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64" r:id="rId5"/>
    <p:sldId id="262" r:id="rId6"/>
    <p:sldId id="260" r:id="rId7"/>
    <p:sldId id="261" r:id="rId8"/>
    <p:sldId id="263" r:id="rId9"/>
    <p:sldId id="272" r:id="rId10"/>
    <p:sldId id="273" r:id="rId11"/>
    <p:sldId id="265" r:id="rId12"/>
    <p:sldId id="266" r:id="rId13"/>
    <p:sldId id="267" r:id="rId14"/>
    <p:sldId id="271" r:id="rId15"/>
    <p:sldId id="268" r:id="rId16"/>
    <p:sldId id="269" r:id="rId17"/>
    <p:sldId id="270" r:id="rId18"/>
    <p:sldId id="274" r:id="rId19"/>
    <p:sldId id="275" r:id="rId20"/>
    <p:sldId id="277" r:id="rId21"/>
    <p:sldId id="278" r:id="rId22"/>
    <p:sldId id="279" r:id="rId23"/>
    <p:sldId id="280" r:id="rId24"/>
    <p:sldId id="282" r:id="rId25"/>
    <p:sldId id="281" r:id="rId26"/>
    <p:sldId id="283" r:id="rId27"/>
    <p:sldId id="284" r:id="rId28"/>
    <p:sldId id="286" r:id="rId29"/>
    <p:sldId id="285" r:id="rId3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p:cViewPr varScale="1">
        <p:scale>
          <a:sx n="81" d="100"/>
          <a:sy n="81" d="100"/>
        </p:scale>
        <p:origin x="883"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4E318D-0B55-43E0-8BB5-A215EEFA4821}" type="datetimeFigureOut">
              <a:rPr lang="sv-SE" smtClean="0"/>
              <a:t>2019-01-24</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FCDE8F-BF09-45D8-8FD8-4E7F8C57DEB2}" type="slidenum">
              <a:rPr lang="sv-SE" smtClean="0"/>
              <a:t>‹#›</a:t>
            </a:fld>
            <a:endParaRPr lang="sv-SE"/>
          </a:p>
        </p:txBody>
      </p:sp>
    </p:spTree>
    <p:extLst>
      <p:ext uri="{BB962C8B-B14F-4D97-AF65-F5344CB8AC3E}">
        <p14:creationId xmlns:p14="http://schemas.microsoft.com/office/powerpoint/2010/main" val="2760038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525C9E3F-5E4F-4737-A85C-178D5244862F}" type="datetimeFigureOut">
              <a:rPr lang="sv-SE" smtClean="0"/>
              <a:t>2019-01-24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256215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25C9E3F-5E4F-4737-A85C-178D5244862F}" type="datetimeFigureOut">
              <a:rPr lang="sv-SE" smtClean="0"/>
              <a:t>2019-01-24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249326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25C9E3F-5E4F-4737-A85C-178D5244862F}" type="datetimeFigureOut">
              <a:rPr lang="sv-SE" smtClean="0"/>
              <a:t>2019-01-24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1579055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25C9E3F-5E4F-4737-A85C-178D5244862F}" type="datetimeFigureOut">
              <a:rPr lang="sv-SE" smtClean="0"/>
              <a:t>2019-01-24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147999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525C9E3F-5E4F-4737-A85C-178D5244862F}" type="datetimeFigureOut">
              <a:rPr lang="sv-SE" smtClean="0"/>
              <a:t>2019-01-24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322586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25C9E3F-5E4F-4737-A85C-178D5244862F}" type="datetimeFigureOut">
              <a:rPr lang="sv-SE" smtClean="0"/>
              <a:t>2019-01-24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287607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25C9E3F-5E4F-4737-A85C-178D5244862F}" type="datetimeFigureOut">
              <a:rPr lang="sv-SE" smtClean="0"/>
              <a:t>2019-01-24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148069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25C9E3F-5E4F-4737-A85C-178D5244862F}" type="datetimeFigureOut">
              <a:rPr lang="sv-SE" smtClean="0"/>
              <a:t>2019-01-24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310634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25C9E3F-5E4F-4737-A85C-178D5244862F}" type="datetimeFigureOut">
              <a:rPr lang="sv-SE" smtClean="0"/>
              <a:t>2019-01-24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315695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25C9E3F-5E4F-4737-A85C-178D5244862F}" type="datetimeFigureOut">
              <a:rPr lang="sv-SE" smtClean="0"/>
              <a:t>2019-01-24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279292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25C9E3F-5E4F-4737-A85C-178D5244862F}" type="datetimeFigureOut">
              <a:rPr lang="sv-SE" smtClean="0"/>
              <a:t>2019-01-24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18B2908-DA80-46B1-A156-2E4292CF6845}" type="slidenum">
              <a:rPr lang="sv-SE" smtClean="0"/>
              <a:t>‹#›</a:t>
            </a:fld>
            <a:endParaRPr lang="sv-SE"/>
          </a:p>
        </p:txBody>
      </p:sp>
    </p:spTree>
    <p:extLst>
      <p:ext uri="{BB962C8B-B14F-4D97-AF65-F5344CB8AC3E}">
        <p14:creationId xmlns:p14="http://schemas.microsoft.com/office/powerpoint/2010/main" val="27599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C9E3F-5E4F-4737-A85C-178D5244862F}" type="datetimeFigureOut">
              <a:rPr lang="sv-SE" smtClean="0"/>
              <a:t>2019-01-24</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B2908-DA80-46B1-A156-2E4292CF6845}" type="slidenum">
              <a:rPr lang="sv-SE" smtClean="0"/>
              <a:t>‹#›</a:t>
            </a:fld>
            <a:endParaRPr lang="sv-SE"/>
          </a:p>
        </p:txBody>
      </p:sp>
    </p:spTree>
    <p:extLst>
      <p:ext uri="{BB962C8B-B14F-4D97-AF65-F5344CB8AC3E}">
        <p14:creationId xmlns:p14="http://schemas.microsoft.com/office/powerpoint/2010/main" val="2951485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www.haninge.se/Overformyndare"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16633"/>
            <a:ext cx="7772400" cy="1080120"/>
          </a:xfrm>
        </p:spPr>
        <p:txBody>
          <a:bodyPr>
            <a:normAutofit fontScale="90000"/>
          </a:bodyPr>
          <a:lstStyle/>
          <a:p>
            <a:r>
              <a:rPr lang="sv-SE" altLang="sv-SE" sz="3600" b="1" dirty="0">
                <a:solidFill>
                  <a:srgbClr val="000000"/>
                </a:solidFill>
                <a:latin typeface="Arial"/>
                <a:cs typeface="+mj-cs"/>
              </a:rPr>
              <a:t>Välkommen till utbildning för gode män och förvaltare</a:t>
            </a:r>
            <a:endParaRPr lang="sv-SE" dirty="0"/>
          </a:p>
        </p:txBody>
      </p:sp>
      <p:sp>
        <p:nvSpPr>
          <p:cNvPr id="3" name="Underrubrik 2"/>
          <p:cNvSpPr>
            <a:spLocks noGrp="1"/>
          </p:cNvSpPr>
          <p:nvPr>
            <p:ph type="subTitle" idx="1"/>
          </p:nvPr>
        </p:nvSpPr>
        <p:spPr>
          <a:xfrm>
            <a:off x="1371600" y="1196753"/>
            <a:ext cx="6400800" cy="4392487"/>
          </a:xfrm>
        </p:spPr>
        <p:txBody>
          <a:bodyPr>
            <a:normAutofit/>
          </a:bodyPr>
          <a:lstStyle/>
          <a:p>
            <a:pPr marL="342900" lvl="0" indent="-342900" algn="l" fontAlgn="base">
              <a:spcAft>
                <a:spcPct val="0"/>
              </a:spcAft>
              <a:buFontTx/>
              <a:buChar char="•"/>
            </a:pPr>
            <a:r>
              <a:rPr lang="sv-SE" altLang="sv-SE" sz="1900" dirty="0" smtClean="0">
                <a:solidFill>
                  <a:srgbClr val="000000"/>
                </a:solidFill>
                <a:latin typeface="Arial"/>
                <a:cs typeface="+mn-cs"/>
              </a:rPr>
              <a:t>Organisationen &amp; Överförmyndarenhetens </a:t>
            </a:r>
            <a:r>
              <a:rPr lang="sv-SE" altLang="sv-SE" sz="1900" dirty="0">
                <a:solidFill>
                  <a:srgbClr val="000000"/>
                </a:solidFill>
                <a:latin typeface="Arial"/>
                <a:cs typeface="+mn-cs"/>
              </a:rPr>
              <a:t>roll</a:t>
            </a:r>
          </a:p>
          <a:p>
            <a:pPr marL="342900" lvl="0" indent="-342900" algn="l" fontAlgn="base">
              <a:spcAft>
                <a:spcPct val="0"/>
              </a:spcAft>
              <a:buFontTx/>
              <a:buChar char="•"/>
            </a:pPr>
            <a:r>
              <a:rPr lang="sv-SE" altLang="sv-SE" sz="1900" dirty="0">
                <a:solidFill>
                  <a:srgbClr val="000000"/>
                </a:solidFill>
                <a:latin typeface="Arial"/>
                <a:cs typeface="+mn-cs"/>
              </a:rPr>
              <a:t>Alternativ till godmanskap </a:t>
            </a:r>
          </a:p>
          <a:p>
            <a:pPr marL="342900" lvl="0" indent="-342900" algn="l" fontAlgn="base">
              <a:spcAft>
                <a:spcPct val="0"/>
              </a:spcAft>
              <a:buFontTx/>
              <a:buChar char="•"/>
            </a:pPr>
            <a:r>
              <a:rPr lang="sv-SE" altLang="sv-SE" sz="1900" dirty="0">
                <a:solidFill>
                  <a:srgbClr val="000000"/>
                </a:solidFill>
                <a:latin typeface="Arial"/>
                <a:cs typeface="+mn-cs"/>
              </a:rPr>
              <a:t>Godmanskapets </a:t>
            </a:r>
            <a:r>
              <a:rPr lang="sv-SE" altLang="sv-SE" sz="1900" dirty="0" smtClean="0">
                <a:solidFill>
                  <a:srgbClr val="000000"/>
                </a:solidFill>
                <a:latin typeface="Arial"/>
                <a:cs typeface="+mn-cs"/>
              </a:rPr>
              <a:t>och förvaltarskapets </a:t>
            </a:r>
            <a:r>
              <a:rPr lang="sv-SE" altLang="sv-SE" sz="1900" dirty="0">
                <a:solidFill>
                  <a:srgbClr val="000000"/>
                </a:solidFill>
                <a:latin typeface="Arial"/>
                <a:cs typeface="+mn-cs"/>
              </a:rPr>
              <a:t>grunder</a:t>
            </a:r>
          </a:p>
          <a:p>
            <a:pPr marL="342900" lvl="0" indent="-342900" algn="l" fontAlgn="base">
              <a:spcAft>
                <a:spcPct val="0"/>
              </a:spcAft>
              <a:buFontTx/>
              <a:buChar char="•"/>
            </a:pPr>
            <a:r>
              <a:rPr lang="sv-SE" altLang="sv-SE" sz="1900" dirty="0" smtClean="0">
                <a:solidFill>
                  <a:srgbClr val="000000"/>
                </a:solidFill>
                <a:latin typeface="Arial"/>
                <a:cs typeface="+mn-cs"/>
              </a:rPr>
              <a:t>Hur </a:t>
            </a:r>
            <a:r>
              <a:rPr lang="sv-SE" altLang="sv-SE" sz="1900" dirty="0">
                <a:solidFill>
                  <a:srgbClr val="000000"/>
                </a:solidFill>
                <a:latin typeface="Arial"/>
                <a:cs typeface="+mn-cs"/>
              </a:rPr>
              <a:t>godmanskap och förvaltarskap anordnas och vad som kan ingå i uppdraget. Vem gör vad?</a:t>
            </a:r>
          </a:p>
          <a:p>
            <a:pPr marL="342900" lvl="0" indent="-342900" algn="l" fontAlgn="base">
              <a:spcAft>
                <a:spcPct val="0"/>
              </a:spcAft>
              <a:buFontTx/>
              <a:buChar char="•"/>
            </a:pPr>
            <a:r>
              <a:rPr lang="sv-SE" altLang="sv-SE" sz="1900" dirty="0">
                <a:solidFill>
                  <a:srgbClr val="000000"/>
                </a:solidFill>
                <a:latin typeface="Arial"/>
                <a:cs typeface="+mn-cs"/>
              </a:rPr>
              <a:t>Upplägg av huvudmannens ekonomi och skötseln av den</a:t>
            </a:r>
          </a:p>
          <a:p>
            <a:pPr marL="342900" lvl="0" indent="-342900" algn="l" fontAlgn="base">
              <a:spcAft>
                <a:spcPct val="0"/>
              </a:spcAft>
              <a:buFontTx/>
              <a:buChar char="•"/>
            </a:pPr>
            <a:r>
              <a:rPr lang="sv-SE" altLang="sv-SE" sz="1900" dirty="0">
                <a:solidFill>
                  <a:srgbClr val="000000"/>
                </a:solidFill>
                <a:latin typeface="Arial"/>
                <a:cs typeface="+mn-cs"/>
              </a:rPr>
              <a:t>Förbud och nämndens samtycke</a:t>
            </a:r>
          </a:p>
          <a:p>
            <a:pPr marL="342900" lvl="0" indent="-342900" algn="l" fontAlgn="base">
              <a:spcAft>
                <a:spcPct val="0"/>
              </a:spcAft>
              <a:buFontTx/>
              <a:buChar char="•"/>
            </a:pPr>
            <a:r>
              <a:rPr lang="sv-SE" altLang="sv-SE" sz="1900" dirty="0">
                <a:solidFill>
                  <a:srgbClr val="000000"/>
                </a:solidFill>
                <a:latin typeface="Arial"/>
                <a:cs typeface="+mn-cs"/>
              </a:rPr>
              <a:t>Arvode</a:t>
            </a:r>
          </a:p>
          <a:p>
            <a:pPr marL="342900" lvl="0" indent="-342900" algn="l" fontAlgn="base">
              <a:spcAft>
                <a:spcPct val="0"/>
              </a:spcAft>
              <a:buFontTx/>
              <a:buChar char="•"/>
            </a:pPr>
            <a:r>
              <a:rPr lang="sv-SE" altLang="sv-SE" sz="1900" dirty="0">
                <a:solidFill>
                  <a:srgbClr val="000000"/>
                </a:solidFill>
                <a:latin typeface="Arial"/>
                <a:cs typeface="+mn-cs"/>
              </a:rPr>
              <a:t>Entledigande/byte av god man eller förvaltare </a:t>
            </a:r>
            <a:r>
              <a:rPr lang="sv-SE" altLang="sv-SE" sz="1900" dirty="0" smtClean="0">
                <a:solidFill>
                  <a:srgbClr val="000000"/>
                </a:solidFill>
                <a:latin typeface="Arial"/>
                <a:cs typeface="+mn-cs"/>
              </a:rPr>
              <a:t>– klander</a:t>
            </a:r>
          </a:p>
          <a:p>
            <a:pPr marL="342900" lvl="0" indent="-342900" algn="l" fontAlgn="base">
              <a:spcAft>
                <a:spcPct val="0"/>
              </a:spcAft>
              <a:buFontTx/>
              <a:buChar char="•"/>
            </a:pPr>
            <a:r>
              <a:rPr lang="sv-SE" altLang="sv-SE" sz="1900" dirty="0" smtClean="0">
                <a:solidFill>
                  <a:srgbClr val="000000"/>
                </a:solidFill>
                <a:latin typeface="Arial"/>
                <a:cs typeface="+mn-cs"/>
              </a:rPr>
              <a:t>Nämndens rekrytering </a:t>
            </a:r>
            <a:r>
              <a:rPr lang="sv-SE" altLang="sv-SE" sz="1900" dirty="0" smtClean="0">
                <a:solidFill>
                  <a:srgbClr val="000000"/>
                </a:solidFill>
                <a:latin typeface="Arial"/>
                <a:cs typeface="+mn-cs"/>
              </a:rPr>
              <a:t>- </a:t>
            </a:r>
            <a:r>
              <a:rPr lang="sv-SE" altLang="sv-SE" sz="1900" dirty="0" err="1" smtClean="0">
                <a:solidFill>
                  <a:srgbClr val="000000"/>
                </a:solidFill>
                <a:latin typeface="Arial"/>
                <a:cs typeface="+mn-cs"/>
              </a:rPr>
              <a:t>Varbi</a:t>
            </a:r>
            <a:endParaRPr lang="sv-SE" altLang="sv-SE" sz="1900" dirty="0" smtClean="0">
              <a:solidFill>
                <a:srgbClr val="000000"/>
              </a:solidFill>
              <a:latin typeface="Arial"/>
              <a:cs typeface="+mn-cs"/>
            </a:endParaRPr>
          </a:p>
          <a:p>
            <a:pPr marL="342900" lvl="0" indent="-342900" algn="l" fontAlgn="base">
              <a:spcAft>
                <a:spcPct val="0"/>
              </a:spcAft>
              <a:buFontTx/>
              <a:buChar char="•"/>
            </a:pPr>
            <a:r>
              <a:rPr lang="sv-SE" altLang="sv-SE" sz="1900" dirty="0" smtClean="0">
                <a:solidFill>
                  <a:srgbClr val="000000"/>
                </a:solidFill>
                <a:latin typeface="Arial"/>
                <a:cs typeface="+mn-cs"/>
              </a:rPr>
              <a:t>Hemsidan</a:t>
            </a:r>
            <a:endParaRPr lang="sv-SE" altLang="sv-SE" sz="1900" dirty="0" smtClean="0">
              <a:solidFill>
                <a:srgbClr val="000000"/>
              </a:solidFill>
              <a:latin typeface="Arial"/>
              <a:cs typeface="+mn-cs"/>
            </a:endParaRPr>
          </a:p>
          <a:p>
            <a:pPr marL="342900" lvl="0" indent="-342900" algn="l" fontAlgn="base">
              <a:spcAft>
                <a:spcPct val="0"/>
              </a:spcAft>
              <a:buFontTx/>
              <a:buChar char="•"/>
            </a:pPr>
            <a:endParaRPr lang="sv-SE" altLang="sv-SE" sz="1900" dirty="0">
              <a:solidFill>
                <a:srgbClr val="000000"/>
              </a:solidFill>
              <a:latin typeface="Arial"/>
              <a:cs typeface="+mn-cs"/>
            </a:endParaRPr>
          </a:p>
          <a:p>
            <a:endParaRPr lang="sv-SE" dirty="0"/>
          </a:p>
        </p:txBody>
      </p:sp>
      <p:pic>
        <p:nvPicPr>
          <p:cNvPr id="8" name="Bildobjekt 7"/>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2027567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02233"/>
            <a:ext cx="7772400" cy="722511"/>
          </a:xfrm>
        </p:spPr>
        <p:txBody>
          <a:bodyPr/>
          <a:lstStyle/>
          <a:p>
            <a:r>
              <a:rPr lang="sv-SE" altLang="sv-SE" sz="3400" dirty="0">
                <a:solidFill>
                  <a:srgbClr val="000000"/>
                </a:solidFill>
                <a:latin typeface="Arial"/>
                <a:cs typeface="+mj-cs"/>
              </a:rPr>
              <a:t>Vem gör vad - rollkoll</a:t>
            </a:r>
            <a:endParaRPr lang="sv-SE" dirty="0"/>
          </a:p>
        </p:txBody>
      </p:sp>
      <p:pic>
        <p:nvPicPr>
          <p:cNvPr id="5" name="Bildobjekt 4"/>
          <p:cNvPicPr>
            <a:picLocks noChangeAspect="1"/>
          </p:cNvPicPr>
          <p:nvPr/>
        </p:nvPicPr>
        <p:blipFill>
          <a:blip r:embed="rId2"/>
          <a:stretch>
            <a:fillRect/>
          </a:stretch>
        </p:blipFill>
        <p:spPr>
          <a:xfrm>
            <a:off x="561156" y="1289273"/>
            <a:ext cx="8115300" cy="4371975"/>
          </a:xfrm>
          <a:prstGeom prst="rect">
            <a:avLst/>
          </a:prstGeom>
        </p:spPr>
      </p:pic>
      <p:sp>
        <p:nvSpPr>
          <p:cNvPr id="3" name="Underrubrik 2"/>
          <p:cNvSpPr>
            <a:spLocks noGrp="1"/>
          </p:cNvSpPr>
          <p:nvPr>
            <p:ph type="subTitle" idx="1"/>
          </p:nvPr>
        </p:nvSpPr>
        <p:spPr>
          <a:xfrm>
            <a:off x="323528" y="1124744"/>
            <a:ext cx="8425184" cy="4514056"/>
          </a:xfrm>
        </p:spPr>
        <p:txBody>
          <a:bodyPr/>
          <a:lstStyle/>
          <a:p>
            <a:r>
              <a:rPr lang="sv-SE" dirty="0" smtClean="0"/>
              <a:t>  </a:t>
            </a:r>
            <a:endParaRPr lang="sv-SE" dirty="0"/>
          </a:p>
        </p:txBody>
      </p:sp>
      <p:pic>
        <p:nvPicPr>
          <p:cNvPr id="4" name="Bildobjekt 3"/>
          <p:cNvPicPr>
            <a:picLocks noChangeAspect="1"/>
          </p:cNvPicPr>
          <p:nvPr/>
        </p:nvPicPr>
        <p:blipFill>
          <a:blip r:embed="rId3"/>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872186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60648"/>
            <a:ext cx="7772400" cy="1010543"/>
          </a:xfrm>
        </p:spPr>
        <p:txBody>
          <a:bodyPr>
            <a:normAutofit fontScale="90000"/>
          </a:bodyPr>
          <a:lstStyle/>
          <a:p>
            <a:r>
              <a:rPr lang="sv-SE" altLang="sv-SE" sz="3400" b="1" dirty="0">
                <a:solidFill>
                  <a:srgbClr val="000000"/>
                </a:solidFill>
                <a:latin typeface="Arial"/>
                <a:cs typeface="+mj-cs"/>
              </a:rPr>
              <a:t>Vad ingår i uppdraget</a:t>
            </a:r>
            <a:r>
              <a:rPr lang="sv-SE" altLang="sv-SE" sz="3400" b="1" dirty="0" smtClean="0">
                <a:solidFill>
                  <a:srgbClr val="000000"/>
                </a:solidFill>
                <a:latin typeface="Arial"/>
                <a:cs typeface="+mj-cs"/>
              </a:rPr>
              <a:t>?</a:t>
            </a:r>
            <a:br>
              <a:rPr lang="sv-SE" altLang="sv-SE" sz="3400" b="1" dirty="0" smtClean="0">
                <a:solidFill>
                  <a:srgbClr val="000000"/>
                </a:solidFill>
                <a:latin typeface="Arial"/>
                <a:cs typeface="+mj-cs"/>
              </a:rPr>
            </a:br>
            <a:r>
              <a:rPr lang="sv-SE" altLang="sv-SE" sz="3400" b="1" dirty="0">
                <a:solidFill>
                  <a:srgbClr val="000000"/>
                </a:solidFill>
                <a:latin typeface="Arial"/>
                <a:cs typeface="+mj-cs"/>
              </a:rPr>
              <a:t>Bevaka rätt</a:t>
            </a:r>
            <a:endParaRPr lang="sv-SE" dirty="0"/>
          </a:p>
        </p:txBody>
      </p:sp>
      <p:sp>
        <p:nvSpPr>
          <p:cNvPr id="3" name="Underrubrik 2"/>
          <p:cNvSpPr>
            <a:spLocks noGrp="1"/>
          </p:cNvSpPr>
          <p:nvPr>
            <p:ph type="subTitle" idx="1"/>
          </p:nvPr>
        </p:nvSpPr>
        <p:spPr>
          <a:xfrm>
            <a:off x="939552" y="1340768"/>
            <a:ext cx="4352528" cy="4298032"/>
          </a:xfrm>
        </p:spPr>
        <p:txBody>
          <a:bodyPr>
            <a:normAutofit fontScale="92500" lnSpcReduction="10000"/>
          </a:bodyPr>
          <a:lstStyle/>
          <a:p>
            <a:pPr marL="342900" lvl="0" indent="-342900" algn="l" fontAlgn="base">
              <a:lnSpc>
                <a:spcPct val="90000"/>
              </a:lnSpc>
              <a:spcAft>
                <a:spcPct val="0"/>
              </a:spcAft>
              <a:buFontTx/>
              <a:buChar char="•"/>
            </a:pPr>
            <a:r>
              <a:rPr lang="sv-SE" altLang="sv-SE" sz="2000" b="1" dirty="0">
                <a:solidFill>
                  <a:srgbClr val="000000"/>
                </a:solidFill>
                <a:latin typeface="Arial"/>
                <a:cs typeface="+mn-cs"/>
              </a:rPr>
              <a:t>Rättshandlingsförmåga</a:t>
            </a:r>
          </a:p>
          <a:p>
            <a:pPr marL="742950" lvl="1" indent="-285750" algn="l" fontAlgn="base">
              <a:lnSpc>
                <a:spcPct val="90000"/>
              </a:lnSpc>
              <a:spcAft>
                <a:spcPct val="0"/>
              </a:spcAft>
              <a:buFontTx/>
              <a:buChar char="–"/>
            </a:pPr>
            <a:r>
              <a:rPr lang="sv-SE" altLang="sv-SE" sz="1700" dirty="0">
                <a:solidFill>
                  <a:srgbClr val="000000"/>
                </a:solidFill>
                <a:latin typeface="Arial"/>
                <a:cs typeface="+mn-cs"/>
              </a:rPr>
              <a:t>Kontakt med myndigheter</a:t>
            </a:r>
          </a:p>
          <a:p>
            <a:pPr marL="742950" lvl="1" indent="-285750" algn="l" fontAlgn="base">
              <a:lnSpc>
                <a:spcPct val="90000"/>
              </a:lnSpc>
              <a:spcAft>
                <a:spcPct val="0"/>
              </a:spcAft>
              <a:buFontTx/>
              <a:buChar char="–"/>
            </a:pPr>
            <a:r>
              <a:rPr lang="sv-SE" altLang="sv-SE" sz="1700" dirty="0">
                <a:solidFill>
                  <a:srgbClr val="000000"/>
                </a:solidFill>
                <a:latin typeface="Arial"/>
                <a:cs typeface="+mn-cs"/>
              </a:rPr>
              <a:t>Se över befintliga avtal och ingå nya avtal</a:t>
            </a:r>
          </a:p>
          <a:p>
            <a:pPr marL="1143000" lvl="2" indent="-228600" algn="l" fontAlgn="base">
              <a:lnSpc>
                <a:spcPct val="90000"/>
              </a:lnSpc>
              <a:spcAft>
                <a:spcPct val="0"/>
              </a:spcAft>
              <a:buFontTx/>
              <a:buChar char="•"/>
            </a:pPr>
            <a:r>
              <a:rPr lang="sv-SE" altLang="sv-SE" sz="1700" dirty="0">
                <a:solidFill>
                  <a:srgbClr val="000000"/>
                </a:solidFill>
                <a:latin typeface="Arial"/>
                <a:cs typeface="+mn-cs"/>
              </a:rPr>
              <a:t>Försäkring</a:t>
            </a:r>
          </a:p>
          <a:p>
            <a:pPr marL="1143000" lvl="2" indent="-228600" algn="l" fontAlgn="base">
              <a:lnSpc>
                <a:spcPct val="90000"/>
              </a:lnSpc>
              <a:spcAft>
                <a:spcPct val="0"/>
              </a:spcAft>
              <a:buFontTx/>
              <a:buChar char="•"/>
            </a:pPr>
            <a:r>
              <a:rPr lang="sv-SE" altLang="sv-SE" sz="1700" dirty="0">
                <a:solidFill>
                  <a:srgbClr val="000000"/>
                </a:solidFill>
                <a:latin typeface="Arial"/>
                <a:cs typeface="+mn-cs"/>
              </a:rPr>
              <a:t>El</a:t>
            </a:r>
          </a:p>
          <a:p>
            <a:pPr marL="1143000" lvl="2" indent="-228600" algn="l" fontAlgn="base">
              <a:lnSpc>
                <a:spcPct val="90000"/>
              </a:lnSpc>
              <a:spcAft>
                <a:spcPct val="0"/>
              </a:spcAft>
              <a:buFontTx/>
              <a:buChar char="•"/>
            </a:pPr>
            <a:r>
              <a:rPr lang="sv-SE" altLang="sv-SE" sz="1700" dirty="0">
                <a:solidFill>
                  <a:srgbClr val="000000"/>
                </a:solidFill>
                <a:latin typeface="Arial"/>
                <a:cs typeface="+mn-cs"/>
              </a:rPr>
              <a:t>Boende </a:t>
            </a:r>
          </a:p>
          <a:p>
            <a:pPr marL="742950" lvl="1" indent="-285750" algn="l" fontAlgn="base">
              <a:lnSpc>
                <a:spcPct val="90000"/>
              </a:lnSpc>
              <a:spcAft>
                <a:spcPct val="0"/>
              </a:spcAft>
              <a:buFontTx/>
              <a:buChar char="–"/>
            </a:pPr>
            <a:r>
              <a:rPr lang="sv-SE" altLang="sv-SE" sz="1700" dirty="0">
                <a:solidFill>
                  <a:srgbClr val="000000"/>
                </a:solidFill>
                <a:latin typeface="Arial"/>
                <a:cs typeface="+mn-cs"/>
              </a:rPr>
              <a:t>Ansöka om insatser</a:t>
            </a:r>
          </a:p>
          <a:p>
            <a:pPr marL="1143000" lvl="2" indent="-228600" algn="l" fontAlgn="base">
              <a:lnSpc>
                <a:spcPct val="90000"/>
              </a:lnSpc>
              <a:spcAft>
                <a:spcPct val="0"/>
              </a:spcAft>
              <a:buFontTx/>
              <a:buChar char="•"/>
            </a:pPr>
            <a:r>
              <a:rPr lang="sv-SE" altLang="sv-SE" sz="1700" dirty="0">
                <a:solidFill>
                  <a:srgbClr val="000000"/>
                </a:solidFill>
                <a:latin typeface="Arial"/>
                <a:cs typeface="+mn-cs"/>
              </a:rPr>
              <a:t>Kontaktperson</a:t>
            </a:r>
          </a:p>
          <a:p>
            <a:pPr marL="1143000" lvl="2" indent="-228600" algn="l" fontAlgn="base">
              <a:lnSpc>
                <a:spcPct val="90000"/>
              </a:lnSpc>
              <a:spcAft>
                <a:spcPct val="0"/>
              </a:spcAft>
              <a:buFontTx/>
              <a:buChar char="•"/>
            </a:pPr>
            <a:r>
              <a:rPr lang="sv-SE" altLang="sv-SE" sz="1700" dirty="0">
                <a:solidFill>
                  <a:srgbClr val="000000"/>
                </a:solidFill>
                <a:latin typeface="Arial"/>
                <a:cs typeface="+mn-cs"/>
              </a:rPr>
              <a:t>Hemtjänst</a:t>
            </a:r>
          </a:p>
          <a:p>
            <a:pPr marL="1143000" lvl="2" indent="-228600" algn="l" fontAlgn="base">
              <a:lnSpc>
                <a:spcPct val="90000"/>
              </a:lnSpc>
              <a:spcAft>
                <a:spcPct val="0"/>
              </a:spcAft>
              <a:buFontTx/>
              <a:buChar char="•"/>
            </a:pPr>
            <a:r>
              <a:rPr lang="sv-SE" altLang="sv-SE" sz="1700" dirty="0">
                <a:solidFill>
                  <a:srgbClr val="000000"/>
                </a:solidFill>
                <a:latin typeface="Arial"/>
                <a:cs typeface="+mn-cs"/>
              </a:rPr>
              <a:t>Ledsagare</a:t>
            </a:r>
          </a:p>
          <a:p>
            <a:pPr marL="1143000" lvl="2" indent="-228600" algn="l" fontAlgn="base">
              <a:lnSpc>
                <a:spcPct val="90000"/>
              </a:lnSpc>
              <a:spcAft>
                <a:spcPct val="0"/>
              </a:spcAft>
              <a:buFontTx/>
              <a:buChar char="•"/>
            </a:pPr>
            <a:r>
              <a:rPr lang="sv-SE" altLang="sv-SE" sz="1700" dirty="0">
                <a:solidFill>
                  <a:srgbClr val="000000"/>
                </a:solidFill>
                <a:latin typeface="Arial"/>
                <a:cs typeface="+mn-cs"/>
              </a:rPr>
              <a:t>Skuldsanering </a:t>
            </a:r>
          </a:p>
          <a:p>
            <a:pPr marL="742950" lvl="1" indent="-285750" algn="l" fontAlgn="base">
              <a:lnSpc>
                <a:spcPct val="90000"/>
              </a:lnSpc>
              <a:spcAft>
                <a:spcPct val="0"/>
              </a:spcAft>
              <a:buFontTx/>
              <a:buChar char="–"/>
            </a:pPr>
            <a:r>
              <a:rPr lang="sv-SE" altLang="sv-SE" sz="1700" dirty="0">
                <a:solidFill>
                  <a:srgbClr val="000000"/>
                </a:solidFill>
                <a:latin typeface="Arial"/>
                <a:cs typeface="+mn-cs"/>
              </a:rPr>
              <a:t>Ansöka om bidrag</a:t>
            </a:r>
          </a:p>
          <a:p>
            <a:pPr marL="1143000" lvl="2" indent="-228600" algn="l" fontAlgn="base">
              <a:lnSpc>
                <a:spcPct val="90000"/>
              </a:lnSpc>
              <a:spcAft>
                <a:spcPct val="0"/>
              </a:spcAft>
              <a:buFontTx/>
              <a:buChar char="•"/>
            </a:pPr>
            <a:r>
              <a:rPr lang="sv-SE" altLang="sv-SE" sz="1700" dirty="0">
                <a:solidFill>
                  <a:srgbClr val="000000"/>
                </a:solidFill>
                <a:latin typeface="Arial"/>
                <a:cs typeface="+mn-cs"/>
              </a:rPr>
              <a:t>Bostadstillägg/bostadsbidrag</a:t>
            </a:r>
          </a:p>
          <a:p>
            <a:pPr marL="1143000" lvl="2" indent="-228600" algn="l" fontAlgn="base">
              <a:lnSpc>
                <a:spcPct val="90000"/>
              </a:lnSpc>
              <a:spcAft>
                <a:spcPct val="0"/>
              </a:spcAft>
              <a:buFontTx/>
              <a:buChar char="•"/>
            </a:pPr>
            <a:r>
              <a:rPr lang="sv-SE" altLang="sv-SE" sz="1700" dirty="0">
                <a:solidFill>
                  <a:srgbClr val="000000"/>
                </a:solidFill>
                <a:latin typeface="Arial"/>
                <a:cs typeface="+mn-cs"/>
              </a:rPr>
              <a:t>Försörjningsstöd</a:t>
            </a:r>
          </a:p>
          <a:p>
            <a:pPr marL="742950" lvl="1" indent="-285750" algn="l" fontAlgn="base">
              <a:lnSpc>
                <a:spcPct val="90000"/>
              </a:lnSpc>
              <a:spcAft>
                <a:spcPct val="0"/>
              </a:spcAft>
              <a:buFontTx/>
              <a:buChar char="–"/>
            </a:pPr>
            <a:r>
              <a:rPr lang="sv-SE" altLang="sv-SE" sz="1700" dirty="0">
                <a:solidFill>
                  <a:srgbClr val="000000"/>
                </a:solidFill>
                <a:latin typeface="Arial"/>
                <a:cs typeface="+mn-cs"/>
              </a:rPr>
              <a:t>Överklaga beslut</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pic>
        <p:nvPicPr>
          <p:cNvPr id="5"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5040" y="1844675"/>
            <a:ext cx="2057400"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5"/>
          <p:cNvSpPr>
            <a:spLocks noChangeArrowheads="1"/>
          </p:cNvSpPr>
          <p:nvPr/>
        </p:nvSpPr>
        <p:spPr bwMode="auto">
          <a:xfrm rot="20440258">
            <a:off x="5278933" y="4131199"/>
            <a:ext cx="1295400" cy="576263"/>
          </a:xfrm>
          <a:prstGeom prst="rightArrow">
            <a:avLst>
              <a:gd name="adj1" fmla="val 50000"/>
              <a:gd name="adj2" fmla="val 56198"/>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spcBef>
                <a:spcPct val="20000"/>
              </a:spcBef>
              <a:buChar char="•"/>
              <a:defRPr sz="1900">
                <a:solidFill>
                  <a:schemeClr val="tx1"/>
                </a:solidFill>
                <a:latin typeface="Arial" panose="020B0604020202020204" pitchFamily="34" charset="0"/>
              </a:defRPr>
            </a:lvl1pPr>
            <a:lvl2pPr marL="742950" indent="-285750">
              <a:spcBef>
                <a:spcPct val="20000"/>
              </a:spcBef>
              <a:buChar char="–"/>
              <a:defRPr sz="1900">
                <a:solidFill>
                  <a:schemeClr val="tx1"/>
                </a:solidFill>
                <a:latin typeface="Arial" panose="020B0604020202020204" pitchFamily="34" charset="0"/>
              </a:defRPr>
            </a:lvl2pPr>
            <a:lvl3pPr marL="1143000" indent="-228600">
              <a:spcBef>
                <a:spcPct val="20000"/>
              </a:spcBef>
              <a:buChar char="•"/>
              <a:defRPr sz="19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algn="ctr" eaLnBrk="1" hangingPunct="1"/>
            <a:endParaRPr lang="sv-SE" altLang="sv-SE" sz="3400">
              <a:solidFill>
                <a:schemeClr val="tx2"/>
              </a:solidFill>
            </a:endParaRPr>
          </a:p>
        </p:txBody>
      </p:sp>
      <p:sp>
        <p:nvSpPr>
          <p:cNvPr id="8" name="Rectangle 7"/>
          <p:cNvSpPr>
            <a:spLocks noChangeArrowheads="1"/>
          </p:cNvSpPr>
          <p:nvPr/>
        </p:nvSpPr>
        <p:spPr bwMode="auto">
          <a:xfrm>
            <a:off x="4283968" y="4941168"/>
            <a:ext cx="47164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1900">
                <a:solidFill>
                  <a:schemeClr val="tx1"/>
                </a:solidFill>
                <a:latin typeface="Arial" panose="020B0604020202020204" pitchFamily="34" charset="0"/>
              </a:defRPr>
            </a:lvl1pPr>
            <a:lvl2pPr marL="742950" indent="-285750">
              <a:spcBef>
                <a:spcPct val="20000"/>
              </a:spcBef>
              <a:buChar char="–"/>
              <a:defRPr sz="1900">
                <a:solidFill>
                  <a:schemeClr val="tx1"/>
                </a:solidFill>
                <a:latin typeface="Arial" panose="020B0604020202020204" pitchFamily="34" charset="0"/>
              </a:defRPr>
            </a:lvl2pPr>
            <a:lvl3pPr marL="1143000" indent="-228600">
              <a:spcBef>
                <a:spcPct val="20000"/>
              </a:spcBef>
              <a:buChar char="•"/>
              <a:defRPr sz="1900">
                <a:solidFill>
                  <a:schemeClr val="tx1"/>
                </a:solidFill>
                <a:latin typeface="Arial" panose="020B0604020202020204" pitchFamily="34" charset="0"/>
              </a:defRPr>
            </a:lvl3pPr>
            <a:lvl4pPr marL="1600200" indent="-228600">
              <a:spcBef>
                <a:spcPct val="20000"/>
              </a:spcBef>
              <a:buChar char="–"/>
              <a:defRPr sz="1900">
                <a:solidFill>
                  <a:schemeClr val="tx1"/>
                </a:solidFill>
                <a:latin typeface="Arial" panose="020B0604020202020204" pitchFamily="34" charset="0"/>
              </a:defRPr>
            </a:lvl4pPr>
            <a:lvl5pPr marL="2057400" indent="-228600">
              <a:spcBef>
                <a:spcPct val="20000"/>
              </a:spcBef>
              <a:buChar char="»"/>
              <a:defRPr sz="19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9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9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9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900">
                <a:solidFill>
                  <a:schemeClr val="tx1"/>
                </a:solidFill>
                <a:latin typeface="Arial" panose="020B0604020202020204" pitchFamily="34" charset="0"/>
              </a:defRPr>
            </a:lvl9pPr>
          </a:lstStyle>
          <a:p>
            <a:pPr eaLnBrk="1" hangingPunct="1">
              <a:buFontTx/>
              <a:buNone/>
            </a:pPr>
            <a:r>
              <a:rPr lang="sv-SE" altLang="sv-SE" sz="1400" b="1" dirty="0"/>
              <a:t>          Underteckna handlingar i huvudmannens ställe</a:t>
            </a:r>
          </a:p>
        </p:txBody>
      </p:sp>
    </p:spTree>
    <p:extLst>
      <p:ext uri="{BB962C8B-B14F-4D97-AF65-F5344CB8AC3E}">
        <p14:creationId xmlns:p14="http://schemas.microsoft.com/office/powerpoint/2010/main" val="330963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332656"/>
            <a:ext cx="7772400" cy="720080"/>
          </a:xfrm>
        </p:spPr>
        <p:txBody>
          <a:bodyPr/>
          <a:lstStyle/>
          <a:p>
            <a:r>
              <a:rPr lang="sv-SE" altLang="sv-SE" sz="3400" b="1" dirty="0">
                <a:solidFill>
                  <a:srgbClr val="000000"/>
                </a:solidFill>
                <a:latin typeface="Arial"/>
                <a:cs typeface="+mj-cs"/>
              </a:rPr>
              <a:t>Förvalta egendom</a:t>
            </a:r>
            <a:endParaRPr lang="sv-SE" dirty="0"/>
          </a:p>
        </p:txBody>
      </p:sp>
      <p:sp>
        <p:nvSpPr>
          <p:cNvPr id="3" name="Underrubrik 2"/>
          <p:cNvSpPr>
            <a:spLocks noGrp="1"/>
          </p:cNvSpPr>
          <p:nvPr>
            <p:ph type="subTitle" idx="1"/>
          </p:nvPr>
        </p:nvSpPr>
        <p:spPr>
          <a:xfrm>
            <a:off x="827584" y="1412776"/>
            <a:ext cx="5112568" cy="4226024"/>
          </a:xfrm>
        </p:spPr>
        <p:txBody>
          <a:bodyPr>
            <a:normAutofit fontScale="92500" lnSpcReduction="10000"/>
          </a:bodyPr>
          <a:lstStyle/>
          <a:p>
            <a:pPr marL="342900" lvl="0" indent="-342900" algn="l" fontAlgn="base">
              <a:spcAft>
                <a:spcPct val="0"/>
              </a:spcAft>
              <a:buFontTx/>
              <a:buChar char="•"/>
            </a:pPr>
            <a:r>
              <a:rPr lang="sv-SE" altLang="sv-SE" sz="1900" dirty="0">
                <a:solidFill>
                  <a:srgbClr val="000000"/>
                </a:solidFill>
                <a:latin typeface="Arial"/>
                <a:cs typeface="+mn-cs"/>
              </a:rPr>
              <a:t>Använda pengarna till huvudmannens bästa</a:t>
            </a: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Betala huvudmannens </a:t>
            </a:r>
            <a:r>
              <a:rPr lang="sv-SE" altLang="sv-SE" sz="1900" dirty="0" smtClean="0">
                <a:solidFill>
                  <a:srgbClr val="000000"/>
                </a:solidFill>
                <a:latin typeface="Arial"/>
                <a:cs typeface="+mn-cs"/>
              </a:rPr>
              <a:t>räkningar och föra löpande bokföring</a:t>
            </a:r>
            <a:endParaRPr lang="sv-SE" altLang="sv-SE" sz="1900" dirty="0">
              <a:solidFill>
                <a:srgbClr val="000000"/>
              </a:solidFill>
              <a:latin typeface="Arial"/>
              <a:cs typeface="+mn-cs"/>
            </a:endParaRP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Förse huvudmannen med fick- och matpengar</a:t>
            </a: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Deklarera åt huvudmannen</a:t>
            </a: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Lämna årsräkning till överförmyndarnämnden före 1 </a:t>
            </a:r>
            <a:r>
              <a:rPr lang="sv-SE" altLang="sv-SE" sz="1900" dirty="0" smtClean="0">
                <a:solidFill>
                  <a:srgbClr val="000000"/>
                </a:solidFill>
                <a:latin typeface="Arial"/>
                <a:cs typeface="+mn-cs"/>
              </a:rPr>
              <a:t>mars</a:t>
            </a:r>
          </a:p>
          <a:p>
            <a:pPr marL="342900" lvl="0" indent="-342900" algn="l" fontAlgn="base">
              <a:spcAft>
                <a:spcPct val="0"/>
              </a:spcAft>
              <a:buFontTx/>
              <a:buChar char="•"/>
            </a:pPr>
            <a:endParaRPr lang="sv-SE" altLang="sv-SE" sz="1900" dirty="0" smtClean="0">
              <a:solidFill>
                <a:srgbClr val="000000"/>
              </a:solidFill>
              <a:latin typeface="Arial"/>
              <a:cs typeface="+mn-cs"/>
            </a:endParaRPr>
          </a:p>
          <a:p>
            <a:pPr marL="342900" lvl="0" indent="-342900" algn="l" fontAlgn="base">
              <a:spcAft>
                <a:spcPct val="0"/>
              </a:spcAft>
              <a:buFontTx/>
              <a:buChar char="•"/>
            </a:pPr>
            <a:r>
              <a:rPr lang="sv-SE" altLang="sv-SE" sz="1900" dirty="0" smtClean="0">
                <a:solidFill>
                  <a:srgbClr val="000000"/>
                </a:solidFill>
                <a:latin typeface="Arial"/>
                <a:cs typeface="+mn-cs"/>
              </a:rPr>
              <a:t>Gåvoförbud</a:t>
            </a:r>
            <a:endParaRPr lang="sv-SE" altLang="sv-SE" sz="1900" dirty="0">
              <a:solidFill>
                <a:srgbClr val="000000"/>
              </a:solidFill>
              <a:latin typeface="Arial"/>
              <a:cs typeface="+mn-cs"/>
            </a:endParaRPr>
          </a:p>
          <a:p>
            <a:pPr marL="342900" lvl="0" indent="-342900" algn="l" fontAlgn="base">
              <a:spcAft>
                <a:spcPct val="0"/>
              </a:spcAft>
            </a:pPr>
            <a:endParaRPr lang="sv-SE" altLang="sv-SE" sz="1900" dirty="0">
              <a:solidFill>
                <a:srgbClr val="000000"/>
              </a:solidFill>
              <a:latin typeface="Arial"/>
              <a:cs typeface="+mn-cs"/>
            </a:endParaRPr>
          </a:p>
          <a:p>
            <a:endParaRPr lang="sv-SE" dirty="0"/>
          </a:p>
        </p:txBody>
      </p:sp>
      <p:pic>
        <p:nvPicPr>
          <p:cNvPr id="4" name="Bildobjekt 3"/>
          <p:cNvPicPr>
            <a:picLocks noChangeAspect="1"/>
          </p:cNvPicPr>
          <p:nvPr/>
        </p:nvPicPr>
        <p:blipFill>
          <a:blip r:embed="rId3"/>
          <a:stretch>
            <a:fillRect/>
          </a:stretch>
        </p:blipFill>
        <p:spPr>
          <a:xfrm>
            <a:off x="395287" y="5679901"/>
            <a:ext cx="8353425" cy="1133475"/>
          </a:xfrm>
          <a:prstGeom prst="rect">
            <a:avLst/>
          </a:prstGeom>
        </p:spPr>
      </p:pic>
      <p:pic>
        <p:nvPicPr>
          <p:cNvPr id="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1916113"/>
            <a:ext cx="2398712"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226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10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88576"/>
            <a:ext cx="7772400" cy="1268216"/>
          </a:xfrm>
        </p:spPr>
        <p:txBody>
          <a:bodyPr/>
          <a:lstStyle/>
          <a:p>
            <a:r>
              <a:rPr lang="sv-SE" altLang="sv-SE" sz="3400" b="1" dirty="0">
                <a:solidFill>
                  <a:srgbClr val="000000"/>
                </a:solidFill>
                <a:latin typeface="Arial"/>
                <a:cs typeface="+mj-cs"/>
              </a:rPr>
              <a:t>Sörja för person</a:t>
            </a:r>
            <a:br>
              <a:rPr lang="sv-SE" altLang="sv-SE" sz="3400" b="1" dirty="0">
                <a:solidFill>
                  <a:srgbClr val="000000"/>
                </a:solidFill>
                <a:latin typeface="Arial"/>
                <a:cs typeface="+mj-cs"/>
              </a:rPr>
            </a:br>
            <a:r>
              <a:rPr lang="sv-SE" altLang="sv-SE" sz="3400" b="1" dirty="0">
                <a:solidFill>
                  <a:srgbClr val="000000"/>
                </a:solidFill>
                <a:latin typeface="Arial"/>
                <a:cs typeface="+mj-cs"/>
              </a:rPr>
              <a:t>- personlig omvårdnad</a:t>
            </a:r>
            <a:endParaRPr lang="sv-SE" dirty="0"/>
          </a:p>
        </p:txBody>
      </p:sp>
      <p:sp>
        <p:nvSpPr>
          <p:cNvPr id="3" name="Underrubrik 2"/>
          <p:cNvSpPr>
            <a:spLocks noGrp="1"/>
          </p:cNvSpPr>
          <p:nvPr>
            <p:ph type="subTitle" idx="1"/>
          </p:nvPr>
        </p:nvSpPr>
        <p:spPr>
          <a:xfrm>
            <a:off x="1371600" y="1844824"/>
            <a:ext cx="6400800" cy="3793976"/>
          </a:xfrm>
        </p:spPr>
        <p:txBody>
          <a:bodyPr>
            <a:normAutofit lnSpcReduction="10000"/>
          </a:bodyPr>
          <a:lstStyle/>
          <a:p>
            <a:pPr marL="342900" lvl="0" indent="-342900" algn="l" fontAlgn="base">
              <a:spcAft>
                <a:spcPct val="0"/>
              </a:spcAft>
              <a:buFontTx/>
              <a:buChar char="•"/>
            </a:pPr>
            <a:r>
              <a:rPr lang="sv-SE" altLang="sv-SE" sz="1900" dirty="0">
                <a:solidFill>
                  <a:srgbClr val="000000"/>
                </a:solidFill>
                <a:latin typeface="Arial"/>
                <a:cs typeface="+mn-cs"/>
              </a:rPr>
              <a:t>Se till huvudmannens behov</a:t>
            </a:r>
          </a:p>
          <a:p>
            <a:pPr marL="742950" lvl="1" indent="-285750" algn="l" fontAlgn="base">
              <a:spcAft>
                <a:spcPct val="0"/>
              </a:spcAft>
              <a:buFontTx/>
              <a:buChar char="–"/>
            </a:pPr>
            <a:r>
              <a:rPr lang="sv-SE" altLang="sv-SE" sz="1900" dirty="0">
                <a:solidFill>
                  <a:srgbClr val="000000"/>
                </a:solidFill>
                <a:latin typeface="Arial"/>
                <a:cs typeface="+mn-cs"/>
              </a:rPr>
              <a:t>på boendet</a:t>
            </a:r>
          </a:p>
          <a:p>
            <a:pPr marL="742950" lvl="1" indent="-285750" algn="l" fontAlgn="base">
              <a:spcAft>
                <a:spcPct val="0"/>
              </a:spcAft>
              <a:buFontTx/>
              <a:buChar char="–"/>
            </a:pPr>
            <a:r>
              <a:rPr lang="sv-SE" altLang="sv-SE" sz="1900" dirty="0">
                <a:solidFill>
                  <a:srgbClr val="000000"/>
                </a:solidFill>
                <a:latin typeface="Arial"/>
                <a:cs typeface="+mn-cs"/>
              </a:rPr>
              <a:t>vård</a:t>
            </a:r>
          </a:p>
          <a:p>
            <a:pPr marL="742950" lvl="1" indent="-285750" algn="l" fontAlgn="base">
              <a:spcAft>
                <a:spcPct val="0"/>
              </a:spcAft>
              <a:buFontTx/>
              <a:buChar char="–"/>
            </a:pPr>
            <a:r>
              <a:rPr lang="sv-SE" altLang="sv-SE" sz="1900" dirty="0">
                <a:solidFill>
                  <a:srgbClr val="000000"/>
                </a:solidFill>
                <a:latin typeface="Arial"/>
                <a:cs typeface="+mn-cs"/>
              </a:rPr>
              <a:t>sociala kontakter</a:t>
            </a:r>
          </a:p>
          <a:p>
            <a:pPr marL="742950" lvl="1" indent="-285750" algn="l" fontAlgn="base">
              <a:spcAft>
                <a:spcPct val="0"/>
              </a:spcAft>
              <a:buFontTx/>
              <a:buChar char="–"/>
            </a:pPr>
            <a:r>
              <a:rPr lang="sv-SE" altLang="sv-SE" sz="1900" dirty="0">
                <a:solidFill>
                  <a:srgbClr val="000000"/>
                </a:solidFill>
                <a:latin typeface="Arial"/>
                <a:cs typeface="+mn-cs"/>
              </a:rPr>
              <a:t>samarbeta med kontaktperson m.m.</a:t>
            </a:r>
          </a:p>
          <a:p>
            <a:pPr marL="742950" lvl="1" indent="-28575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2000" dirty="0">
                <a:solidFill>
                  <a:srgbClr val="000000"/>
                </a:solidFill>
                <a:latin typeface="Arial"/>
                <a:cs typeface="+mn-cs"/>
              </a:rPr>
              <a:t>Besöka </a:t>
            </a:r>
            <a:r>
              <a:rPr lang="sv-SE" altLang="sv-SE" sz="2000" dirty="0" smtClean="0">
                <a:solidFill>
                  <a:srgbClr val="000000"/>
                </a:solidFill>
                <a:latin typeface="Arial"/>
                <a:cs typeface="+mn-cs"/>
              </a:rPr>
              <a:t>huvudmannen, </a:t>
            </a:r>
            <a:r>
              <a:rPr lang="sv-SE" altLang="sv-SE" sz="1900" dirty="0">
                <a:solidFill>
                  <a:srgbClr val="000000"/>
                </a:solidFill>
                <a:latin typeface="Arial"/>
                <a:cs typeface="+mn-cs"/>
              </a:rPr>
              <a:t>ca 1-2 gånger/månad för att se att </a:t>
            </a:r>
            <a:r>
              <a:rPr lang="sv-SE" altLang="sv-SE" sz="2000" dirty="0">
                <a:solidFill>
                  <a:srgbClr val="000000"/>
                </a:solidFill>
                <a:latin typeface="Arial"/>
                <a:cs typeface="+mn-cs"/>
              </a:rPr>
              <a:t>allt är </a:t>
            </a:r>
            <a:r>
              <a:rPr lang="sv-SE" altLang="sv-SE" sz="2000" dirty="0" smtClean="0">
                <a:solidFill>
                  <a:srgbClr val="000000"/>
                </a:solidFill>
                <a:latin typeface="Arial"/>
                <a:cs typeface="+mn-cs"/>
              </a:rPr>
              <a:t>ok, utifrån behov</a:t>
            </a:r>
            <a:endParaRPr lang="sv-SE" altLang="sv-SE" sz="2000" dirty="0">
              <a:solidFill>
                <a:srgbClr val="000000"/>
              </a:solidFill>
              <a:latin typeface="Arial"/>
              <a:cs typeface="+mn-cs"/>
            </a:endParaRPr>
          </a:p>
          <a:p>
            <a:pPr marL="342900" lvl="0" indent="-342900" algn="l" fontAlgn="base">
              <a:spcAft>
                <a:spcPct val="0"/>
              </a:spcAft>
            </a:pPr>
            <a:endParaRPr lang="sv-SE" altLang="sv-SE" sz="2000" dirty="0">
              <a:solidFill>
                <a:srgbClr val="000000"/>
              </a:solidFill>
              <a:latin typeface="Arial"/>
              <a:cs typeface="+mn-cs"/>
            </a:endParaRPr>
          </a:p>
          <a:p>
            <a:pPr marL="342900" lvl="0" indent="-342900" algn="l" fontAlgn="base">
              <a:spcAft>
                <a:spcPct val="0"/>
              </a:spcAft>
              <a:buFontTx/>
              <a:buChar char="•"/>
            </a:pPr>
            <a:r>
              <a:rPr lang="sv-SE" altLang="sv-SE" sz="2000" dirty="0">
                <a:solidFill>
                  <a:srgbClr val="000000"/>
                </a:solidFill>
                <a:latin typeface="Arial"/>
                <a:cs typeface="+mn-cs"/>
              </a:rPr>
              <a:t>Motverka att huvudmannen blir </a:t>
            </a:r>
            <a:r>
              <a:rPr lang="sv-SE" altLang="sv-SE" sz="2000" dirty="0" smtClean="0">
                <a:solidFill>
                  <a:srgbClr val="000000"/>
                </a:solidFill>
                <a:latin typeface="Arial"/>
                <a:cs typeface="+mn-cs"/>
              </a:rPr>
              <a:t>ensam </a:t>
            </a:r>
          </a:p>
          <a:p>
            <a:pPr lvl="0" algn="l" fontAlgn="base">
              <a:spcAft>
                <a:spcPct val="0"/>
              </a:spcAft>
            </a:pPr>
            <a:r>
              <a:rPr lang="sv-SE" altLang="sv-SE" sz="2000" dirty="0">
                <a:solidFill>
                  <a:srgbClr val="000000"/>
                </a:solidFill>
                <a:latin typeface="Arial"/>
                <a:cs typeface="+mn-cs"/>
              </a:rPr>
              <a:t> </a:t>
            </a:r>
            <a:r>
              <a:rPr lang="sv-SE" altLang="sv-SE" sz="2000" dirty="0" smtClean="0">
                <a:solidFill>
                  <a:srgbClr val="000000"/>
                </a:solidFill>
                <a:latin typeface="Arial"/>
                <a:cs typeface="+mn-cs"/>
              </a:rPr>
              <a:t>      </a:t>
            </a:r>
            <a:r>
              <a:rPr lang="sv-SE" altLang="sv-SE" sz="2000" dirty="0" smtClean="0">
                <a:solidFill>
                  <a:srgbClr val="000000"/>
                </a:solidFill>
                <a:latin typeface="Arial"/>
                <a:cs typeface="+mn-cs"/>
              </a:rPr>
              <a:t>– väntjänster, daglig verksamhet etc.</a:t>
            </a:r>
            <a:endParaRPr lang="sv-SE" altLang="sv-SE" sz="2000" dirty="0">
              <a:solidFill>
                <a:srgbClr val="000000"/>
              </a:solidFill>
              <a:latin typeface="Arial"/>
              <a:cs typeface="+mn-cs"/>
            </a:endParaRP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109070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60648"/>
            <a:ext cx="7772400" cy="1035546"/>
          </a:xfrm>
        </p:spPr>
        <p:txBody>
          <a:bodyPr/>
          <a:lstStyle/>
          <a:p>
            <a:r>
              <a:rPr lang="sv-SE" altLang="sv-SE" sz="3400" b="1" dirty="0">
                <a:solidFill>
                  <a:srgbClr val="000000"/>
                </a:solidFill>
                <a:latin typeface="Arial"/>
                <a:cs typeface="+mj-cs"/>
              </a:rPr>
              <a:t>För att underlätta uppdraget</a:t>
            </a:r>
            <a:endParaRPr lang="sv-SE" dirty="0"/>
          </a:p>
        </p:txBody>
      </p:sp>
      <p:sp>
        <p:nvSpPr>
          <p:cNvPr id="3" name="Underrubrik 2"/>
          <p:cNvSpPr>
            <a:spLocks noGrp="1"/>
          </p:cNvSpPr>
          <p:nvPr>
            <p:ph type="subTitle" idx="1"/>
          </p:nvPr>
        </p:nvSpPr>
        <p:spPr>
          <a:xfrm>
            <a:off x="1371600" y="1628800"/>
            <a:ext cx="6400800" cy="4010000"/>
          </a:xfrm>
        </p:spPr>
        <p:txBody>
          <a:bodyPr/>
          <a:lstStyle/>
          <a:p>
            <a:pPr marL="342900" lvl="0" indent="-342900" algn="l" fontAlgn="base">
              <a:spcAft>
                <a:spcPct val="0"/>
              </a:spcAft>
              <a:buFontTx/>
              <a:buChar char="•"/>
            </a:pPr>
            <a:r>
              <a:rPr lang="sv-SE" altLang="sv-SE" sz="1900" dirty="0">
                <a:solidFill>
                  <a:srgbClr val="000000"/>
                </a:solidFill>
                <a:latin typeface="Arial"/>
                <a:cs typeface="+mn-cs"/>
              </a:rPr>
              <a:t>Gör det tids- och kostnadseffektivt</a:t>
            </a:r>
          </a:p>
          <a:p>
            <a:pPr marL="342900" lvl="0" indent="-342900" algn="l" fontAlgn="base">
              <a:spcAft>
                <a:spcPct val="0"/>
              </a:spcAft>
            </a:pPr>
            <a:endParaRPr lang="sv-SE" altLang="sv-SE" sz="1900" dirty="0">
              <a:solidFill>
                <a:srgbClr val="000000"/>
              </a:solidFill>
              <a:latin typeface="Arial"/>
              <a:cs typeface="+mn-cs"/>
            </a:endParaRPr>
          </a:p>
          <a:p>
            <a:pPr marL="742950" lvl="1" indent="-285750" algn="l" fontAlgn="base">
              <a:spcAft>
                <a:spcPct val="0"/>
              </a:spcAft>
              <a:buFontTx/>
              <a:buChar char="–"/>
            </a:pPr>
            <a:r>
              <a:rPr lang="sv-SE" altLang="sv-SE" sz="1900" dirty="0">
                <a:solidFill>
                  <a:srgbClr val="000000"/>
                </a:solidFill>
                <a:latin typeface="Arial"/>
                <a:cs typeface="+mn-cs"/>
              </a:rPr>
              <a:t>Lägg upp autogiro</a:t>
            </a:r>
          </a:p>
          <a:p>
            <a:pPr marL="742950" lvl="1" indent="-285750" algn="l" fontAlgn="base">
              <a:spcAft>
                <a:spcPct val="0"/>
              </a:spcAft>
              <a:buFontTx/>
              <a:buChar char="–"/>
            </a:pPr>
            <a:r>
              <a:rPr lang="sv-SE" altLang="sv-SE" sz="1900" dirty="0">
                <a:solidFill>
                  <a:srgbClr val="000000"/>
                </a:solidFill>
                <a:latin typeface="Arial"/>
                <a:cs typeface="+mn-cs"/>
              </a:rPr>
              <a:t>Sköt ekonomin via internetbank</a:t>
            </a:r>
          </a:p>
          <a:p>
            <a:pPr marL="742950" lvl="1" indent="-285750" algn="l" fontAlgn="base">
              <a:spcAft>
                <a:spcPct val="0"/>
              </a:spcAft>
              <a:buFontTx/>
              <a:buChar char="–"/>
            </a:pPr>
            <a:r>
              <a:rPr lang="sv-SE" altLang="sv-SE" sz="1900" dirty="0">
                <a:solidFill>
                  <a:srgbClr val="000000"/>
                </a:solidFill>
                <a:latin typeface="Arial"/>
                <a:cs typeface="+mn-cs"/>
              </a:rPr>
              <a:t>Lägg upp stående överföringar (fick- och matpengar)</a:t>
            </a:r>
          </a:p>
          <a:p>
            <a:pPr marL="742950" lvl="1" indent="-285750" algn="l" fontAlgn="base">
              <a:spcAft>
                <a:spcPct val="0"/>
              </a:spcAft>
              <a:buFontTx/>
              <a:buChar char="–"/>
            </a:pPr>
            <a:r>
              <a:rPr lang="sv-SE" altLang="sv-SE" sz="1900" dirty="0">
                <a:solidFill>
                  <a:srgbClr val="000000"/>
                </a:solidFill>
                <a:latin typeface="Arial"/>
                <a:cs typeface="+mn-cs"/>
              </a:rPr>
              <a:t>Ordna särskild </a:t>
            </a:r>
            <a:r>
              <a:rPr lang="sv-SE" altLang="sv-SE" sz="1900" dirty="0" smtClean="0">
                <a:solidFill>
                  <a:srgbClr val="000000"/>
                </a:solidFill>
                <a:latin typeface="Arial"/>
                <a:cs typeface="+mn-cs"/>
              </a:rPr>
              <a:t>postadress hos skatteverket, ändra INTE huvudmannens folkbokföringsadress. Samtycke </a:t>
            </a:r>
            <a:r>
              <a:rPr lang="sv-SE" altLang="sv-SE" sz="1900" dirty="0">
                <a:solidFill>
                  <a:srgbClr val="000000"/>
                </a:solidFill>
                <a:latin typeface="Arial"/>
                <a:cs typeface="+mn-cs"/>
              </a:rPr>
              <a:t>från huvudmannen</a:t>
            </a:r>
          </a:p>
          <a:p>
            <a:pPr marL="342900" lvl="0" indent="-342900" algn="l" fontAlgn="base">
              <a:spcAft>
                <a:spcPct val="0"/>
              </a:spcAft>
            </a:pPr>
            <a:endParaRPr lang="sv-SE" altLang="sv-SE" sz="1900" dirty="0">
              <a:solidFill>
                <a:srgbClr val="FF3300"/>
              </a:solidFill>
              <a:latin typeface="Arial"/>
              <a:cs typeface="+mn-cs"/>
            </a:endParaRPr>
          </a:p>
          <a:p>
            <a:pPr marL="342900" lvl="0" indent="-342900" algn="l" fontAlgn="base">
              <a:spcAft>
                <a:spcPct val="0"/>
              </a:spcAft>
            </a:pPr>
            <a:endParaRPr lang="sv-SE" altLang="sv-SE" sz="1900" dirty="0">
              <a:solidFill>
                <a:srgbClr val="000000"/>
              </a:solidFill>
              <a:latin typeface="Arial"/>
              <a:cs typeface="+mn-cs"/>
            </a:endParaRP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22868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374799"/>
            <a:ext cx="7772400" cy="1470025"/>
          </a:xfrm>
        </p:spPr>
        <p:txBody>
          <a:bodyPr>
            <a:normAutofit fontScale="90000"/>
          </a:bodyPr>
          <a:lstStyle/>
          <a:p>
            <a:r>
              <a:rPr lang="sv-SE" altLang="sv-SE" sz="3400" b="1" dirty="0">
                <a:solidFill>
                  <a:srgbClr val="000000"/>
                </a:solidFill>
                <a:latin typeface="Arial"/>
                <a:cs typeface="+mj-cs"/>
              </a:rPr>
              <a:t>Upplägg av ekonomin – huvudmannens konto som ställföreträdarens får disponera</a:t>
            </a:r>
            <a:endParaRPr lang="sv-SE" dirty="0"/>
          </a:p>
        </p:txBody>
      </p:sp>
      <p:sp>
        <p:nvSpPr>
          <p:cNvPr id="3" name="Underrubrik 2"/>
          <p:cNvSpPr>
            <a:spLocks noGrp="1"/>
          </p:cNvSpPr>
          <p:nvPr>
            <p:ph type="subTitle" idx="1"/>
          </p:nvPr>
        </p:nvSpPr>
        <p:spPr>
          <a:xfrm>
            <a:off x="1371600" y="2492896"/>
            <a:ext cx="6400800" cy="3145904"/>
          </a:xfrm>
        </p:spPr>
        <p:txBody>
          <a:bodyPr/>
          <a:lstStyle/>
          <a:p>
            <a:pPr marL="342900" lvl="0" indent="-342900" algn="l" fontAlgn="base">
              <a:spcAft>
                <a:spcPct val="0"/>
              </a:spcAft>
              <a:buFontTx/>
              <a:buChar char="•"/>
            </a:pPr>
            <a:r>
              <a:rPr lang="sv-SE" altLang="sv-SE" sz="1900" dirty="0">
                <a:solidFill>
                  <a:srgbClr val="000000"/>
                </a:solidFill>
                <a:latin typeface="Arial"/>
                <a:cs typeface="+mn-cs"/>
              </a:rPr>
              <a:t>Huvudmannens transaktionskonto </a:t>
            </a:r>
          </a:p>
          <a:p>
            <a:pPr marL="342900" lvl="0" indent="-342900" algn="l" fontAlgn="base">
              <a:spcAft>
                <a:spcPct val="0"/>
              </a:spcAft>
            </a:pPr>
            <a:r>
              <a:rPr lang="sv-SE" altLang="sv-SE" sz="1900" dirty="0">
                <a:solidFill>
                  <a:srgbClr val="000000"/>
                </a:solidFill>
                <a:latin typeface="Arial"/>
                <a:cs typeface="+mn-cs"/>
              </a:rPr>
              <a:t>	</a:t>
            </a:r>
          </a:p>
          <a:p>
            <a:pPr marL="742950" lvl="1" indent="-285750" algn="l" fontAlgn="base">
              <a:spcAft>
                <a:spcPct val="0"/>
              </a:spcAft>
              <a:buFontTx/>
              <a:buChar char="–"/>
            </a:pPr>
            <a:r>
              <a:rPr lang="sv-SE" altLang="sv-SE" sz="1900" dirty="0">
                <a:solidFill>
                  <a:srgbClr val="000000"/>
                </a:solidFill>
                <a:latin typeface="Arial"/>
                <a:cs typeface="+mn-cs"/>
              </a:rPr>
              <a:t>Ställföreträdarens ”fria” konto </a:t>
            </a:r>
          </a:p>
          <a:p>
            <a:pPr marL="742950" lvl="1" indent="-285750" algn="l" fontAlgn="base">
              <a:spcAft>
                <a:spcPct val="0"/>
              </a:spcAft>
              <a:buFontTx/>
              <a:buChar char="–"/>
            </a:pPr>
            <a:r>
              <a:rPr lang="sv-SE" altLang="sv-SE" sz="1900" dirty="0">
                <a:solidFill>
                  <a:srgbClr val="000000"/>
                </a:solidFill>
                <a:latin typeface="Arial"/>
                <a:cs typeface="+mn-cs"/>
              </a:rPr>
              <a:t>Alla inkomster ska sättas in på det fria kontot</a:t>
            </a:r>
          </a:p>
          <a:p>
            <a:pPr marL="742950" lvl="1" indent="-285750" algn="l" fontAlgn="base">
              <a:spcAft>
                <a:spcPct val="0"/>
              </a:spcAft>
              <a:buFontTx/>
              <a:buChar char="–"/>
            </a:pPr>
            <a:r>
              <a:rPr lang="sv-SE" altLang="sv-SE" sz="1900" dirty="0">
                <a:solidFill>
                  <a:srgbClr val="000000"/>
                </a:solidFill>
                <a:latin typeface="Arial"/>
                <a:cs typeface="+mn-cs"/>
              </a:rPr>
              <a:t>Räkningar betalas härifrån</a:t>
            </a:r>
          </a:p>
          <a:p>
            <a:pPr marL="742950" lvl="1" indent="-285750" algn="l" fontAlgn="base">
              <a:spcAft>
                <a:spcPct val="0"/>
              </a:spcAft>
              <a:buFontTx/>
              <a:buChar char="–"/>
            </a:pPr>
            <a:r>
              <a:rPr lang="sv-SE" altLang="sv-SE" sz="1900" dirty="0">
                <a:solidFill>
                  <a:srgbClr val="000000"/>
                </a:solidFill>
                <a:latin typeface="Arial"/>
                <a:cs typeface="+mn-cs"/>
              </a:rPr>
              <a:t>Maxbelopp på kontot 30 000 kr</a:t>
            </a:r>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1185711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332656"/>
            <a:ext cx="7772400" cy="1370583"/>
          </a:xfrm>
        </p:spPr>
        <p:txBody>
          <a:bodyPr/>
          <a:lstStyle/>
          <a:p>
            <a:r>
              <a:rPr lang="sv-SE" altLang="sv-SE" sz="3400" b="1" dirty="0">
                <a:solidFill>
                  <a:srgbClr val="000000"/>
                </a:solidFill>
                <a:latin typeface="Arial"/>
                <a:cs typeface="+mj-cs"/>
              </a:rPr>
              <a:t>Upplägg av ekonomin – konto som bara disponeras av huvudmannen</a:t>
            </a:r>
            <a:endParaRPr lang="sv-SE" dirty="0"/>
          </a:p>
        </p:txBody>
      </p:sp>
      <p:sp>
        <p:nvSpPr>
          <p:cNvPr id="3" name="Underrubrik 2"/>
          <p:cNvSpPr>
            <a:spLocks noGrp="1"/>
          </p:cNvSpPr>
          <p:nvPr>
            <p:ph type="subTitle" idx="1"/>
          </p:nvPr>
        </p:nvSpPr>
        <p:spPr>
          <a:xfrm>
            <a:off x="1371600" y="1703239"/>
            <a:ext cx="6400800" cy="3935561"/>
          </a:xfrm>
        </p:spPr>
        <p:txBody>
          <a:bodyPr>
            <a:normAutofit fontScale="92500" lnSpcReduction="10000"/>
          </a:bodyPr>
          <a:lstStyle/>
          <a:p>
            <a:pPr marL="361950" lvl="0" indent="-361950" algn="l" fontAlgn="base">
              <a:spcAft>
                <a:spcPct val="0"/>
              </a:spcAft>
              <a:buFontTx/>
              <a:buAutoNum type="arabicPeriod"/>
            </a:pPr>
            <a:r>
              <a:rPr lang="sv-SE" altLang="sv-SE" sz="1900" dirty="0">
                <a:solidFill>
                  <a:srgbClr val="000000"/>
                </a:solidFill>
                <a:latin typeface="Arial"/>
                <a:cs typeface="+mn-cs"/>
              </a:rPr>
              <a:t>Huvudmannens bankkonto </a:t>
            </a:r>
          </a:p>
          <a:p>
            <a:pPr marL="819150" lvl="1" indent="-361950" algn="l" fontAlgn="base">
              <a:spcAft>
                <a:spcPct val="0"/>
              </a:spcAft>
            </a:pPr>
            <a:r>
              <a:rPr lang="sv-SE" altLang="sv-SE" sz="1900" dirty="0">
                <a:solidFill>
                  <a:srgbClr val="000000"/>
                </a:solidFill>
                <a:latin typeface="Arial"/>
                <a:cs typeface="+mn-cs"/>
              </a:rPr>
              <a:t>-  Ställföreträdaren för över fick- och matpengar (normer enligt Konsumentverket eller utifrån huvudmannens ekonomi)</a:t>
            </a:r>
          </a:p>
          <a:p>
            <a:pPr marL="819150" lvl="1" indent="-361950" algn="l" fontAlgn="base">
              <a:spcAft>
                <a:spcPct val="0"/>
              </a:spcAft>
            </a:pPr>
            <a:r>
              <a:rPr lang="sv-SE" altLang="sv-SE" sz="1900" dirty="0">
                <a:solidFill>
                  <a:srgbClr val="000000"/>
                </a:solidFill>
                <a:latin typeface="Arial"/>
                <a:cs typeface="+mn-cs"/>
              </a:rPr>
              <a:t>OBS! Förutsätter att huvudmannen kan hantera ett bankomatkort</a:t>
            </a:r>
          </a:p>
          <a:p>
            <a:pPr marL="819150" lvl="1" indent="-361950" algn="l" fontAlgn="base">
              <a:spcAft>
                <a:spcPct val="0"/>
              </a:spcAft>
            </a:pPr>
            <a:endParaRPr lang="sv-SE" altLang="sv-SE" sz="1900" dirty="0">
              <a:solidFill>
                <a:srgbClr val="000000"/>
              </a:solidFill>
              <a:latin typeface="Arial"/>
              <a:cs typeface="+mn-cs"/>
            </a:endParaRPr>
          </a:p>
          <a:p>
            <a:pPr marL="361950" lvl="0" indent="-361950" algn="l" fontAlgn="base">
              <a:spcAft>
                <a:spcPct val="0"/>
              </a:spcAft>
              <a:buFontTx/>
              <a:buAutoNum type="arabicPeriod"/>
            </a:pPr>
            <a:r>
              <a:rPr lang="sv-SE" altLang="sv-SE" sz="1900" dirty="0">
                <a:solidFill>
                  <a:srgbClr val="000000"/>
                </a:solidFill>
                <a:latin typeface="Arial"/>
                <a:cs typeface="+mn-cs"/>
              </a:rPr>
              <a:t>Huvudmannen har handkassa på boende</a:t>
            </a:r>
          </a:p>
          <a:p>
            <a:pPr marL="819150" lvl="1" indent="-361950" algn="l" fontAlgn="base">
              <a:spcAft>
                <a:spcPct val="0"/>
              </a:spcAft>
              <a:buFontTx/>
              <a:buChar char="-"/>
            </a:pPr>
            <a:r>
              <a:rPr lang="sv-SE" altLang="sv-SE" sz="1900" dirty="0">
                <a:solidFill>
                  <a:srgbClr val="000000"/>
                </a:solidFill>
                <a:latin typeface="Arial"/>
                <a:cs typeface="+mn-cs"/>
              </a:rPr>
              <a:t>Pengarna måste kvitteras av huvudmannen eller personal</a:t>
            </a:r>
          </a:p>
          <a:p>
            <a:pPr marL="819150" lvl="1" indent="-361950" algn="l" fontAlgn="base">
              <a:spcAft>
                <a:spcPct val="0"/>
              </a:spcAft>
            </a:pPr>
            <a:endParaRPr lang="sv-SE" altLang="sv-SE" sz="1900" dirty="0">
              <a:solidFill>
                <a:srgbClr val="000000"/>
              </a:solidFill>
              <a:latin typeface="Arial"/>
              <a:cs typeface="+mn-cs"/>
            </a:endParaRPr>
          </a:p>
          <a:p>
            <a:pPr marL="361950" lvl="0" indent="-361950" algn="l" fontAlgn="base">
              <a:spcAft>
                <a:spcPct val="0"/>
              </a:spcAft>
              <a:buFontTx/>
              <a:buAutoNum type="arabicPeriod"/>
            </a:pPr>
            <a:r>
              <a:rPr lang="sv-SE" altLang="sv-SE" sz="1900" dirty="0">
                <a:solidFill>
                  <a:srgbClr val="000000"/>
                </a:solidFill>
                <a:latin typeface="Arial"/>
                <a:cs typeface="+mn-cs"/>
              </a:rPr>
              <a:t>Huvudmannen bor hemma och tar emot kontanter</a:t>
            </a:r>
          </a:p>
          <a:p>
            <a:pPr marL="819150" lvl="1" indent="-361950" algn="l" fontAlgn="base">
              <a:spcAft>
                <a:spcPct val="0"/>
              </a:spcAft>
            </a:pPr>
            <a:r>
              <a:rPr lang="sv-SE" altLang="sv-SE" sz="1900" dirty="0">
                <a:solidFill>
                  <a:srgbClr val="000000"/>
                </a:solidFill>
                <a:latin typeface="Arial"/>
                <a:cs typeface="+mn-cs"/>
              </a:rPr>
              <a:t>-  Pengarna måste kvitteras</a:t>
            </a:r>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1930249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60648"/>
            <a:ext cx="7772400" cy="1251570"/>
          </a:xfrm>
        </p:spPr>
        <p:txBody>
          <a:bodyPr/>
          <a:lstStyle/>
          <a:p>
            <a:r>
              <a:rPr lang="sv-SE" altLang="sv-SE" sz="3400" b="1" dirty="0">
                <a:solidFill>
                  <a:srgbClr val="000000"/>
                </a:solidFill>
                <a:latin typeface="Arial"/>
                <a:cs typeface="+mj-cs"/>
              </a:rPr>
              <a:t>Upplägg av ekonomin –              huvudmannens övriga tillgångar</a:t>
            </a:r>
            <a:endParaRPr lang="sv-SE" dirty="0"/>
          </a:p>
        </p:txBody>
      </p:sp>
      <p:sp>
        <p:nvSpPr>
          <p:cNvPr id="3" name="Underrubrik 2"/>
          <p:cNvSpPr>
            <a:spLocks noGrp="1"/>
          </p:cNvSpPr>
          <p:nvPr>
            <p:ph type="subTitle" idx="1"/>
          </p:nvPr>
        </p:nvSpPr>
        <p:spPr>
          <a:xfrm>
            <a:off x="1371600" y="1844824"/>
            <a:ext cx="6400800" cy="3793976"/>
          </a:xfrm>
        </p:spPr>
        <p:txBody>
          <a:bodyPr>
            <a:normAutofit fontScale="92500" lnSpcReduction="10000"/>
          </a:bodyPr>
          <a:lstStyle/>
          <a:p>
            <a:pPr marL="342900" lvl="0" indent="-342900" algn="l" fontAlgn="base">
              <a:lnSpc>
                <a:spcPct val="90000"/>
              </a:lnSpc>
              <a:spcAft>
                <a:spcPct val="0"/>
              </a:spcAft>
              <a:buFontTx/>
              <a:buChar char="•"/>
            </a:pPr>
            <a:r>
              <a:rPr lang="sv-SE" altLang="sv-SE" sz="1900" dirty="0">
                <a:solidFill>
                  <a:srgbClr val="000000"/>
                </a:solidFill>
                <a:latin typeface="Arial"/>
                <a:cs typeface="+mn-cs"/>
              </a:rPr>
              <a:t>Huvudmannens pengar ska användas till huvudmannens utbildning, uppehälle och nytta i övrigt </a:t>
            </a:r>
          </a:p>
          <a:p>
            <a:pPr marL="342900" lvl="0" indent="-342900" algn="l" fontAlgn="base">
              <a:lnSpc>
                <a:spcPct val="90000"/>
              </a:lnSpc>
              <a:spcAft>
                <a:spcPct val="0"/>
              </a:spcAft>
            </a:pPr>
            <a:endParaRPr lang="sv-SE" altLang="sv-SE" sz="1900" dirty="0">
              <a:solidFill>
                <a:srgbClr val="000000"/>
              </a:solidFill>
              <a:latin typeface="Arial"/>
              <a:cs typeface="+mn-cs"/>
            </a:endParaRPr>
          </a:p>
          <a:p>
            <a:pPr marL="342900" lvl="0" indent="-342900" algn="l" fontAlgn="base">
              <a:lnSpc>
                <a:spcPct val="90000"/>
              </a:lnSpc>
              <a:spcAft>
                <a:spcPct val="0"/>
              </a:spcAft>
              <a:buFontTx/>
              <a:buChar char="•"/>
            </a:pPr>
            <a:r>
              <a:rPr lang="sv-SE" altLang="sv-SE" sz="1900" dirty="0">
                <a:solidFill>
                  <a:srgbClr val="000000"/>
                </a:solidFill>
                <a:latin typeface="Arial"/>
                <a:cs typeface="+mn-cs"/>
              </a:rPr>
              <a:t>Alla tillgångar som överstiger 30 000 kr ska sättas in på separat sparkonto.</a:t>
            </a:r>
          </a:p>
          <a:p>
            <a:pPr marL="342900" lvl="0" indent="-342900" algn="l" fontAlgn="base">
              <a:lnSpc>
                <a:spcPct val="90000"/>
              </a:lnSpc>
              <a:spcAft>
                <a:spcPct val="0"/>
              </a:spcAft>
            </a:pPr>
            <a:endParaRPr lang="sv-SE" altLang="sv-SE" sz="1900" dirty="0">
              <a:solidFill>
                <a:srgbClr val="000000"/>
              </a:solidFill>
              <a:latin typeface="Arial"/>
              <a:cs typeface="+mn-cs"/>
            </a:endParaRPr>
          </a:p>
          <a:p>
            <a:pPr marL="342900" lvl="0" indent="-342900" algn="l" fontAlgn="base">
              <a:lnSpc>
                <a:spcPct val="90000"/>
              </a:lnSpc>
              <a:spcAft>
                <a:spcPct val="0"/>
              </a:spcAft>
              <a:buFontTx/>
              <a:buChar char="•"/>
            </a:pPr>
            <a:r>
              <a:rPr lang="sv-SE" altLang="sv-SE" sz="1900" dirty="0">
                <a:solidFill>
                  <a:srgbClr val="000000"/>
                </a:solidFill>
                <a:latin typeface="Arial"/>
                <a:cs typeface="+mn-cs"/>
              </a:rPr>
              <a:t>Pengarna ska vara tryggt placerade med skälig ränta</a:t>
            </a:r>
          </a:p>
          <a:p>
            <a:pPr marL="342900" lvl="0" indent="-342900" algn="l" fontAlgn="base">
              <a:lnSpc>
                <a:spcPct val="90000"/>
              </a:lnSpc>
              <a:spcAft>
                <a:spcPct val="0"/>
              </a:spcAft>
            </a:pPr>
            <a:endParaRPr lang="sv-SE" altLang="sv-SE" sz="1900" dirty="0">
              <a:solidFill>
                <a:srgbClr val="000000"/>
              </a:solidFill>
              <a:latin typeface="Arial"/>
              <a:cs typeface="+mn-cs"/>
            </a:endParaRPr>
          </a:p>
          <a:p>
            <a:pPr marL="342900" lvl="0" indent="-342900" algn="l" fontAlgn="base">
              <a:lnSpc>
                <a:spcPct val="90000"/>
              </a:lnSpc>
              <a:spcAft>
                <a:spcPct val="0"/>
              </a:spcAft>
              <a:buFontTx/>
              <a:buChar char="•"/>
            </a:pPr>
            <a:r>
              <a:rPr lang="sv-SE" altLang="sv-SE" sz="1900" dirty="0">
                <a:solidFill>
                  <a:srgbClr val="000000"/>
                </a:solidFill>
                <a:latin typeface="Arial"/>
                <a:cs typeface="+mn-cs"/>
              </a:rPr>
              <a:t>Alla konton (utom transaktionskontot) ska vara överförmyndarspärrade. Det innebär:</a:t>
            </a:r>
          </a:p>
          <a:p>
            <a:pPr marL="742950" lvl="1" indent="-285750" algn="l" fontAlgn="base">
              <a:lnSpc>
                <a:spcPct val="90000"/>
              </a:lnSpc>
              <a:spcAft>
                <a:spcPct val="0"/>
              </a:spcAft>
              <a:buFontTx/>
              <a:buChar char="–"/>
            </a:pPr>
            <a:r>
              <a:rPr lang="sv-SE" altLang="sv-SE" sz="1900" dirty="0">
                <a:solidFill>
                  <a:srgbClr val="000000"/>
                </a:solidFill>
                <a:latin typeface="Arial"/>
                <a:cs typeface="+mn-cs"/>
              </a:rPr>
              <a:t>spärr gentemot uttag av ställföreträdaren utan nämndens tillstånd </a:t>
            </a:r>
          </a:p>
          <a:p>
            <a:pPr marL="742950" lvl="1" indent="-285750" algn="l" fontAlgn="base">
              <a:lnSpc>
                <a:spcPct val="90000"/>
              </a:lnSpc>
              <a:spcAft>
                <a:spcPct val="0"/>
              </a:spcAft>
              <a:buFontTx/>
              <a:buChar char="–"/>
            </a:pPr>
            <a:r>
              <a:rPr lang="sv-SE" altLang="sv-SE" sz="1900" dirty="0">
                <a:solidFill>
                  <a:srgbClr val="000000"/>
                </a:solidFill>
                <a:latin typeface="Arial"/>
                <a:cs typeface="+mn-cs"/>
              </a:rPr>
              <a:t>Huvudman som har god man har ändå fri tillgång till kontot</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2760214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88640"/>
            <a:ext cx="7772400" cy="1179562"/>
          </a:xfrm>
        </p:spPr>
        <p:txBody>
          <a:bodyPr>
            <a:normAutofit/>
          </a:bodyPr>
          <a:lstStyle/>
          <a:p>
            <a:r>
              <a:rPr lang="sv-SE" altLang="sv-SE" sz="3400" b="1" dirty="0" smtClean="0">
                <a:solidFill>
                  <a:srgbClr val="000000"/>
                </a:solidFill>
                <a:latin typeface="Arial"/>
                <a:cs typeface="+mj-cs"/>
              </a:rPr>
              <a:t>När det gäller uppdraget för ekonomin är det viktigt att </a:t>
            </a:r>
            <a:endParaRPr lang="sv-SE" dirty="0"/>
          </a:p>
        </p:txBody>
      </p:sp>
      <p:sp>
        <p:nvSpPr>
          <p:cNvPr id="3" name="Underrubrik 2"/>
          <p:cNvSpPr>
            <a:spLocks noGrp="1"/>
          </p:cNvSpPr>
          <p:nvPr>
            <p:ph type="subTitle" idx="1"/>
          </p:nvPr>
        </p:nvSpPr>
        <p:spPr>
          <a:xfrm>
            <a:off x="1371600" y="1484784"/>
            <a:ext cx="6400800" cy="4154016"/>
          </a:xfrm>
        </p:spPr>
        <p:txBody>
          <a:bodyPr>
            <a:normAutofit lnSpcReduction="10000"/>
          </a:bodyPr>
          <a:lstStyle/>
          <a:p>
            <a:pPr marL="342900" lvl="0" indent="-342900" algn="l" fontAlgn="base">
              <a:lnSpc>
                <a:spcPct val="90000"/>
              </a:lnSpc>
              <a:spcAft>
                <a:spcPct val="0"/>
              </a:spcAft>
              <a:buFontTx/>
              <a:buChar char="•"/>
              <a:defRPr/>
            </a:pPr>
            <a:r>
              <a:rPr lang="sv-SE" altLang="sv-SE" sz="1900" dirty="0" smtClean="0">
                <a:solidFill>
                  <a:srgbClr val="000000"/>
                </a:solidFill>
                <a:latin typeface="Arial"/>
                <a:cs typeface="+mn-cs"/>
              </a:rPr>
              <a:t>Föra </a:t>
            </a:r>
            <a:r>
              <a:rPr lang="sv-SE" altLang="sv-SE" sz="1900" dirty="0">
                <a:solidFill>
                  <a:srgbClr val="000000"/>
                </a:solidFill>
                <a:latin typeface="Arial"/>
                <a:cs typeface="+mn-cs"/>
              </a:rPr>
              <a:t>löpande bokföring</a:t>
            </a:r>
          </a:p>
          <a:p>
            <a:pPr marL="342900" lvl="0" indent="-342900" algn="l" fontAlgn="base">
              <a:lnSpc>
                <a:spcPct val="90000"/>
              </a:lnSpc>
              <a:spcAft>
                <a:spcPct val="0"/>
              </a:spcAft>
              <a:defRPr/>
            </a:pPr>
            <a:endParaRPr lang="sv-SE" altLang="sv-SE" sz="1600" dirty="0">
              <a:solidFill>
                <a:srgbClr val="000000"/>
              </a:solidFill>
              <a:latin typeface="Arial"/>
              <a:cs typeface="+mn-cs"/>
            </a:endParaRPr>
          </a:p>
          <a:p>
            <a:pPr marL="342900" lvl="0" indent="-342900" algn="l" fontAlgn="base">
              <a:lnSpc>
                <a:spcPct val="90000"/>
              </a:lnSpc>
              <a:spcAft>
                <a:spcPct val="0"/>
              </a:spcAft>
              <a:buFontTx/>
              <a:buChar char="•"/>
              <a:defRPr/>
            </a:pPr>
            <a:r>
              <a:rPr lang="sv-SE" altLang="sv-SE" sz="1900" dirty="0" smtClean="0">
                <a:solidFill>
                  <a:srgbClr val="000000"/>
                </a:solidFill>
                <a:latin typeface="Arial"/>
                <a:cs typeface="+mn-cs"/>
              </a:rPr>
              <a:t>Spara </a:t>
            </a:r>
            <a:r>
              <a:rPr lang="sv-SE" altLang="sv-SE" sz="1900" dirty="0">
                <a:solidFill>
                  <a:srgbClr val="000000"/>
                </a:solidFill>
                <a:latin typeface="Arial"/>
                <a:cs typeface="+mn-cs"/>
              </a:rPr>
              <a:t>kvitton på samtliga inköp som </a:t>
            </a:r>
            <a:r>
              <a:rPr lang="sv-SE" altLang="sv-SE" sz="1900" dirty="0" smtClean="0">
                <a:solidFill>
                  <a:srgbClr val="000000"/>
                </a:solidFill>
                <a:latin typeface="Arial"/>
                <a:cs typeface="+mn-cs"/>
              </a:rPr>
              <a:t>huvudmannen </a:t>
            </a:r>
            <a:r>
              <a:rPr lang="sv-SE" altLang="sv-SE" sz="1900" dirty="0">
                <a:solidFill>
                  <a:srgbClr val="000000"/>
                </a:solidFill>
                <a:latin typeface="Arial"/>
                <a:cs typeface="+mn-cs"/>
              </a:rPr>
              <a:t>har gjort</a:t>
            </a:r>
          </a:p>
          <a:p>
            <a:pPr marL="742950" lvl="1" indent="-285750" algn="l" fontAlgn="base">
              <a:lnSpc>
                <a:spcPct val="90000"/>
              </a:lnSpc>
              <a:spcAft>
                <a:spcPct val="0"/>
              </a:spcAft>
              <a:buFontTx/>
              <a:buChar char="–"/>
              <a:defRPr/>
            </a:pPr>
            <a:r>
              <a:rPr lang="sv-SE" altLang="sv-SE" sz="1900" dirty="0" smtClean="0">
                <a:solidFill>
                  <a:srgbClr val="000000"/>
                </a:solidFill>
                <a:latin typeface="Arial"/>
                <a:cs typeface="+mn-cs"/>
              </a:rPr>
              <a:t>Hans/hennes </a:t>
            </a:r>
            <a:r>
              <a:rPr lang="sv-SE" altLang="sv-SE" sz="1900" dirty="0">
                <a:solidFill>
                  <a:srgbClr val="000000"/>
                </a:solidFill>
                <a:latin typeface="Arial"/>
                <a:cs typeface="+mn-cs"/>
              </a:rPr>
              <a:t>egna inköp behöver inte redovisas annat än som en klumpsumma i årsräkningen</a:t>
            </a:r>
          </a:p>
          <a:p>
            <a:pPr marL="342900" lvl="0" indent="-342900" algn="l" fontAlgn="base">
              <a:lnSpc>
                <a:spcPct val="90000"/>
              </a:lnSpc>
              <a:spcAft>
                <a:spcPct val="0"/>
              </a:spcAft>
              <a:defRPr/>
            </a:pPr>
            <a:endParaRPr lang="sv-SE" altLang="sv-SE" sz="1600" dirty="0">
              <a:solidFill>
                <a:srgbClr val="000000"/>
              </a:solidFill>
              <a:latin typeface="Arial"/>
              <a:cs typeface="+mn-cs"/>
            </a:endParaRPr>
          </a:p>
          <a:p>
            <a:pPr marL="342900" lvl="0" indent="-342900" algn="l" fontAlgn="base">
              <a:lnSpc>
                <a:spcPct val="90000"/>
              </a:lnSpc>
              <a:spcAft>
                <a:spcPct val="0"/>
              </a:spcAft>
              <a:buFontTx/>
              <a:buChar char="•"/>
              <a:defRPr/>
            </a:pPr>
            <a:r>
              <a:rPr lang="sv-SE" altLang="sv-SE" sz="1900" dirty="0" smtClean="0">
                <a:solidFill>
                  <a:srgbClr val="000000"/>
                </a:solidFill>
                <a:latin typeface="Arial"/>
                <a:cs typeface="+mn-cs"/>
              </a:rPr>
              <a:t>hålla </a:t>
            </a:r>
            <a:r>
              <a:rPr lang="sv-SE" altLang="sv-SE" sz="1900" dirty="0">
                <a:solidFill>
                  <a:srgbClr val="000000"/>
                </a:solidFill>
                <a:latin typeface="Arial"/>
                <a:cs typeface="+mn-cs"/>
              </a:rPr>
              <a:t>isär huvudmannens ekonomi från </a:t>
            </a:r>
            <a:r>
              <a:rPr lang="sv-SE" altLang="sv-SE" sz="1900" dirty="0" smtClean="0">
                <a:solidFill>
                  <a:srgbClr val="000000"/>
                </a:solidFill>
                <a:latin typeface="Arial"/>
                <a:cs typeface="+mn-cs"/>
              </a:rPr>
              <a:t>din </a:t>
            </a:r>
            <a:r>
              <a:rPr lang="sv-SE" altLang="sv-SE" sz="1900" dirty="0">
                <a:solidFill>
                  <a:srgbClr val="000000"/>
                </a:solidFill>
                <a:latin typeface="Arial"/>
                <a:cs typeface="+mn-cs"/>
              </a:rPr>
              <a:t>egen och andra personers ekonomier</a:t>
            </a:r>
          </a:p>
          <a:p>
            <a:pPr marL="742950" lvl="1" indent="-285750" algn="l" fontAlgn="base">
              <a:lnSpc>
                <a:spcPct val="90000"/>
              </a:lnSpc>
              <a:spcAft>
                <a:spcPct val="0"/>
              </a:spcAft>
              <a:buFontTx/>
              <a:buChar char="–"/>
              <a:defRPr/>
            </a:pPr>
            <a:r>
              <a:rPr lang="sv-SE" altLang="sv-SE" sz="1900" dirty="0">
                <a:solidFill>
                  <a:srgbClr val="000000"/>
                </a:solidFill>
                <a:latin typeface="Arial"/>
                <a:cs typeface="+mn-cs"/>
              </a:rPr>
              <a:t>Sammanblandade ekonomier är inte tillåtna</a:t>
            </a:r>
          </a:p>
          <a:p>
            <a:pPr marL="342900" lvl="0" indent="-342900" algn="l" fontAlgn="base">
              <a:lnSpc>
                <a:spcPct val="90000"/>
              </a:lnSpc>
              <a:spcAft>
                <a:spcPct val="0"/>
              </a:spcAft>
              <a:defRPr/>
            </a:pPr>
            <a:endParaRPr lang="sv-SE" altLang="sv-SE" sz="1600" dirty="0">
              <a:solidFill>
                <a:srgbClr val="000000"/>
              </a:solidFill>
              <a:latin typeface="Arial"/>
              <a:cs typeface="+mn-cs"/>
            </a:endParaRPr>
          </a:p>
          <a:p>
            <a:pPr marL="342900" lvl="0" indent="-342900" algn="l" fontAlgn="base">
              <a:lnSpc>
                <a:spcPct val="90000"/>
              </a:lnSpc>
              <a:spcAft>
                <a:spcPct val="0"/>
              </a:spcAft>
              <a:buFontTx/>
              <a:buChar char="•"/>
              <a:defRPr/>
            </a:pPr>
            <a:r>
              <a:rPr lang="sv-SE" altLang="sv-SE" sz="1900" dirty="0">
                <a:solidFill>
                  <a:srgbClr val="000000"/>
                </a:solidFill>
                <a:latin typeface="Arial"/>
                <a:cs typeface="+mn-cs"/>
              </a:rPr>
              <a:t>S</a:t>
            </a:r>
            <a:r>
              <a:rPr lang="sv-SE" altLang="sv-SE" sz="1900" dirty="0" smtClean="0">
                <a:solidFill>
                  <a:srgbClr val="000000"/>
                </a:solidFill>
                <a:latin typeface="Arial"/>
                <a:cs typeface="+mn-cs"/>
              </a:rPr>
              <a:t>e </a:t>
            </a:r>
            <a:r>
              <a:rPr lang="sv-SE" altLang="sv-SE" sz="1900" dirty="0">
                <a:solidFill>
                  <a:srgbClr val="000000"/>
                </a:solidFill>
                <a:latin typeface="Arial"/>
                <a:cs typeface="+mn-cs"/>
              </a:rPr>
              <a:t>till så att ekonomin fungerar </a:t>
            </a:r>
          </a:p>
          <a:p>
            <a:pPr marL="742950" lvl="1" indent="-285750" algn="l" fontAlgn="base">
              <a:lnSpc>
                <a:spcPct val="90000"/>
              </a:lnSpc>
              <a:spcAft>
                <a:spcPct val="0"/>
              </a:spcAft>
              <a:buFontTx/>
              <a:buChar char="–"/>
              <a:defRPr/>
            </a:pPr>
            <a:r>
              <a:rPr lang="sv-SE" altLang="sv-SE" sz="1900" dirty="0">
                <a:solidFill>
                  <a:srgbClr val="000000"/>
                </a:solidFill>
                <a:latin typeface="Arial"/>
                <a:cs typeface="+mn-cs"/>
              </a:rPr>
              <a:t> räcker inkomsterna?</a:t>
            </a:r>
          </a:p>
          <a:p>
            <a:pPr marL="742950" lvl="1" indent="-285750" algn="l" fontAlgn="base">
              <a:lnSpc>
                <a:spcPct val="90000"/>
              </a:lnSpc>
              <a:spcAft>
                <a:spcPct val="0"/>
              </a:spcAft>
              <a:buFontTx/>
              <a:buChar char="–"/>
              <a:defRPr/>
            </a:pPr>
            <a:r>
              <a:rPr lang="sv-SE" altLang="sv-SE" sz="1900" dirty="0">
                <a:solidFill>
                  <a:srgbClr val="000000"/>
                </a:solidFill>
                <a:latin typeface="Arial"/>
                <a:cs typeface="+mn-cs"/>
              </a:rPr>
              <a:t> skuldsanering?</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2578048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332656"/>
            <a:ext cx="7772400" cy="650503"/>
          </a:xfrm>
        </p:spPr>
        <p:txBody>
          <a:bodyPr/>
          <a:lstStyle/>
          <a:p>
            <a:r>
              <a:rPr lang="sv-SE" altLang="sv-SE" sz="3400" b="1" dirty="0">
                <a:solidFill>
                  <a:srgbClr val="000000"/>
                </a:solidFill>
                <a:latin typeface="Arial"/>
                <a:cs typeface="+mj-cs"/>
              </a:rPr>
              <a:t>När ekonomin inte fungerar</a:t>
            </a:r>
            <a:endParaRPr lang="sv-SE" dirty="0"/>
          </a:p>
        </p:txBody>
      </p:sp>
      <p:sp>
        <p:nvSpPr>
          <p:cNvPr id="3" name="Underrubrik 2"/>
          <p:cNvSpPr>
            <a:spLocks noGrp="1"/>
          </p:cNvSpPr>
          <p:nvPr>
            <p:ph type="subTitle" idx="1"/>
          </p:nvPr>
        </p:nvSpPr>
        <p:spPr>
          <a:xfrm>
            <a:off x="1371600" y="1657309"/>
            <a:ext cx="6400800" cy="3715907"/>
          </a:xfrm>
        </p:spPr>
        <p:txBody>
          <a:bodyPr/>
          <a:lstStyle/>
          <a:p>
            <a:pPr marL="742950" lvl="1" indent="-285750" algn="l" fontAlgn="base">
              <a:lnSpc>
                <a:spcPct val="80000"/>
              </a:lnSpc>
              <a:spcAft>
                <a:spcPct val="0"/>
              </a:spcAft>
              <a:buFontTx/>
              <a:buChar char="–"/>
            </a:pPr>
            <a:r>
              <a:rPr lang="sv-SE" altLang="sv-SE" sz="1800" dirty="0">
                <a:solidFill>
                  <a:srgbClr val="000000"/>
                </a:solidFill>
                <a:latin typeface="Arial"/>
                <a:cs typeface="+mn-cs"/>
              </a:rPr>
              <a:t>Se över om det finns utökade inkomster att söka</a:t>
            </a:r>
          </a:p>
          <a:p>
            <a:pPr marL="1143000" lvl="2" indent="-228600" algn="l" fontAlgn="base">
              <a:lnSpc>
                <a:spcPct val="80000"/>
              </a:lnSpc>
              <a:spcAft>
                <a:spcPct val="0"/>
              </a:spcAft>
              <a:buFontTx/>
              <a:buChar char="•"/>
            </a:pPr>
            <a:r>
              <a:rPr lang="sv-SE" altLang="sv-SE" sz="1800" dirty="0">
                <a:solidFill>
                  <a:srgbClr val="000000"/>
                </a:solidFill>
                <a:latin typeface="Arial"/>
                <a:cs typeface="+mn-cs"/>
              </a:rPr>
              <a:t>Försäkringskassan</a:t>
            </a:r>
          </a:p>
          <a:p>
            <a:pPr marL="1143000" lvl="2" indent="-228600" algn="l" fontAlgn="base">
              <a:lnSpc>
                <a:spcPct val="80000"/>
              </a:lnSpc>
              <a:spcAft>
                <a:spcPct val="0"/>
              </a:spcAft>
              <a:buFontTx/>
              <a:buChar char="•"/>
            </a:pPr>
            <a:r>
              <a:rPr lang="sv-SE" altLang="sv-SE" sz="1800" dirty="0">
                <a:solidFill>
                  <a:srgbClr val="000000"/>
                </a:solidFill>
                <a:latin typeface="Arial"/>
                <a:cs typeface="+mn-cs"/>
              </a:rPr>
              <a:t>Socialförvaltningen</a:t>
            </a:r>
          </a:p>
          <a:p>
            <a:pPr marL="1143000" lvl="2" indent="-228600" algn="l" fontAlgn="base">
              <a:lnSpc>
                <a:spcPct val="80000"/>
              </a:lnSpc>
              <a:spcAft>
                <a:spcPct val="0"/>
              </a:spcAft>
              <a:buFontTx/>
              <a:buChar char="•"/>
            </a:pPr>
            <a:r>
              <a:rPr lang="sv-SE" altLang="sv-SE" sz="1800" dirty="0">
                <a:solidFill>
                  <a:srgbClr val="000000"/>
                </a:solidFill>
                <a:latin typeface="Arial"/>
                <a:cs typeface="+mn-cs"/>
              </a:rPr>
              <a:t>Fondmedel, se Länsstyrelsens hemsida </a:t>
            </a:r>
          </a:p>
          <a:p>
            <a:pPr marL="742950" lvl="1" indent="-285750" algn="l" fontAlgn="base">
              <a:lnSpc>
                <a:spcPct val="80000"/>
              </a:lnSpc>
              <a:spcAft>
                <a:spcPct val="0"/>
              </a:spcAft>
            </a:pPr>
            <a:endParaRPr lang="sv-SE" altLang="sv-SE" sz="1800" dirty="0">
              <a:solidFill>
                <a:srgbClr val="000000"/>
              </a:solidFill>
              <a:latin typeface="Arial"/>
              <a:cs typeface="+mn-cs"/>
            </a:endParaRPr>
          </a:p>
          <a:p>
            <a:pPr marL="742950" lvl="1" indent="-285750" algn="l" fontAlgn="base">
              <a:lnSpc>
                <a:spcPct val="80000"/>
              </a:lnSpc>
              <a:spcAft>
                <a:spcPct val="0"/>
              </a:spcAft>
              <a:buFontTx/>
              <a:buChar char="–"/>
            </a:pPr>
            <a:r>
              <a:rPr lang="sv-SE" altLang="sv-SE" sz="1800" dirty="0">
                <a:solidFill>
                  <a:srgbClr val="000000"/>
                </a:solidFill>
                <a:latin typeface="Arial"/>
                <a:cs typeface="+mn-cs"/>
              </a:rPr>
              <a:t>Om huvudmannen har skulder kontakta</a:t>
            </a:r>
          </a:p>
          <a:p>
            <a:pPr marL="1143000" lvl="2" indent="-228600" algn="l" fontAlgn="base">
              <a:lnSpc>
                <a:spcPct val="80000"/>
              </a:lnSpc>
              <a:spcAft>
                <a:spcPct val="0"/>
              </a:spcAft>
              <a:buFontTx/>
              <a:buChar char="•"/>
            </a:pPr>
            <a:r>
              <a:rPr lang="sv-SE" altLang="sv-SE" sz="1800" dirty="0">
                <a:solidFill>
                  <a:srgbClr val="000000"/>
                </a:solidFill>
                <a:latin typeface="Arial"/>
                <a:cs typeface="+mn-cs"/>
              </a:rPr>
              <a:t>fordringsägare</a:t>
            </a:r>
          </a:p>
          <a:p>
            <a:pPr marL="1143000" lvl="2" indent="-228600" algn="l" fontAlgn="base">
              <a:lnSpc>
                <a:spcPct val="80000"/>
              </a:lnSpc>
              <a:spcAft>
                <a:spcPct val="0"/>
              </a:spcAft>
              <a:buFontTx/>
              <a:buChar char="•"/>
            </a:pPr>
            <a:r>
              <a:rPr lang="sv-SE" altLang="sv-SE" sz="1800" dirty="0">
                <a:solidFill>
                  <a:srgbClr val="000000"/>
                </a:solidFill>
                <a:latin typeface="Arial"/>
                <a:cs typeface="+mn-cs"/>
              </a:rPr>
              <a:t>kommunens budget- och skuldrådgivare </a:t>
            </a:r>
          </a:p>
          <a:p>
            <a:pPr marL="1143000" lvl="2" indent="-228600" algn="l" fontAlgn="base">
              <a:lnSpc>
                <a:spcPct val="80000"/>
              </a:lnSpc>
              <a:spcAft>
                <a:spcPct val="0"/>
              </a:spcAft>
              <a:buFontTx/>
              <a:buChar char="•"/>
            </a:pPr>
            <a:r>
              <a:rPr lang="sv-SE" altLang="sv-SE" sz="1800" dirty="0">
                <a:solidFill>
                  <a:srgbClr val="000000"/>
                </a:solidFill>
                <a:latin typeface="Arial"/>
                <a:cs typeface="+mn-cs"/>
              </a:rPr>
              <a:t>Kronofogden</a:t>
            </a:r>
          </a:p>
          <a:p>
            <a:pPr marL="742950" lvl="1" indent="-285750" algn="l" fontAlgn="base">
              <a:lnSpc>
                <a:spcPct val="80000"/>
              </a:lnSpc>
              <a:spcAft>
                <a:spcPct val="0"/>
              </a:spcAft>
            </a:pPr>
            <a:endParaRPr lang="sv-SE" altLang="sv-SE" sz="1800" dirty="0">
              <a:solidFill>
                <a:srgbClr val="000000"/>
              </a:solidFill>
              <a:latin typeface="Arial"/>
              <a:cs typeface="+mn-cs"/>
            </a:endParaRPr>
          </a:p>
          <a:p>
            <a:pPr marL="742950" lvl="1" indent="-285750" algn="l" fontAlgn="base">
              <a:lnSpc>
                <a:spcPct val="80000"/>
              </a:lnSpc>
              <a:spcAft>
                <a:spcPct val="0"/>
              </a:spcAft>
              <a:buFontTx/>
              <a:buChar char="–"/>
            </a:pPr>
            <a:r>
              <a:rPr lang="sv-SE" altLang="sv-SE" sz="1800" dirty="0">
                <a:solidFill>
                  <a:srgbClr val="000000"/>
                </a:solidFill>
                <a:latin typeface="Arial"/>
                <a:cs typeface="+mn-cs"/>
              </a:rPr>
              <a:t>Ta kontakt med överförmyndarnämnden för att diskutera utökning eller upphörande av uppdraget om huvudmannen inte samarbetar kring ekonomin.</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335187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16632"/>
            <a:ext cx="7772400" cy="1470025"/>
          </a:xfrm>
        </p:spPr>
        <p:txBody>
          <a:bodyPr/>
          <a:lstStyle/>
          <a:p>
            <a:r>
              <a:rPr lang="sv-SE" altLang="sv-SE" sz="3400" b="1" dirty="0">
                <a:solidFill>
                  <a:srgbClr val="000000"/>
                </a:solidFill>
                <a:latin typeface="Arial"/>
                <a:cs typeface="+mj-cs"/>
              </a:rPr>
              <a:t>Södertörns överförmyndarnämnd</a:t>
            </a:r>
            <a:endParaRPr lang="sv-SE" dirty="0"/>
          </a:p>
        </p:txBody>
      </p:sp>
      <p:sp>
        <p:nvSpPr>
          <p:cNvPr id="3" name="Underrubrik 2"/>
          <p:cNvSpPr>
            <a:spLocks noGrp="1"/>
          </p:cNvSpPr>
          <p:nvPr>
            <p:ph type="subTitle" idx="1"/>
          </p:nvPr>
        </p:nvSpPr>
        <p:spPr>
          <a:xfrm>
            <a:off x="1371600" y="1772816"/>
            <a:ext cx="6400800" cy="3312368"/>
          </a:xfrm>
        </p:spPr>
        <p:txBody>
          <a:bodyPr/>
          <a:lstStyle/>
          <a:p>
            <a:pPr marL="342900" lvl="0" indent="-342900" algn="l" fontAlgn="base">
              <a:spcAft>
                <a:spcPct val="0"/>
              </a:spcAft>
              <a:buFontTx/>
              <a:buChar char="•"/>
            </a:pPr>
            <a:r>
              <a:rPr lang="sv-SE" altLang="sv-SE" sz="1900" dirty="0">
                <a:solidFill>
                  <a:srgbClr val="000000"/>
                </a:solidFill>
                <a:latin typeface="Arial"/>
                <a:cs typeface="+mn-cs"/>
              </a:rPr>
              <a:t>6 kommuner, Botkyrka, Haninge, Huddinge, Nynäshamn, Salem och Tyresö, har en gemensam nämnd sen den 1 januari 2019. </a:t>
            </a: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21 anställda på överförmyndarenheten</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1325719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04664"/>
            <a:ext cx="7772400" cy="1154559"/>
          </a:xfrm>
        </p:spPr>
        <p:txBody>
          <a:bodyPr/>
          <a:lstStyle/>
          <a:p>
            <a:r>
              <a:rPr lang="sv-SE" altLang="sv-SE" sz="3400" b="1" dirty="0">
                <a:solidFill>
                  <a:srgbClr val="000000"/>
                </a:solidFill>
                <a:latin typeface="Arial"/>
                <a:cs typeface="+mj-cs"/>
              </a:rPr>
              <a:t>Vad kräver överförmyndarnämndens samtycke</a:t>
            </a:r>
            <a:endParaRPr lang="sv-SE" dirty="0"/>
          </a:p>
        </p:txBody>
      </p:sp>
      <p:sp>
        <p:nvSpPr>
          <p:cNvPr id="3" name="Underrubrik 2"/>
          <p:cNvSpPr>
            <a:spLocks noGrp="1"/>
          </p:cNvSpPr>
          <p:nvPr>
            <p:ph type="subTitle" idx="1"/>
          </p:nvPr>
        </p:nvSpPr>
        <p:spPr>
          <a:xfrm>
            <a:off x="1371600" y="1916832"/>
            <a:ext cx="6400800" cy="3721968"/>
          </a:xfrm>
        </p:spPr>
        <p:txBody>
          <a:bodyPr/>
          <a:lstStyle/>
          <a:p>
            <a:pPr marL="342900" lvl="0" indent="-342900" algn="l" fontAlgn="base">
              <a:spcAft>
                <a:spcPct val="0"/>
              </a:spcAft>
              <a:buFontTx/>
              <a:buChar char="•"/>
            </a:pPr>
            <a:r>
              <a:rPr lang="sv-SE" altLang="sv-SE" sz="1900" dirty="0">
                <a:solidFill>
                  <a:srgbClr val="000000"/>
                </a:solidFill>
                <a:latin typeface="Arial"/>
                <a:cs typeface="+mn-cs"/>
              </a:rPr>
              <a:t>Uttag från spärrat konto</a:t>
            </a:r>
          </a:p>
          <a:p>
            <a:pPr marL="342900" lvl="0" indent="-342900" algn="l" fontAlgn="base">
              <a:spcAft>
                <a:spcPct val="0"/>
              </a:spcAft>
              <a:buFontTx/>
              <a:buChar char="•"/>
            </a:pPr>
            <a:r>
              <a:rPr lang="sv-SE" altLang="sv-SE" sz="1900" dirty="0">
                <a:solidFill>
                  <a:srgbClr val="000000"/>
                </a:solidFill>
                <a:latin typeface="Arial"/>
                <a:cs typeface="+mn-cs"/>
              </a:rPr>
              <a:t>Omplacering av tillgångar</a:t>
            </a:r>
          </a:p>
          <a:p>
            <a:pPr marL="342900" lvl="0" indent="-342900" algn="l" fontAlgn="base">
              <a:spcAft>
                <a:spcPct val="0"/>
              </a:spcAft>
              <a:buFontTx/>
              <a:buChar char="•"/>
            </a:pPr>
            <a:r>
              <a:rPr lang="sv-SE" altLang="sv-SE" sz="1900" dirty="0">
                <a:solidFill>
                  <a:srgbClr val="000000"/>
                </a:solidFill>
                <a:latin typeface="Arial"/>
                <a:cs typeface="+mn-cs"/>
              </a:rPr>
              <a:t>Sälja, köpa, inteckna fastighet eller bostadsrätt</a:t>
            </a:r>
          </a:p>
          <a:p>
            <a:pPr marL="342900" lvl="0" indent="-342900" algn="l" fontAlgn="base">
              <a:spcAft>
                <a:spcPct val="0"/>
              </a:spcAft>
              <a:buFontTx/>
              <a:buChar char="•"/>
            </a:pPr>
            <a:r>
              <a:rPr lang="sv-SE" altLang="sv-SE" sz="1900" dirty="0">
                <a:solidFill>
                  <a:srgbClr val="000000"/>
                </a:solidFill>
                <a:latin typeface="Arial"/>
                <a:cs typeface="+mn-cs"/>
              </a:rPr>
              <a:t>Arvskifte</a:t>
            </a:r>
          </a:p>
          <a:p>
            <a:pPr marL="342900" lvl="0" indent="-342900" algn="l" fontAlgn="base">
              <a:spcAft>
                <a:spcPct val="0"/>
              </a:spcAft>
              <a:buFontTx/>
              <a:buChar char="•"/>
            </a:pPr>
            <a:r>
              <a:rPr lang="sv-SE" altLang="sv-SE" sz="1900" dirty="0">
                <a:solidFill>
                  <a:srgbClr val="000000"/>
                </a:solidFill>
                <a:latin typeface="Arial"/>
                <a:cs typeface="+mn-cs"/>
              </a:rPr>
              <a:t>Låna ut pengar eller ta lån</a:t>
            </a:r>
          </a:p>
          <a:p>
            <a:pPr marL="342900" lvl="0" indent="-342900" algn="l" fontAlgn="base">
              <a:spcAft>
                <a:spcPct val="0"/>
              </a:spcAft>
              <a:buFontTx/>
              <a:buChar char="•"/>
            </a:pPr>
            <a:endParaRPr lang="sv-SE" altLang="sv-SE" sz="1900" dirty="0">
              <a:solidFill>
                <a:srgbClr val="000000"/>
              </a:solidFill>
              <a:latin typeface="Arial"/>
              <a:cs typeface="+mn-cs"/>
            </a:endParaRP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pPr>
            <a:r>
              <a:rPr lang="sv-SE" altLang="sv-SE" sz="1900" dirty="0">
                <a:solidFill>
                  <a:srgbClr val="000000"/>
                </a:solidFill>
                <a:latin typeface="Arial"/>
                <a:cs typeface="+mn-cs"/>
              </a:rPr>
              <a:t>	</a:t>
            </a:r>
            <a:r>
              <a:rPr lang="sv-SE" altLang="sv-SE" sz="1900" b="1" dirty="0">
                <a:solidFill>
                  <a:srgbClr val="000000"/>
                </a:solidFill>
                <a:latin typeface="Arial"/>
                <a:cs typeface="+mn-cs"/>
              </a:rPr>
              <a:t>Kontakta överförmyndarenheten om du behöver göra något av ovanstående för att få information och ansökningsblanketter.</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2949901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332656"/>
            <a:ext cx="7772400" cy="794519"/>
          </a:xfrm>
        </p:spPr>
        <p:txBody>
          <a:bodyPr/>
          <a:lstStyle/>
          <a:p>
            <a:r>
              <a:rPr lang="sv-SE" altLang="sv-SE" sz="3400" b="1" dirty="0">
                <a:solidFill>
                  <a:srgbClr val="000000"/>
                </a:solidFill>
                <a:latin typeface="Arial"/>
                <a:cs typeface="+mj-cs"/>
              </a:rPr>
              <a:t>Skydda dig mot klander</a:t>
            </a:r>
            <a:endParaRPr lang="sv-SE" dirty="0"/>
          </a:p>
        </p:txBody>
      </p:sp>
      <p:sp>
        <p:nvSpPr>
          <p:cNvPr id="3" name="Underrubrik 2"/>
          <p:cNvSpPr>
            <a:spLocks noGrp="1"/>
          </p:cNvSpPr>
          <p:nvPr>
            <p:ph type="subTitle" idx="1"/>
          </p:nvPr>
        </p:nvSpPr>
        <p:spPr>
          <a:xfrm>
            <a:off x="1371600" y="1844824"/>
            <a:ext cx="6400800" cy="3793976"/>
          </a:xfrm>
        </p:spPr>
        <p:txBody>
          <a:bodyPr/>
          <a:lstStyle/>
          <a:p>
            <a:pPr marL="342900" lvl="0" indent="-342900" algn="l" fontAlgn="base">
              <a:spcAft>
                <a:spcPct val="0"/>
              </a:spcAft>
              <a:buFontTx/>
              <a:buChar char="•"/>
            </a:pPr>
            <a:r>
              <a:rPr lang="sv-SE" altLang="sv-SE" sz="1900" dirty="0">
                <a:solidFill>
                  <a:srgbClr val="000000"/>
                </a:solidFill>
                <a:latin typeface="Arial"/>
                <a:cs typeface="+mn-cs"/>
              </a:rPr>
              <a:t>En ställföreträdare kan bli klandrad för förvaltningen av huvudmannens medel i tre år efter det att granskad sluträkning mottagits av behörig mottagare.</a:t>
            </a:r>
          </a:p>
          <a:p>
            <a:pPr marL="342900" lvl="0" indent="-342900" algn="l" fontAlgn="base">
              <a:spcAft>
                <a:spcPct val="0"/>
              </a:spcAft>
            </a:pPr>
            <a:endParaRPr lang="sv-SE" altLang="sv-SE" sz="1900" dirty="0">
              <a:solidFill>
                <a:srgbClr val="000000"/>
              </a:solidFill>
              <a:latin typeface="Arial"/>
              <a:cs typeface="+mn-cs"/>
            </a:endParaRPr>
          </a:p>
          <a:p>
            <a:pPr marL="742950" lvl="1" indent="-285750" algn="l" fontAlgn="base">
              <a:spcAft>
                <a:spcPct val="0"/>
              </a:spcAft>
              <a:buFontTx/>
              <a:buChar char="–"/>
            </a:pPr>
            <a:r>
              <a:rPr lang="sv-SE" altLang="sv-SE" sz="1900" dirty="0">
                <a:solidFill>
                  <a:srgbClr val="000000"/>
                </a:solidFill>
                <a:latin typeface="Arial"/>
                <a:cs typeface="+mn-cs"/>
              </a:rPr>
              <a:t>Spara alla kvitton och verifikationer </a:t>
            </a:r>
            <a:r>
              <a:rPr lang="sv-SE" altLang="sv-SE" sz="1900" dirty="0" smtClean="0">
                <a:solidFill>
                  <a:srgbClr val="000000"/>
                </a:solidFill>
                <a:latin typeface="Arial"/>
                <a:cs typeface="+mn-cs"/>
              </a:rPr>
              <a:t>under </a:t>
            </a:r>
            <a:r>
              <a:rPr lang="sv-SE" altLang="sv-SE" sz="1900" dirty="0">
                <a:solidFill>
                  <a:srgbClr val="000000"/>
                </a:solidFill>
                <a:latin typeface="Arial"/>
                <a:cs typeface="+mn-cs"/>
              </a:rPr>
              <a:t>pågående </a:t>
            </a:r>
            <a:r>
              <a:rPr lang="sv-SE" altLang="sv-SE" sz="1900" dirty="0" smtClean="0">
                <a:solidFill>
                  <a:srgbClr val="000000"/>
                </a:solidFill>
                <a:latin typeface="Arial"/>
                <a:cs typeface="+mn-cs"/>
              </a:rPr>
              <a:t>uppdrag (kontoutdrag och annat </a:t>
            </a:r>
            <a:r>
              <a:rPr lang="sv-SE" altLang="sv-SE" sz="1900" dirty="0" smtClean="0">
                <a:solidFill>
                  <a:srgbClr val="000000"/>
                </a:solidFill>
                <a:latin typeface="Arial"/>
                <a:cs typeface="+mn-cs"/>
              </a:rPr>
              <a:t>underlag </a:t>
            </a:r>
            <a:r>
              <a:rPr lang="sv-SE" altLang="sv-SE" sz="1900" dirty="0" smtClean="0">
                <a:solidFill>
                  <a:srgbClr val="000000"/>
                </a:solidFill>
                <a:latin typeface="Arial"/>
                <a:cs typeface="+mn-cs"/>
              </a:rPr>
              <a:t>som lätt kan återskapas på bank kan gallras bort när det är lämpligt)</a:t>
            </a:r>
            <a:endParaRPr lang="sv-SE" altLang="sv-SE" sz="1900" dirty="0">
              <a:solidFill>
                <a:srgbClr val="000000"/>
              </a:solidFill>
              <a:latin typeface="Arial"/>
              <a:cs typeface="+mn-cs"/>
            </a:endParaRPr>
          </a:p>
          <a:p>
            <a:pPr marL="742950" lvl="1" indent="-285750" algn="l" fontAlgn="base">
              <a:spcAft>
                <a:spcPct val="0"/>
              </a:spcAft>
            </a:pPr>
            <a:endParaRPr lang="sv-SE" altLang="sv-SE" sz="1900" dirty="0">
              <a:solidFill>
                <a:srgbClr val="000000"/>
              </a:solidFill>
              <a:latin typeface="Arial"/>
              <a:cs typeface="+mn-cs"/>
            </a:endParaRPr>
          </a:p>
          <a:p>
            <a:pPr marL="742950" lvl="1" indent="-285750" algn="l" fontAlgn="base">
              <a:spcAft>
                <a:spcPct val="0"/>
              </a:spcAft>
              <a:buFontTx/>
              <a:buChar char="–"/>
            </a:pPr>
            <a:r>
              <a:rPr lang="sv-SE" altLang="sv-SE" sz="1900" dirty="0">
                <a:solidFill>
                  <a:srgbClr val="000000"/>
                </a:solidFill>
                <a:latin typeface="Arial"/>
                <a:cs typeface="+mn-cs"/>
              </a:rPr>
              <a:t>Spara alla kvitton och verifikationer i 3 år efter det att uppdraget har upphört</a:t>
            </a:r>
          </a:p>
          <a:p>
            <a:pPr marL="342900" lvl="0" indent="-342900" algn="l" fontAlgn="base">
              <a:spcAft>
                <a:spcPct val="0"/>
              </a:spcAft>
            </a:pPr>
            <a:endParaRPr lang="sv-SE" altLang="sv-SE" sz="1900" dirty="0">
              <a:solidFill>
                <a:srgbClr val="000000"/>
              </a:solidFill>
              <a:latin typeface="Arial"/>
              <a:cs typeface="+mn-cs"/>
            </a:endParaRP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1435843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546249"/>
            <a:ext cx="7772400" cy="794519"/>
          </a:xfrm>
        </p:spPr>
        <p:txBody>
          <a:bodyPr/>
          <a:lstStyle/>
          <a:p>
            <a:r>
              <a:rPr lang="sv-SE" altLang="sv-SE" sz="3400" b="1" dirty="0">
                <a:solidFill>
                  <a:srgbClr val="000000"/>
                </a:solidFill>
                <a:latin typeface="Arial"/>
                <a:cs typeface="+mj-cs"/>
              </a:rPr>
              <a:t>Om </a:t>
            </a:r>
            <a:r>
              <a:rPr lang="sv-SE" altLang="sv-SE" sz="3400" b="1" dirty="0" smtClean="0">
                <a:solidFill>
                  <a:srgbClr val="000000"/>
                </a:solidFill>
                <a:latin typeface="Arial"/>
                <a:cs typeface="+mj-cs"/>
              </a:rPr>
              <a:t>en ställföreträdare </a:t>
            </a:r>
            <a:r>
              <a:rPr lang="sv-SE" altLang="sv-SE" sz="3400" b="1" dirty="0">
                <a:solidFill>
                  <a:srgbClr val="000000"/>
                </a:solidFill>
                <a:latin typeface="Arial"/>
                <a:cs typeface="+mj-cs"/>
              </a:rPr>
              <a:t>avlider</a:t>
            </a:r>
            <a:endParaRPr lang="sv-SE" dirty="0"/>
          </a:p>
        </p:txBody>
      </p:sp>
      <p:sp>
        <p:nvSpPr>
          <p:cNvPr id="3" name="Underrubrik 2"/>
          <p:cNvSpPr>
            <a:spLocks noGrp="1"/>
          </p:cNvSpPr>
          <p:nvPr>
            <p:ph type="subTitle" idx="1"/>
          </p:nvPr>
        </p:nvSpPr>
        <p:spPr>
          <a:xfrm>
            <a:off x="1371600" y="1988840"/>
            <a:ext cx="6400800" cy="3433936"/>
          </a:xfrm>
        </p:spPr>
        <p:txBody>
          <a:bodyPr/>
          <a:lstStyle/>
          <a:p>
            <a:pPr marL="342900" lvl="0" indent="-342900" algn="l" fontAlgn="base">
              <a:lnSpc>
                <a:spcPct val="90000"/>
              </a:lnSpc>
              <a:spcAft>
                <a:spcPct val="0"/>
              </a:spcAft>
              <a:buFontTx/>
              <a:buChar char="•"/>
            </a:pPr>
            <a:r>
              <a:rPr lang="sv-SE" altLang="sv-SE" sz="1900" dirty="0">
                <a:solidFill>
                  <a:srgbClr val="000000"/>
                </a:solidFill>
                <a:latin typeface="Arial"/>
              </a:rPr>
              <a:t>Ställföreträdarens dödsbo är skyldig att lämna sluträkning och redogörelse </a:t>
            </a:r>
          </a:p>
          <a:p>
            <a:pPr marL="742950" lvl="1" indent="-285750" algn="l" fontAlgn="base">
              <a:lnSpc>
                <a:spcPct val="90000"/>
              </a:lnSpc>
              <a:spcAft>
                <a:spcPct val="0"/>
              </a:spcAft>
              <a:buFontTx/>
              <a:buChar char="–"/>
            </a:pPr>
            <a:r>
              <a:rPr lang="sv-SE" altLang="sv-SE" sz="1900" dirty="0">
                <a:solidFill>
                  <a:srgbClr val="000000"/>
                </a:solidFill>
                <a:latin typeface="Arial"/>
              </a:rPr>
              <a:t>informera anhöriga om att du är ställföreträdare                      och var huvudmannens handlingar finns </a:t>
            </a:r>
          </a:p>
          <a:p>
            <a:pPr marL="742950" lvl="1" indent="-285750" algn="l" fontAlgn="base">
              <a:lnSpc>
                <a:spcPct val="90000"/>
              </a:lnSpc>
              <a:spcAft>
                <a:spcPct val="0"/>
              </a:spcAft>
              <a:buFontTx/>
              <a:buChar char="–"/>
            </a:pPr>
            <a:r>
              <a:rPr lang="sv-SE" altLang="sv-SE" sz="1900" dirty="0">
                <a:solidFill>
                  <a:srgbClr val="000000"/>
                </a:solidFill>
                <a:latin typeface="Arial"/>
              </a:rPr>
              <a:t>Många gånger kan dödsboet befrias från redovisningsskyldigheten</a:t>
            </a:r>
          </a:p>
          <a:p>
            <a:pPr lvl="0" algn="l" fontAlgn="base">
              <a:lnSpc>
                <a:spcPct val="90000"/>
              </a:lnSpc>
              <a:spcAft>
                <a:spcPct val="0"/>
              </a:spcAft>
            </a:pPr>
            <a:endParaRPr lang="sv-SE" altLang="sv-SE" sz="1900" dirty="0" smtClean="0">
              <a:solidFill>
                <a:srgbClr val="000000"/>
              </a:solidFill>
              <a:latin typeface="Arial"/>
              <a:cs typeface="+mn-cs"/>
            </a:endParaRPr>
          </a:p>
          <a:p>
            <a:pPr marL="342900" lvl="0" indent="-342900" algn="l" fontAlgn="base">
              <a:lnSpc>
                <a:spcPct val="90000"/>
              </a:lnSpc>
              <a:spcAft>
                <a:spcPct val="0"/>
              </a:spcAft>
              <a:buFontTx/>
              <a:buChar char="•"/>
            </a:pPr>
            <a:r>
              <a:rPr lang="sv-SE" altLang="sv-SE" sz="1900" dirty="0" smtClean="0">
                <a:solidFill>
                  <a:srgbClr val="000000"/>
                </a:solidFill>
                <a:latin typeface="Arial"/>
                <a:cs typeface="+mn-cs"/>
              </a:rPr>
              <a:t>Det är lämpligt att du visar dina anhöriga var du förvarar underlagen för dina uppdrag</a:t>
            </a:r>
            <a:endParaRPr lang="sv-SE" altLang="sv-SE" sz="1900" dirty="0">
              <a:solidFill>
                <a:srgbClr val="000000"/>
              </a:solidFill>
              <a:latin typeface="Arial"/>
              <a:cs typeface="+mn-cs"/>
            </a:endParaRPr>
          </a:p>
          <a:p>
            <a:pPr marL="800100" lvl="1" indent="-342900" algn="l" fontAlgn="base">
              <a:lnSpc>
                <a:spcPct val="90000"/>
              </a:lnSpc>
              <a:spcAft>
                <a:spcPct val="0"/>
              </a:spcAft>
              <a:buFont typeface="Arial" panose="020B0604020202020204" pitchFamily="34" charset="0"/>
              <a:buChar char="•"/>
            </a:pPr>
            <a:endParaRPr lang="sv-SE" altLang="sv-SE" sz="1900" dirty="0">
              <a:solidFill>
                <a:srgbClr val="000000"/>
              </a:solidFill>
              <a:latin typeface="Arial"/>
              <a:cs typeface="+mn-cs"/>
            </a:endParaRPr>
          </a:p>
          <a:p>
            <a:pPr marL="742950" lvl="1" indent="-285750" algn="l" fontAlgn="base">
              <a:lnSpc>
                <a:spcPct val="90000"/>
              </a:lnSpc>
              <a:spcAft>
                <a:spcPct val="0"/>
              </a:spcAft>
              <a:buFont typeface="Arial" panose="020B0604020202020204" pitchFamily="34" charset="0"/>
              <a:buChar char="•"/>
            </a:pPr>
            <a:endParaRPr lang="sv-SE" altLang="sv-SE" sz="1400" dirty="0">
              <a:solidFill>
                <a:srgbClr val="000000"/>
              </a:solidFill>
              <a:latin typeface="Arial"/>
              <a:cs typeface="+mn-cs"/>
            </a:endParaRPr>
          </a:p>
          <a:p>
            <a:pPr marL="800100" lvl="1" indent="-342900" algn="l" fontAlgn="base">
              <a:lnSpc>
                <a:spcPct val="90000"/>
              </a:lnSpc>
              <a:spcAft>
                <a:spcPct val="0"/>
              </a:spcAft>
              <a:buFont typeface="Arial" panose="020B0604020202020204" pitchFamily="34" charset="0"/>
              <a:buChar char="•"/>
            </a:pPr>
            <a:endParaRPr lang="sv-SE" altLang="sv-SE" sz="1900" dirty="0">
              <a:solidFill>
                <a:srgbClr val="000000"/>
              </a:solidFill>
              <a:latin typeface="Arial"/>
              <a:cs typeface="+mn-cs"/>
            </a:endParaRPr>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605227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04664"/>
            <a:ext cx="7772400" cy="650503"/>
          </a:xfrm>
        </p:spPr>
        <p:txBody>
          <a:bodyPr/>
          <a:lstStyle/>
          <a:p>
            <a:r>
              <a:rPr lang="sv-SE" altLang="sv-SE" sz="3400" b="1" dirty="0">
                <a:solidFill>
                  <a:srgbClr val="000000"/>
                </a:solidFill>
                <a:latin typeface="Arial"/>
                <a:cs typeface="+mj-cs"/>
              </a:rPr>
              <a:t>Om huvudmannen avlider</a:t>
            </a:r>
            <a:endParaRPr lang="sv-SE" dirty="0"/>
          </a:p>
        </p:txBody>
      </p:sp>
      <p:sp>
        <p:nvSpPr>
          <p:cNvPr id="3" name="Underrubrik 2"/>
          <p:cNvSpPr>
            <a:spLocks noGrp="1"/>
          </p:cNvSpPr>
          <p:nvPr>
            <p:ph type="subTitle" idx="1"/>
          </p:nvPr>
        </p:nvSpPr>
        <p:spPr>
          <a:xfrm>
            <a:off x="1371600" y="1556792"/>
            <a:ext cx="6400800" cy="4082008"/>
          </a:xfrm>
        </p:spPr>
        <p:txBody>
          <a:bodyPr>
            <a:normAutofit lnSpcReduction="10000"/>
          </a:bodyPr>
          <a:lstStyle/>
          <a:p>
            <a:pPr marL="342900" lvl="0" indent="-342900" algn="l" fontAlgn="base">
              <a:lnSpc>
                <a:spcPct val="90000"/>
              </a:lnSpc>
              <a:spcAft>
                <a:spcPct val="0"/>
              </a:spcAft>
              <a:buFontTx/>
              <a:buChar char="•"/>
            </a:pPr>
            <a:r>
              <a:rPr lang="sv-SE" altLang="sv-SE" sz="1900" dirty="0">
                <a:solidFill>
                  <a:srgbClr val="000000"/>
                </a:solidFill>
                <a:latin typeface="Arial"/>
                <a:cs typeface="+mn-cs"/>
              </a:rPr>
              <a:t>Ditt uppdrag upphör samma dag som huvudmannen avlider</a:t>
            </a:r>
          </a:p>
          <a:p>
            <a:pPr marL="342900" lvl="0" indent="-342900" algn="l" fontAlgn="base">
              <a:lnSpc>
                <a:spcPct val="90000"/>
              </a:lnSpc>
              <a:spcAft>
                <a:spcPct val="0"/>
              </a:spcAft>
            </a:pPr>
            <a:endParaRPr lang="sv-SE" altLang="sv-SE" sz="1900" dirty="0">
              <a:solidFill>
                <a:srgbClr val="000000"/>
              </a:solidFill>
              <a:latin typeface="Arial"/>
              <a:cs typeface="+mn-cs"/>
            </a:endParaRPr>
          </a:p>
          <a:p>
            <a:pPr marL="342900" lvl="0" indent="-342900" algn="l" fontAlgn="base">
              <a:lnSpc>
                <a:spcPct val="90000"/>
              </a:lnSpc>
              <a:spcAft>
                <a:spcPct val="0"/>
              </a:spcAft>
              <a:buFontTx/>
              <a:buChar char="•"/>
            </a:pPr>
            <a:r>
              <a:rPr lang="sv-SE" altLang="sv-SE" sz="1900" dirty="0">
                <a:solidFill>
                  <a:srgbClr val="000000"/>
                </a:solidFill>
                <a:latin typeface="Arial"/>
                <a:cs typeface="+mn-cs"/>
              </a:rPr>
              <a:t>Du ska meddela överförmyndarenheten snarast</a:t>
            </a:r>
          </a:p>
          <a:p>
            <a:pPr marL="342900" lvl="0" indent="-342900" algn="l" fontAlgn="base">
              <a:lnSpc>
                <a:spcPct val="90000"/>
              </a:lnSpc>
              <a:spcAft>
                <a:spcPct val="0"/>
              </a:spcAft>
            </a:pPr>
            <a:endParaRPr lang="sv-SE" altLang="sv-SE" sz="1900" dirty="0">
              <a:solidFill>
                <a:srgbClr val="000000"/>
              </a:solidFill>
              <a:latin typeface="Arial"/>
              <a:cs typeface="+mn-cs"/>
            </a:endParaRPr>
          </a:p>
          <a:p>
            <a:pPr marL="342900" lvl="0" indent="-342900" algn="l" fontAlgn="base">
              <a:lnSpc>
                <a:spcPct val="90000"/>
              </a:lnSpc>
              <a:spcAft>
                <a:spcPct val="0"/>
              </a:spcAft>
              <a:buFontTx/>
              <a:buChar char="•"/>
            </a:pPr>
            <a:r>
              <a:rPr lang="sv-SE" altLang="sv-SE" sz="1900" dirty="0">
                <a:solidFill>
                  <a:srgbClr val="000000"/>
                </a:solidFill>
                <a:latin typeface="Arial"/>
                <a:cs typeface="+mn-cs"/>
              </a:rPr>
              <a:t>Du behöver överlämna handlingar som kräver åtgärder till behörig:</a:t>
            </a:r>
          </a:p>
          <a:p>
            <a:pPr marL="742950" lvl="1" indent="-285750" algn="l" fontAlgn="base">
              <a:lnSpc>
                <a:spcPct val="90000"/>
              </a:lnSpc>
              <a:spcAft>
                <a:spcPct val="0"/>
              </a:spcAft>
              <a:buFontTx/>
              <a:buChar char="–"/>
            </a:pPr>
            <a:r>
              <a:rPr lang="sv-SE" altLang="sv-SE" sz="1900" dirty="0">
                <a:solidFill>
                  <a:srgbClr val="000000"/>
                </a:solidFill>
                <a:latin typeface="Arial"/>
                <a:cs typeface="+mn-cs"/>
              </a:rPr>
              <a:t>dödsboet </a:t>
            </a:r>
            <a:r>
              <a:rPr lang="sv-SE" altLang="sv-SE" sz="1900" dirty="0" smtClean="0">
                <a:solidFill>
                  <a:srgbClr val="000000"/>
                </a:solidFill>
                <a:latin typeface="Arial"/>
                <a:cs typeface="+mn-cs"/>
              </a:rPr>
              <a:t>(dvs arvingar (anhöriga) eller testamentstagare om de finns)</a:t>
            </a:r>
            <a:endParaRPr lang="sv-SE" altLang="sv-SE" sz="1900" dirty="0">
              <a:solidFill>
                <a:srgbClr val="000000"/>
              </a:solidFill>
              <a:latin typeface="Arial"/>
              <a:cs typeface="+mn-cs"/>
            </a:endParaRPr>
          </a:p>
          <a:p>
            <a:pPr marL="742950" lvl="1" indent="-285750" algn="l" fontAlgn="base">
              <a:lnSpc>
                <a:spcPct val="90000"/>
              </a:lnSpc>
              <a:spcAft>
                <a:spcPct val="0"/>
              </a:spcAft>
              <a:buFontTx/>
              <a:buChar char="–"/>
            </a:pPr>
            <a:r>
              <a:rPr lang="sv-SE" altLang="sv-SE" sz="1900" dirty="0">
                <a:solidFill>
                  <a:srgbClr val="000000"/>
                </a:solidFill>
                <a:latin typeface="Arial"/>
                <a:cs typeface="+mn-cs"/>
              </a:rPr>
              <a:t>kommunens dödsbohandläggare om inga </a:t>
            </a:r>
            <a:r>
              <a:rPr lang="sv-SE" altLang="sv-SE" sz="1900" dirty="0" smtClean="0">
                <a:solidFill>
                  <a:srgbClr val="000000"/>
                </a:solidFill>
                <a:latin typeface="Arial"/>
                <a:cs typeface="+mn-cs"/>
              </a:rPr>
              <a:t>anhöriga </a:t>
            </a:r>
            <a:r>
              <a:rPr lang="sv-SE" altLang="sv-SE" sz="1900" dirty="0">
                <a:solidFill>
                  <a:srgbClr val="000000"/>
                </a:solidFill>
                <a:latin typeface="Arial"/>
                <a:cs typeface="+mn-cs"/>
              </a:rPr>
              <a:t>finns</a:t>
            </a:r>
          </a:p>
          <a:p>
            <a:pPr marL="742950" lvl="1" indent="-285750" algn="l" fontAlgn="base">
              <a:lnSpc>
                <a:spcPct val="90000"/>
              </a:lnSpc>
              <a:spcAft>
                <a:spcPct val="0"/>
              </a:spcAft>
            </a:pPr>
            <a:endParaRPr lang="sv-SE" altLang="sv-SE" sz="1900" dirty="0">
              <a:solidFill>
                <a:srgbClr val="000000"/>
              </a:solidFill>
              <a:latin typeface="Arial"/>
              <a:cs typeface="+mn-cs"/>
            </a:endParaRPr>
          </a:p>
          <a:p>
            <a:pPr marL="342900" lvl="0" indent="-342900" algn="l" fontAlgn="base">
              <a:lnSpc>
                <a:spcPct val="90000"/>
              </a:lnSpc>
              <a:spcAft>
                <a:spcPct val="0"/>
              </a:spcAft>
              <a:buFontTx/>
              <a:buChar char="•"/>
            </a:pPr>
            <a:r>
              <a:rPr lang="sv-SE" altLang="sv-SE" sz="1900" dirty="0">
                <a:solidFill>
                  <a:srgbClr val="000000"/>
                </a:solidFill>
                <a:latin typeface="Arial"/>
                <a:cs typeface="+mn-cs"/>
              </a:rPr>
              <a:t>Du ska lämna en sluträkning och redogörelse inom en månad</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936749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02233"/>
            <a:ext cx="7772400" cy="866527"/>
          </a:xfrm>
        </p:spPr>
        <p:txBody>
          <a:bodyPr/>
          <a:lstStyle/>
          <a:p>
            <a:r>
              <a:rPr lang="sv-SE" altLang="sv-SE" sz="3400" b="1" dirty="0">
                <a:solidFill>
                  <a:srgbClr val="000000"/>
                </a:solidFill>
                <a:latin typeface="Arial"/>
                <a:cs typeface="+mj-cs"/>
              </a:rPr>
              <a:t>Arvode</a:t>
            </a:r>
            <a:endParaRPr lang="sv-SE" dirty="0"/>
          </a:p>
        </p:txBody>
      </p:sp>
      <p:sp>
        <p:nvSpPr>
          <p:cNvPr id="3" name="Underrubrik 2"/>
          <p:cNvSpPr>
            <a:spLocks noGrp="1"/>
          </p:cNvSpPr>
          <p:nvPr>
            <p:ph type="subTitle" idx="1"/>
          </p:nvPr>
        </p:nvSpPr>
        <p:spPr>
          <a:xfrm>
            <a:off x="1371600" y="1628800"/>
            <a:ext cx="6400800" cy="4010000"/>
          </a:xfrm>
        </p:spPr>
        <p:txBody>
          <a:bodyPr>
            <a:normAutofit fontScale="92500" lnSpcReduction="10000"/>
          </a:bodyPr>
          <a:lstStyle/>
          <a:p>
            <a:pPr marL="342900" lvl="0" indent="-342900" algn="l" fontAlgn="base">
              <a:spcAft>
                <a:spcPct val="0"/>
              </a:spcAft>
              <a:buFontTx/>
              <a:buChar char="•"/>
            </a:pPr>
            <a:r>
              <a:rPr lang="sv-SE" altLang="sv-SE" sz="1900" dirty="0">
                <a:solidFill>
                  <a:srgbClr val="000000"/>
                </a:solidFill>
                <a:latin typeface="Arial"/>
                <a:cs typeface="+mn-cs"/>
              </a:rPr>
              <a:t>Du har rätt till ett skäligt arvode</a:t>
            </a: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Överförmyndarnämnden beslutar om storleken på arvodet</a:t>
            </a: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Huvudregeln är att huvudmannen ska betala arvodet om det finns:</a:t>
            </a:r>
          </a:p>
          <a:p>
            <a:pPr marL="742950" lvl="1" indent="-285750" algn="l" fontAlgn="base">
              <a:spcAft>
                <a:spcPct val="0"/>
              </a:spcAft>
              <a:buFontTx/>
              <a:buChar char="–"/>
            </a:pPr>
            <a:r>
              <a:rPr lang="sv-SE" altLang="sv-SE" sz="1900" dirty="0">
                <a:solidFill>
                  <a:srgbClr val="000000"/>
                </a:solidFill>
                <a:latin typeface="Arial"/>
                <a:cs typeface="+mn-cs"/>
              </a:rPr>
              <a:t>tillgångar över 2 basbelopp, 85 600 kr för år 2011 eller</a:t>
            </a:r>
          </a:p>
          <a:p>
            <a:pPr marL="742950" lvl="1" indent="-285750" algn="l" fontAlgn="base">
              <a:spcAft>
                <a:spcPct val="0"/>
              </a:spcAft>
              <a:buFontTx/>
              <a:buChar char="–"/>
            </a:pPr>
            <a:r>
              <a:rPr lang="sv-SE" altLang="sv-SE" sz="1900" dirty="0">
                <a:solidFill>
                  <a:srgbClr val="000000"/>
                </a:solidFill>
                <a:latin typeface="Arial"/>
                <a:cs typeface="+mn-cs"/>
              </a:rPr>
              <a:t>inkomster över 2,65 basbelopp, 113 420 kr för år 2011</a:t>
            </a:r>
          </a:p>
          <a:p>
            <a:pPr marL="742950" lvl="1" indent="-285750" algn="l" fontAlgn="base">
              <a:spcAft>
                <a:spcPct val="0"/>
              </a:spcAft>
              <a:buFontTx/>
              <a:buChar char="–"/>
            </a:pPr>
            <a:r>
              <a:rPr lang="sv-SE" altLang="sv-SE" sz="1900" dirty="0">
                <a:solidFill>
                  <a:srgbClr val="000000"/>
                </a:solidFill>
                <a:latin typeface="Arial"/>
                <a:cs typeface="+mn-cs"/>
              </a:rPr>
              <a:t>höga vårdkostnader är det enda möjliga undantaget från denna huvudregel</a:t>
            </a:r>
          </a:p>
          <a:p>
            <a:pPr marL="742950" lvl="1" indent="-28575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Du ska lägga undan till ditt arvode om din huvudman hamnar över dessa gränser</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1711841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332656"/>
            <a:ext cx="7772400" cy="866527"/>
          </a:xfrm>
        </p:spPr>
        <p:txBody>
          <a:bodyPr/>
          <a:lstStyle/>
          <a:p>
            <a:r>
              <a:rPr lang="sv-SE" altLang="sv-SE" sz="3400" b="1" dirty="0">
                <a:solidFill>
                  <a:srgbClr val="000000"/>
                </a:solidFill>
                <a:latin typeface="Arial"/>
                <a:cs typeface="+mj-cs"/>
              </a:rPr>
              <a:t>Entledigande från uppdraget</a:t>
            </a:r>
            <a:endParaRPr lang="sv-SE" dirty="0"/>
          </a:p>
        </p:txBody>
      </p:sp>
      <p:sp>
        <p:nvSpPr>
          <p:cNvPr id="3" name="Underrubrik 2"/>
          <p:cNvSpPr>
            <a:spLocks noGrp="1"/>
          </p:cNvSpPr>
          <p:nvPr>
            <p:ph type="subTitle" idx="1"/>
          </p:nvPr>
        </p:nvSpPr>
        <p:spPr>
          <a:xfrm>
            <a:off x="1371600" y="1340768"/>
            <a:ext cx="6400800" cy="4298032"/>
          </a:xfrm>
        </p:spPr>
        <p:txBody>
          <a:bodyPr>
            <a:normAutofit lnSpcReduction="10000"/>
          </a:bodyPr>
          <a:lstStyle/>
          <a:p>
            <a:pPr marL="342900" lvl="0" indent="-342900" algn="l" fontAlgn="base">
              <a:spcAft>
                <a:spcPct val="0"/>
              </a:spcAft>
            </a:pPr>
            <a:r>
              <a:rPr lang="sv-SE" altLang="sv-SE" sz="1900" b="1" dirty="0">
                <a:solidFill>
                  <a:srgbClr val="000000"/>
                </a:solidFill>
                <a:latin typeface="Arial"/>
                <a:cs typeface="+mn-cs"/>
              </a:rPr>
              <a:t>Om du inte vill kvarstå</a:t>
            </a:r>
          </a:p>
          <a:p>
            <a:pPr marL="342900" lvl="0" indent="-342900" algn="l" fontAlgn="base">
              <a:spcAft>
                <a:spcPct val="0"/>
              </a:spcAft>
            </a:pPr>
            <a:endParaRPr lang="sv-SE" altLang="sv-SE" sz="1900" b="1"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Begäran om entledigande lämnas skriftligen, </a:t>
            </a:r>
            <a:br>
              <a:rPr lang="sv-SE" altLang="sv-SE" sz="1900" dirty="0">
                <a:solidFill>
                  <a:srgbClr val="000000"/>
                </a:solidFill>
                <a:latin typeface="Arial"/>
                <a:cs typeface="+mn-cs"/>
              </a:rPr>
            </a:br>
            <a:r>
              <a:rPr lang="sv-SE" altLang="sv-SE" sz="1900" dirty="0">
                <a:solidFill>
                  <a:srgbClr val="000000"/>
                </a:solidFill>
                <a:latin typeface="Arial"/>
                <a:cs typeface="+mn-cs"/>
              </a:rPr>
              <a:t>minst 3 månader i förväg</a:t>
            </a:r>
          </a:p>
          <a:p>
            <a:pPr marL="342900" lvl="0" indent="-342900" algn="l" fontAlgn="base">
              <a:spcAft>
                <a:spcPct val="0"/>
              </a:spcAft>
              <a:buFontTx/>
              <a:buChar char="•"/>
            </a:pPr>
            <a:r>
              <a:rPr lang="sv-SE" altLang="sv-SE" sz="1900" dirty="0">
                <a:solidFill>
                  <a:srgbClr val="000000"/>
                </a:solidFill>
                <a:latin typeface="Arial"/>
                <a:cs typeface="+mn-cs"/>
              </a:rPr>
              <a:t>Ställföreträdaren är skyldig att kvarstå till dess att en ny </a:t>
            </a:r>
            <a:r>
              <a:rPr lang="sv-SE" altLang="sv-SE" sz="1900" dirty="0" smtClean="0">
                <a:solidFill>
                  <a:srgbClr val="000000"/>
                </a:solidFill>
                <a:latin typeface="Arial"/>
                <a:cs typeface="+mn-cs"/>
              </a:rPr>
              <a:t>tillträder</a:t>
            </a:r>
          </a:p>
          <a:p>
            <a:pPr marL="342900" lvl="0" indent="-342900" algn="l" fontAlgn="base">
              <a:spcAft>
                <a:spcPct val="0"/>
              </a:spcAft>
              <a:buFontTx/>
              <a:buChar char="•"/>
            </a:pPr>
            <a:r>
              <a:rPr lang="sv-SE" altLang="sv-SE" sz="1900" dirty="0" smtClean="0">
                <a:solidFill>
                  <a:srgbClr val="000000"/>
                </a:solidFill>
                <a:latin typeface="Arial"/>
                <a:cs typeface="+mn-cs"/>
              </a:rPr>
              <a:t>Förvaltningslagen – väsentligt försenad</a:t>
            </a:r>
          </a:p>
          <a:p>
            <a:pPr marL="342900" lvl="0" indent="-342900" algn="l" fontAlgn="base">
              <a:spcAft>
                <a:spcPct val="0"/>
              </a:spcAft>
              <a:buFontTx/>
              <a:buChar char="•"/>
            </a:pPr>
            <a:r>
              <a:rPr lang="sv-SE" altLang="sv-SE" sz="1900" dirty="0" smtClean="0">
                <a:solidFill>
                  <a:srgbClr val="000000"/>
                </a:solidFill>
                <a:latin typeface="Arial"/>
                <a:cs typeface="+mn-cs"/>
              </a:rPr>
              <a:t>Möjlighet att bli entledigad utan att ny ställföreträdare utses</a:t>
            </a:r>
            <a:endParaRPr lang="sv-SE" altLang="sv-SE" sz="1900" dirty="0">
              <a:solidFill>
                <a:srgbClr val="000000"/>
              </a:solidFill>
              <a:latin typeface="Arial"/>
              <a:cs typeface="+mn-cs"/>
            </a:endParaRP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pPr>
            <a:r>
              <a:rPr lang="sv-SE" altLang="sv-SE" sz="1900" b="1" dirty="0">
                <a:solidFill>
                  <a:srgbClr val="000000"/>
                </a:solidFill>
                <a:latin typeface="Arial"/>
                <a:cs typeface="+mn-cs"/>
              </a:rPr>
              <a:t>Om du har misskött dig</a:t>
            </a:r>
          </a:p>
          <a:p>
            <a:pPr marL="342900" lvl="0" indent="-342900" algn="l" fontAlgn="base">
              <a:spcAft>
                <a:spcPct val="0"/>
              </a:spcAft>
            </a:pPr>
            <a:endParaRPr lang="sv-SE" altLang="sv-SE" sz="1900" b="1"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Överförmyndarnämnden entledigar ställföreträdaren</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2283264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60648"/>
            <a:ext cx="7772400" cy="866527"/>
          </a:xfrm>
        </p:spPr>
        <p:txBody>
          <a:bodyPr>
            <a:normAutofit/>
          </a:bodyPr>
          <a:lstStyle/>
          <a:p>
            <a:r>
              <a:rPr lang="sv-SE" sz="3400" dirty="0" smtClean="0"/>
              <a:t>Rekrytering av ställföreträdare</a:t>
            </a:r>
            <a:endParaRPr lang="sv-SE" sz="3400" dirty="0"/>
          </a:p>
        </p:txBody>
      </p:sp>
      <p:sp>
        <p:nvSpPr>
          <p:cNvPr id="3" name="Underrubrik 2"/>
          <p:cNvSpPr>
            <a:spLocks noGrp="1"/>
          </p:cNvSpPr>
          <p:nvPr>
            <p:ph type="subTitle" idx="1"/>
          </p:nvPr>
        </p:nvSpPr>
        <p:spPr>
          <a:xfrm>
            <a:off x="1371600" y="1340768"/>
            <a:ext cx="6400800" cy="2304256"/>
          </a:xfrm>
        </p:spPr>
        <p:txBody>
          <a:bodyPr>
            <a:normAutofit/>
          </a:bodyPr>
          <a:lstStyle/>
          <a:p>
            <a:pPr marL="285750" indent="-285750" algn="l">
              <a:buFont typeface="Arial" panose="020B0604020202020204" pitchFamily="34" charset="0"/>
              <a:buChar char="•"/>
            </a:pPr>
            <a:r>
              <a:rPr lang="sv-SE" sz="1800" dirty="0" smtClean="0">
                <a:solidFill>
                  <a:schemeClr val="tx1"/>
                </a:solidFill>
              </a:rPr>
              <a:t>Nämnden använder programmet </a:t>
            </a:r>
            <a:r>
              <a:rPr lang="sv-SE" sz="1800" dirty="0" err="1" smtClean="0">
                <a:solidFill>
                  <a:schemeClr val="tx1"/>
                </a:solidFill>
              </a:rPr>
              <a:t>Varbi</a:t>
            </a:r>
            <a:r>
              <a:rPr lang="sv-SE" sz="1800" dirty="0" smtClean="0">
                <a:solidFill>
                  <a:schemeClr val="tx1"/>
                </a:solidFill>
              </a:rPr>
              <a:t> för sin rekrytering sen 2018.</a:t>
            </a:r>
          </a:p>
          <a:p>
            <a:pPr marL="285750" indent="-285750" algn="l">
              <a:buFont typeface="Arial" panose="020B0604020202020204" pitchFamily="34" charset="0"/>
              <a:buChar char="•"/>
            </a:pPr>
            <a:r>
              <a:rPr lang="sv-SE" sz="1800" dirty="0" smtClean="0">
                <a:solidFill>
                  <a:schemeClr val="tx1"/>
                </a:solidFill>
              </a:rPr>
              <a:t>Förfrågningar sker framför allt genom massförfrågningar som skickas ut från </a:t>
            </a:r>
            <a:r>
              <a:rPr lang="sv-SE" sz="1800" dirty="0" err="1" smtClean="0">
                <a:solidFill>
                  <a:schemeClr val="tx1"/>
                </a:solidFill>
              </a:rPr>
              <a:t>Varbi</a:t>
            </a:r>
            <a:endParaRPr lang="sv-SE" sz="1800" dirty="0" smtClean="0">
              <a:solidFill>
                <a:schemeClr val="tx1"/>
              </a:solidFill>
            </a:endParaRPr>
          </a:p>
          <a:p>
            <a:pPr marL="285750" indent="-285750" algn="l">
              <a:buFont typeface="Arial" panose="020B0604020202020204" pitchFamily="34" charset="0"/>
              <a:buChar char="•"/>
            </a:pPr>
            <a:r>
              <a:rPr lang="sv-SE" sz="1800" dirty="0" smtClean="0">
                <a:solidFill>
                  <a:schemeClr val="tx1"/>
                </a:solidFill>
              </a:rPr>
              <a:t>Tidigare har förfrågningarna skett via </a:t>
            </a:r>
            <a:r>
              <a:rPr lang="sv-SE" sz="1800" dirty="0" err="1" smtClean="0">
                <a:solidFill>
                  <a:schemeClr val="tx1"/>
                </a:solidFill>
              </a:rPr>
              <a:t>Varbi</a:t>
            </a:r>
            <a:r>
              <a:rPr lang="sv-SE" sz="1800" dirty="0" smtClean="0">
                <a:solidFill>
                  <a:schemeClr val="tx1"/>
                </a:solidFill>
              </a:rPr>
              <a:t> som skickat ett mail på engelska. Detta är nu förbättrat så att mailet är på Svenska.</a:t>
            </a:r>
            <a:endParaRPr lang="sv-SE" sz="1800" dirty="0" smtClean="0">
              <a:solidFill>
                <a:schemeClr val="tx1"/>
              </a:solidFill>
            </a:endParaRPr>
          </a:p>
          <a:p>
            <a:pPr marL="285750" indent="-285750" algn="l">
              <a:buFont typeface="Arial" panose="020B0604020202020204" pitchFamily="34" charset="0"/>
              <a:buChar char="•"/>
            </a:pPr>
            <a:endParaRPr lang="sv-SE" sz="1800"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3778013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60649"/>
            <a:ext cx="7772400" cy="648072"/>
          </a:xfrm>
        </p:spPr>
        <p:txBody>
          <a:bodyPr>
            <a:normAutofit/>
          </a:bodyPr>
          <a:lstStyle/>
          <a:p>
            <a:r>
              <a:rPr lang="sv-SE" sz="3400" dirty="0" smtClean="0"/>
              <a:t>Exempel på e-postmeddelande</a:t>
            </a:r>
            <a:endParaRPr lang="sv-SE" sz="3400" dirty="0"/>
          </a:p>
        </p:txBody>
      </p:sp>
      <p:sp>
        <p:nvSpPr>
          <p:cNvPr id="3" name="Underrubrik 2"/>
          <p:cNvSpPr>
            <a:spLocks noGrp="1"/>
          </p:cNvSpPr>
          <p:nvPr>
            <p:ph type="subTitle" idx="1"/>
          </p:nvPr>
        </p:nvSpPr>
        <p:spPr/>
        <p:txBody>
          <a:bodyPr/>
          <a:lstStyle/>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pic>
        <p:nvPicPr>
          <p:cNvPr id="5" name="Bildobjekt 4"/>
          <p:cNvPicPr>
            <a:picLocks noChangeAspect="1"/>
          </p:cNvPicPr>
          <p:nvPr/>
        </p:nvPicPr>
        <p:blipFill>
          <a:blip r:embed="rId3"/>
          <a:stretch>
            <a:fillRect/>
          </a:stretch>
        </p:blipFill>
        <p:spPr>
          <a:xfrm>
            <a:off x="1000125" y="908721"/>
            <a:ext cx="7143750" cy="4771179"/>
          </a:xfrm>
          <a:prstGeom prst="rect">
            <a:avLst/>
          </a:prstGeom>
        </p:spPr>
      </p:pic>
    </p:spTree>
    <p:extLst>
      <p:ext uri="{BB962C8B-B14F-4D97-AF65-F5344CB8AC3E}">
        <p14:creationId xmlns:p14="http://schemas.microsoft.com/office/powerpoint/2010/main" val="3734615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332656"/>
            <a:ext cx="7772400" cy="722511"/>
          </a:xfrm>
        </p:spPr>
        <p:txBody>
          <a:bodyPr>
            <a:normAutofit/>
          </a:bodyPr>
          <a:lstStyle/>
          <a:p>
            <a:r>
              <a:rPr lang="sv-SE" sz="3400" dirty="0" smtClean="0"/>
              <a:t>Nämndens hemsida</a:t>
            </a:r>
            <a:endParaRPr lang="sv-SE" sz="3400" dirty="0"/>
          </a:p>
        </p:txBody>
      </p:sp>
      <p:sp>
        <p:nvSpPr>
          <p:cNvPr id="3" name="Underrubrik 2"/>
          <p:cNvSpPr>
            <a:spLocks noGrp="1"/>
          </p:cNvSpPr>
          <p:nvPr>
            <p:ph type="subTitle" idx="1"/>
          </p:nvPr>
        </p:nvSpPr>
        <p:spPr>
          <a:xfrm>
            <a:off x="1371600" y="1196752"/>
            <a:ext cx="6400800" cy="4442048"/>
          </a:xfrm>
        </p:spPr>
        <p:txBody>
          <a:bodyPr>
            <a:normAutofit/>
          </a:bodyPr>
          <a:lstStyle/>
          <a:p>
            <a:pPr algn="l"/>
            <a:r>
              <a:rPr lang="sv-SE" sz="1800" dirty="0" smtClean="0">
                <a:solidFill>
                  <a:schemeClr val="tx1"/>
                </a:solidFill>
              </a:rPr>
              <a:t>Adress</a:t>
            </a:r>
          </a:p>
          <a:p>
            <a:pPr algn="l"/>
            <a:r>
              <a:rPr lang="sv-SE" sz="1800" dirty="0" smtClean="0">
                <a:hlinkClick r:id="rId2"/>
              </a:rPr>
              <a:t>www.haninge.se/Overformyndare</a:t>
            </a:r>
            <a:endParaRPr lang="sv-SE" sz="1800" dirty="0" smtClean="0"/>
          </a:p>
          <a:p>
            <a:pPr algn="l"/>
            <a:endParaRPr lang="sv-SE" sz="1800" dirty="0"/>
          </a:p>
          <a:p>
            <a:pPr marL="285750" indent="-285750" algn="l">
              <a:buFont typeface="Arial" panose="020B0604020202020204" pitchFamily="34" charset="0"/>
              <a:buChar char="•"/>
            </a:pPr>
            <a:r>
              <a:rPr lang="sv-SE" sz="1800" dirty="0" smtClean="0">
                <a:solidFill>
                  <a:schemeClr val="tx1"/>
                </a:solidFill>
              </a:rPr>
              <a:t>Rubriken Aktuellt</a:t>
            </a:r>
          </a:p>
          <a:p>
            <a:pPr marL="285750" indent="-285750" algn="l">
              <a:buFont typeface="Arial" panose="020B0604020202020204" pitchFamily="34" charset="0"/>
              <a:buChar char="•"/>
            </a:pPr>
            <a:r>
              <a:rPr lang="sv-SE" sz="1800" dirty="0" smtClean="0">
                <a:solidFill>
                  <a:schemeClr val="tx1"/>
                </a:solidFill>
              </a:rPr>
              <a:t>Bra att veta för dig som har </a:t>
            </a:r>
            <a:r>
              <a:rPr lang="sv-SE" sz="1800" dirty="0" smtClean="0">
                <a:solidFill>
                  <a:schemeClr val="tx1"/>
                </a:solidFill>
              </a:rPr>
              <a:t>uppdrag</a:t>
            </a:r>
          </a:p>
          <a:p>
            <a:pPr marL="285750" indent="-285750" algn="l">
              <a:buFont typeface="Arial" panose="020B0604020202020204" pitchFamily="34" charset="0"/>
              <a:buChar char="•"/>
            </a:pPr>
            <a:r>
              <a:rPr lang="sv-SE" sz="1800" dirty="0" smtClean="0">
                <a:solidFill>
                  <a:schemeClr val="tx1"/>
                </a:solidFill>
              </a:rPr>
              <a:t>Fortbildning för ställföreträdare</a:t>
            </a:r>
            <a:endParaRPr lang="sv-SE" sz="1800" dirty="0" smtClean="0">
              <a:solidFill>
                <a:schemeClr val="tx1"/>
              </a:solidFill>
            </a:endParaRPr>
          </a:p>
          <a:p>
            <a:pPr marL="285750" indent="-285750" algn="l">
              <a:buFont typeface="Arial" panose="020B0604020202020204" pitchFamily="34" charset="0"/>
              <a:buChar char="•"/>
            </a:pPr>
            <a:r>
              <a:rPr lang="sv-SE" sz="1800" dirty="0" smtClean="0">
                <a:solidFill>
                  <a:schemeClr val="tx1"/>
                </a:solidFill>
              </a:rPr>
              <a:t>Blanketter och informationsblad</a:t>
            </a:r>
          </a:p>
          <a:p>
            <a:pPr marL="285750" indent="-285750" algn="l">
              <a:buFont typeface="Arial" panose="020B0604020202020204" pitchFamily="34" charset="0"/>
              <a:buChar char="•"/>
            </a:pPr>
            <a:r>
              <a:rPr lang="sv-SE" sz="1800" dirty="0" smtClean="0">
                <a:solidFill>
                  <a:schemeClr val="tx1"/>
                </a:solidFill>
              </a:rPr>
              <a:t>Kontakt med nämndens personal utifrån dagar vi handlägger</a:t>
            </a:r>
            <a:endParaRPr lang="sv-SE" sz="1800" dirty="0">
              <a:solidFill>
                <a:schemeClr val="tx1"/>
              </a:solidFill>
            </a:endParaRPr>
          </a:p>
        </p:txBody>
      </p:sp>
    </p:spTree>
    <p:extLst>
      <p:ext uri="{BB962C8B-B14F-4D97-AF65-F5344CB8AC3E}">
        <p14:creationId xmlns:p14="http://schemas.microsoft.com/office/powerpoint/2010/main" val="2162904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482353"/>
            <a:ext cx="7772400" cy="866527"/>
          </a:xfrm>
        </p:spPr>
        <p:txBody>
          <a:bodyPr/>
          <a:lstStyle/>
          <a:p>
            <a:r>
              <a:rPr lang="sv-SE" altLang="sv-SE" sz="4000" b="1" dirty="0">
                <a:solidFill>
                  <a:srgbClr val="000000"/>
                </a:solidFill>
                <a:latin typeface="Arial"/>
                <a:cs typeface="+mj-cs"/>
              </a:rPr>
              <a:t>Tack!</a:t>
            </a:r>
            <a:endParaRPr lang="sv-SE" dirty="0"/>
          </a:p>
        </p:txBody>
      </p:sp>
      <p:sp>
        <p:nvSpPr>
          <p:cNvPr id="3" name="Underrubrik 2"/>
          <p:cNvSpPr>
            <a:spLocks noGrp="1"/>
          </p:cNvSpPr>
          <p:nvPr>
            <p:ph type="subTitle" idx="1"/>
          </p:nvPr>
        </p:nvSpPr>
        <p:spPr>
          <a:xfrm>
            <a:off x="1371600" y="2708920"/>
            <a:ext cx="6400800" cy="1656184"/>
          </a:xfrm>
        </p:spPr>
        <p:txBody>
          <a:bodyPr/>
          <a:lstStyle/>
          <a:p>
            <a:r>
              <a:rPr lang="sv-SE" altLang="sv-SE" sz="2800" dirty="0">
                <a:solidFill>
                  <a:srgbClr val="000000"/>
                </a:solidFill>
                <a:latin typeface="Arial"/>
                <a:cs typeface="+mn-cs"/>
              </a:rPr>
              <a:t> Din insats för </a:t>
            </a:r>
            <a:r>
              <a:rPr lang="sv-SE" altLang="sv-SE" sz="2800" dirty="0" smtClean="0">
                <a:solidFill>
                  <a:srgbClr val="000000"/>
                </a:solidFill>
                <a:latin typeface="Arial"/>
                <a:cs typeface="+mn-cs"/>
              </a:rPr>
              <a:t>din/dina huvudmän </a:t>
            </a:r>
            <a:r>
              <a:rPr lang="sv-SE" altLang="sv-SE" sz="2800" dirty="0">
                <a:solidFill>
                  <a:srgbClr val="000000"/>
                </a:solidFill>
                <a:latin typeface="Arial"/>
                <a:cs typeface="+mn-cs"/>
              </a:rPr>
              <a:t>är ovärderlig!</a:t>
            </a:r>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410758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16632"/>
            <a:ext cx="7772400" cy="1470025"/>
          </a:xfrm>
        </p:spPr>
        <p:txBody>
          <a:bodyPr/>
          <a:lstStyle/>
          <a:p>
            <a:r>
              <a:rPr lang="sv-SE" altLang="sv-SE" sz="3400" b="1" dirty="0">
                <a:solidFill>
                  <a:srgbClr val="000000"/>
                </a:solidFill>
                <a:latin typeface="Arial"/>
                <a:cs typeface="+mj-cs"/>
              </a:rPr>
              <a:t>Överförmyndarnämnden roll</a:t>
            </a:r>
            <a:endParaRPr lang="sv-SE" dirty="0"/>
          </a:p>
        </p:txBody>
      </p:sp>
      <p:sp>
        <p:nvSpPr>
          <p:cNvPr id="3" name="Underrubrik 2"/>
          <p:cNvSpPr>
            <a:spLocks noGrp="1"/>
          </p:cNvSpPr>
          <p:nvPr>
            <p:ph type="subTitle" idx="1"/>
          </p:nvPr>
        </p:nvSpPr>
        <p:spPr>
          <a:xfrm>
            <a:off x="1371600" y="1628800"/>
            <a:ext cx="3848472" cy="3744416"/>
          </a:xfrm>
        </p:spPr>
        <p:txBody>
          <a:bodyPr/>
          <a:lstStyle/>
          <a:p>
            <a:pPr marL="342900" lvl="0" indent="-342900" algn="l" fontAlgn="base">
              <a:spcAft>
                <a:spcPct val="0"/>
              </a:spcAft>
              <a:buFontTx/>
              <a:buChar char="•"/>
            </a:pPr>
            <a:r>
              <a:rPr lang="sv-SE" altLang="sv-SE" sz="2000" dirty="0">
                <a:solidFill>
                  <a:srgbClr val="000000"/>
                </a:solidFill>
                <a:latin typeface="Arial"/>
                <a:cs typeface="+mn-cs"/>
              </a:rPr>
              <a:t>Tillsynsmyndighet över ställföreträdare </a:t>
            </a:r>
          </a:p>
          <a:p>
            <a:pPr marL="742950" lvl="1" indent="-285750" algn="l" fontAlgn="base">
              <a:spcAft>
                <a:spcPct val="0"/>
              </a:spcAft>
              <a:buFontTx/>
              <a:buChar char="–"/>
            </a:pPr>
            <a:r>
              <a:rPr lang="sv-SE" altLang="sv-SE" sz="2000" dirty="0" smtClean="0">
                <a:solidFill>
                  <a:srgbClr val="000000"/>
                </a:solidFill>
                <a:latin typeface="Arial"/>
                <a:cs typeface="+mn-cs"/>
              </a:rPr>
              <a:t>Huvudmannens folkbokföring </a:t>
            </a:r>
            <a:r>
              <a:rPr lang="sv-SE" altLang="sv-SE" sz="2000" dirty="0">
                <a:solidFill>
                  <a:srgbClr val="000000"/>
                </a:solidFill>
                <a:latin typeface="Arial"/>
                <a:cs typeface="+mn-cs"/>
              </a:rPr>
              <a:t>styr</a:t>
            </a:r>
          </a:p>
          <a:p>
            <a:pPr marL="342900" lvl="0" indent="-342900" algn="l" fontAlgn="base">
              <a:spcAft>
                <a:spcPct val="0"/>
              </a:spcAft>
            </a:pPr>
            <a:endParaRPr lang="sv-SE" altLang="sv-SE" sz="2000" dirty="0">
              <a:solidFill>
                <a:srgbClr val="000000"/>
              </a:solidFill>
              <a:latin typeface="Arial"/>
              <a:cs typeface="+mn-cs"/>
            </a:endParaRPr>
          </a:p>
          <a:p>
            <a:pPr marL="342900" lvl="0" indent="-342900" algn="l" fontAlgn="base">
              <a:spcAft>
                <a:spcPct val="0"/>
              </a:spcAft>
              <a:buFontTx/>
              <a:buChar char="•"/>
            </a:pPr>
            <a:r>
              <a:rPr lang="sv-SE" altLang="sv-SE" sz="2000" dirty="0">
                <a:solidFill>
                  <a:srgbClr val="000000"/>
                </a:solidFill>
                <a:latin typeface="Arial"/>
                <a:cs typeface="+mn-cs"/>
              </a:rPr>
              <a:t>Upplyser om skyldigheter</a:t>
            </a:r>
          </a:p>
          <a:p>
            <a:pPr marL="342900" lvl="0" indent="-342900" algn="l" fontAlgn="base">
              <a:spcAft>
                <a:spcPct val="0"/>
              </a:spcAft>
            </a:pPr>
            <a:endParaRPr lang="sv-SE" altLang="sv-SE" sz="2000" dirty="0">
              <a:solidFill>
                <a:srgbClr val="000000"/>
              </a:solidFill>
              <a:latin typeface="Arial"/>
              <a:cs typeface="+mn-cs"/>
            </a:endParaRPr>
          </a:p>
          <a:p>
            <a:pPr marL="342900" lvl="0" indent="-342900" algn="l" fontAlgn="base">
              <a:spcAft>
                <a:spcPct val="0"/>
              </a:spcAft>
              <a:buFontTx/>
              <a:buChar char="•"/>
            </a:pPr>
            <a:r>
              <a:rPr lang="sv-SE" altLang="sv-SE" sz="2000" dirty="0">
                <a:solidFill>
                  <a:srgbClr val="000000"/>
                </a:solidFill>
                <a:latin typeface="Arial"/>
                <a:cs typeface="+mn-cs"/>
              </a:rPr>
              <a:t>Ej rådgivare</a:t>
            </a:r>
          </a:p>
          <a:p>
            <a:endParaRPr lang="sv-SE" dirty="0"/>
          </a:p>
        </p:txBody>
      </p:sp>
      <p:pic>
        <p:nvPicPr>
          <p:cNvPr id="4" name="Bildobjekt 3"/>
          <p:cNvPicPr>
            <a:picLocks noChangeAspect="1"/>
          </p:cNvPicPr>
          <p:nvPr/>
        </p:nvPicPr>
        <p:blipFill>
          <a:blip r:embed="rId3"/>
          <a:stretch>
            <a:fillRect/>
          </a:stretch>
        </p:blipFill>
        <p:spPr>
          <a:xfrm>
            <a:off x="395287" y="5679901"/>
            <a:ext cx="8353425" cy="1133475"/>
          </a:xfrm>
          <a:prstGeom prst="rect">
            <a:avLst/>
          </a:prstGeom>
        </p:spPr>
      </p:pic>
      <p:graphicFrame>
        <p:nvGraphicFramePr>
          <p:cNvPr id="5" name="Object 4">
            <a:hlinkClick r:id="" action="ppaction://ole?verb=0"/>
          </p:cNvPr>
          <p:cNvGraphicFramePr>
            <a:graphicFrameLocks noGrp="1"/>
          </p:cNvGraphicFramePr>
          <p:nvPr>
            <p:ph sz="half" idx="2"/>
            <p:extLst>
              <p:ext uri="{D42A27DB-BD31-4B8C-83A1-F6EECF244321}">
                <p14:modId xmlns:p14="http://schemas.microsoft.com/office/powerpoint/2010/main" val="1385690647"/>
              </p:ext>
            </p:extLst>
          </p:nvPr>
        </p:nvGraphicFramePr>
        <p:xfrm>
          <a:off x="5580261" y="2060575"/>
          <a:ext cx="3024187" cy="3384550"/>
        </p:xfrm>
        <a:graphic>
          <a:graphicData uri="http://schemas.openxmlformats.org/presentationml/2006/ole">
            <mc:AlternateContent xmlns:mc="http://schemas.openxmlformats.org/markup-compatibility/2006">
              <mc:Choice xmlns:v="urn:schemas-microsoft-com:vml" Requires="v">
                <p:oleObj spid="_x0000_s1031" name="Klipp" r:id="rId4" imgW="3813175" imgH="4098925" progId="MS_ClipArt_Gallery.2">
                  <p:embed/>
                </p:oleObj>
              </mc:Choice>
              <mc:Fallback>
                <p:oleObj name="Klipp" r:id="rId4" imgW="3813175" imgH="4098925" progId="MS_ClipArt_Gallery.2">
                  <p:embed/>
                  <p:pic>
                    <p:nvPicPr>
                      <p:cNvPr id="10244" name="Object 4">
                        <a:hlinkClick r:id="" action="ppaction://ole?verb=0"/>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261" y="2060575"/>
                        <a:ext cx="3024187"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34520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76672"/>
            <a:ext cx="7772400" cy="722511"/>
          </a:xfrm>
        </p:spPr>
        <p:txBody>
          <a:bodyPr/>
          <a:lstStyle/>
          <a:p>
            <a:r>
              <a:rPr lang="sv-SE" altLang="sv-SE" sz="3400" b="1" dirty="0">
                <a:solidFill>
                  <a:srgbClr val="000000"/>
                </a:solidFill>
                <a:latin typeface="Arial"/>
                <a:cs typeface="+mj-cs"/>
              </a:rPr>
              <a:t>Vilken insats är lämpligast?</a:t>
            </a:r>
            <a:endParaRPr lang="sv-SE" dirty="0"/>
          </a:p>
        </p:txBody>
      </p:sp>
      <p:sp>
        <p:nvSpPr>
          <p:cNvPr id="3" name="Underrubrik 2"/>
          <p:cNvSpPr>
            <a:spLocks noGrp="1"/>
          </p:cNvSpPr>
          <p:nvPr>
            <p:ph type="subTitle" idx="1"/>
          </p:nvPr>
        </p:nvSpPr>
        <p:spPr>
          <a:xfrm>
            <a:off x="1371600" y="2060848"/>
            <a:ext cx="6400800" cy="2376264"/>
          </a:xfrm>
        </p:spPr>
        <p:txBody>
          <a:bodyPr/>
          <a:lstStyle/>
          <a:p>
            <a:pPr marL="342900" lvl="0" indent="-342900" algn="l" fontAlgn="base">
              <a:spcAft>
                <a:spcPct val="0"/>
              </a:spcAft>
              <a:buFontTx/>
              <a:buChar char="•"/>
            </a:pPr>
            <a:r>
              <a:rPr lang="sv-SE" altLang="sv-SE" sz="1900" dirty="0">
                <a:solidFill>
                  <a:srgbClr val="000000"/>
                </a:solidFill>
                <a:latin typeface="Arial"/>
                <a:cs typeface="+mn-cs"/>
              </a:rPr>
              <a:t>Minst ingripande åtgärden</a:t>
            </a:r>
          </a:p>
          <a:p>
            <a:pPr marL="342900" lvl="0" indent="-342900" algn="l" fontAlgn="base">
              <a:spcAft>
                <a:spcPct val="0"/>
              </a:spcAft>
              <a:buFontTx/>
              <a:buChar char="•"/>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Fullmakt, advokat</a:t>
            </a:r>
          </a:p>
          <a:p>
            <a:pPr marL="342900" lvl="0" indent="-342900" algn="l" fontAlgn="base">
              <a:spcAft>
                <a:spcPct val="0"/>
              </a:spcAft>
              <a:buFontTx/>
              <a:buChar char="•"/>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a:solidFill>
                  <a:srgbClr val="000000"/>
                </a:solidFill>
                <a:latin typeface="Arial"/>
                <a:cs typeface="+mn-cs"/>
              </a:rPr>
              <a:t>Behovet kan förändras över tid</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391373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60648"/>
            <a:ext cx="7772400" cy="722511"/>
          </a:xfrm>
        </p:spPr>
        <p:txBody>
          <a:bodyPr/>
          <a:lstStyle/>
          <a:p>
            <a:r>
              <a:rPr lang="sv-SE" altLang="sv-SE" sz="3400" b="1" dirty="0">
                <a:solidFill>
                  <a:srgbClr val="000000"/>
                </a:solidFill>
                <a:latin typeface="Arial"/>
                <a:cs typeface="+mj-cs"/>
              </a:rPr>
              <a:t>Olika hjälpåtgärder</a:t>
            </a:r>
            <a:endParaRPr lang="sv-SE" dirty="0"/>
          </a:p>
        </p:txBody>
      </p:sp>
      <p:sp>
        <p:nvSpPr>
          <p:cNvPr id="3" name="Underrubrik 2"/>
          <p:cNvSpPr>
            <a:spLocks noGrp="1"/>
          </p:cNvSpPr>
          <p:nvPr>
            <p:ph type="subTitle" idx="1"/>
          </p:nvPr>
        </p:nvSpPr>
        <p:spPr>
          <a:xfrm>
            <a:off x="1371600" y="983159"/>
            <a:ext cx="6400800" cy="4655641"/>
          </a:xfrm>
        </p:spPr>
        <p:txBody>
          <a:bodyPr>
            <a:normAutofit fontScale="92500" lnSpcReduction="20000"/>
          </a:bodyPr>
          <a:lstStyle/>
          <a:p>
            <a:pPr marL="342900" lvl="0" indent="-342900" algn="l" fontAlgn="base">
              <a:spcAft>
                <a:spcPct val="0"/>
              </a:spcAft>
              <a:buFontTx/>
              <a:buChar char="•"/>
              <a:defRPr/>
            </a:pPr>
            <a:r>
              <a:rPr lang="sv-SE" altLang="sv-SE" sz="1900" dirty="0">
                <a:solidFill>
                  <a:srgbClr val="000000"/>
                </a:solidFill>
                <a:latin typeface="Arial"/>
                <a:cs typeface="+mn-cs"/>
              </a:rPr>
              <a:t>Stöd av anhörig (förutsatt att den enskilde förstår vad saken gäller)</a:t>
            </a:r>
          </a:p>
          <a:p>
            <a:pPr marL="342900" lvl="0" indent="-342900" algn="l" fontAlgn="base">
              <a:spcAft>
                <a:spcPct val="0"/>
              </a:spcAft>
              <a:buFontTx/>
              <a:buChar char="•"/>
              <a:defRPr/>
            </a:pPr>
            <a:endParaRPr lang="sv-SE" altLang="sv-SE" sz="1050" dirty="0">
              <a:solidFill>
                <a:srgbClr val="000000"/>
              </a:solidFill>
              <a:latin typeface="Arial"/>
              <a:cs typeface="+mn-cs"/>
            </a:endParaRPr>
          </a:p>
          <a:p>
            <a:pPr marL="342900" lvl="0" indent="-342900" algn="l" fontAlgn="base">
              <a:spcAft>
                <a:spcPct val="0"/>
              </a:spcAft>
              <a:buFontTx/>
              <a:buChar char="•"/>
              <a:defRPr/>
            </a:pPr>
            <a:r>
              <a:rPr lang="sv-SE" altLang="sv-SE" sz="1900" dirty="0">
                <a:solidFill>
                  <a:srgbClr val="000000"/>
                </a:solidFill>
                <a:latin typeface="Arial"/>
                <a:cs typeface="+mn-cs"/>
              </a:rPr>
              <a:t>Fullmakt (förutsatt att den enskilde förstår vad saken gäller och kan skriva en fullmakt)</a:t>
            </a:r>
          </a:p>
          <a:p>
            <a:pPr marL="342900" lvl="0" indent="-342900" algn="l" fontAlgn="base">
              <a:spcAft>
                <a:spcPct val="0"/>
              </a:spcAft>
              <a:buFontTx/>
              <a:buChar char="•"/>
              <a:defRPr/>
            </a:pPr>
            <a:endParaRPr lang="sv-SE" altLang="sv-SE" sz="1050" dirty="0">
              <a:solidFill>
                <a:srgbClr val="000000"/>
              </a:solidFill>
              <a:latin typeface="Arial"/>
              <a:cs typeface="+mn-cs"/>
            </a:endParaRPr>
          </a:p>
          <a:p>
            <a:pPr marL="342900" lvl="0" indent="-342900" algn="l" fontAlgn="base">
              <a:spcAft>
                <a:spcPct val="0"/>
              </a:spcAft>
              <a:buFontTx/>
              <a:buChar char="•"/>
              <a:defRPr/>
            </a:pPr>
            <a:r>
              <a:rPr lang="sv-SE" altLang="sv-SE" sz="1900" dirty="0">
                <a:solidFill>
                  <a:srgbClr val="000000"/>
                </a:solidFill>
                <a:latin typeface="Arial"/>
                <a:cs typeface="+mn-cs"/>
              </a:rPr>
              <a:t>Stöd av anhörig med stöd av 17 kap Föräldrabalken. (Kräver läkarintyg som visar att den enskilde INTE förstår vad saken gäller</a:t>
            </a:r>
            <a:r>
              <a:rPr lang="sv-SE" altLang="sv-SE" sz="1900" dirty="0" smtClean="0">
                <a:solidFill>
                  <a:srgbClr val="000000"/>
                </a:solidFill>
                <a:latin typeface="Arial"/>
                <a:cs typeface="+mn-cs"/>
              </a:rPr>
              <a:t>)</a:t>
            </a:r>
          </a:p>
          <a:p>
            <a:pPr marL="342900" lvl="0" indent="-342900" algn="l" fontAlgn="base">
              <a:spcAft>
                <a:spcPct val="0"/>
              </a:spcAft>
              <a:buFontTx/>
              <a:buChar char="•"/>
              <a:defRPr/>
            </a:pPr>
            <a:endParaRPr lang="sv-SE" altLang="sv-SE" sz="1900" dirty="0" smtClean="0">
              <a:solidFill>
                <a:srgbClr val="000000"/>
              </a:solidFill>
              <a:latin typeface="Arial"/>
              <a:cs typeface="+mn-cs"/>
            </a:endParaRPr>
          </a:p>
          <a:p>
            <a:pPr marL="342900" lvl="0" indent="-342900" algn="l" fontAlgn="base">
              <a:spcAft>
                <a:spcPct val="0"/>
              </a:spcAft>
              <a:buFontTx/>
              <a:buChar char="•"/>
              <a:defRPr/>
            </a:pPr>
            <a:r>
              <a:rPr lang="sv-SE" altLang="sv-SE" sz="1900" dirty="0" smtClean="0">
                <a:solidFill>
                  <a:srgbClr val="000000"/>
                </a:solidFill>
                <a:latin typeface="Arial"/>
                <a:cs typeface="+mn-cs"/>
              </a:rPr>
              <a:t>Framtidsfullmakt (om den skrivits medan den enskilde förstod att ta ställning)</a:t>
            </a:r>
            <a:endParaRPr lang="sv-SE" altLang="sv-SE" sz="1900" dirty="0">
              <a:solidFill>
                <a:srgbClr val="000000"/>
              </a:solidFill>
              <a:latin typeface="Arial"/>
              <a:cs typeface="+mn-cs"/>
            </a:endParaRPr>
          </a:p>
          <a:p>
            <a:pPr marL="342900" lvl="0" indent="-342900" algn="l" fontAlgn="base">
              <a:spcAft>
                <a:spcPct val="0"/>
              </a:spcAft>
              <a:buFontTx/>
              <a:buChar char="•"/>
              <a:defRPr/>
            </a:pPr>
            <a:endParaRPr lang="sv-SE" altLang="sv-SE" sz="1050" dirty="0">
              <a:solidFill>
                <a:srgbClr val="000000"/>
              </a:solidFill>
              <a:latin typeface="Arial"/>
              <a:cs typeface="+mn-cs"/>
            </a:endParaRPr>
          </a:p>
          <a:p>
            <a:pPr marL="342900" lvl="0" indent="-342900" algn="l" fontAlgn="base">
              <a:spcAft>
                <a:spcPct val="0"/>
              </a:spcAft>
              <a:buFontTx/>
              <a:buChar char="•"/>
              <a:defRPr/>
            </a:pPr>
            <a:r>
              <a:rPr lang="sv-SE" altLang="sv-SE" sz="1900" dirty="0">
                <a:solidFill>
                  <a:srgbClr val="000000"/>
                </a:solidFill>
                <a:latin typeface="Arial"/>
                <a:cs typeface="+mn-cs"/>
              </a:rPr>
              <a:t>Godmanskap – om den enskilde inte förstår vad saken gäller eller det inte är lämpligt/tillräckligt med hjälp av anhörig eller genom fullmakt</a:t>
            </a:r>
          </a:p>
          <a:p>
            <a:pPr marL="342900" lvl="0" indent="-342900" algn="l" fontAlgn="base">
              <a:spcAft>
                <a:spcPct val="0"/>
              </a:spcAft>
              <a:buFontTx/>
              <a:buChar char="•"/>
              <a:defRPr/>
            </a:pPr>
            <a:endParaRPr lang="sv-SE" altLang="sv-SE" sz="1050" dirty="0">
              <a:solidFill>
                <a:srgbClr val="000000"/>
              </a:solidFill>
              <a:latin typeface="Arial"/>
              <a:cs typeface="+mn-cs"/>
            </a:endParaRPr>
          </a:p>
          <a:p>
            <a:pPr marL="342900" lvl="0" indent="-342900" algn="l" fontAlgn="base">
              <a:spcAft>
                <a:spcPct val="0"/>
              </a:spcAft>
              <a:buFontTx/>
              <a:buChar char="•"/>
              <a:defRPr/>
            </a:pPr>
            <a:r>
              <a:rPr lang="sv-SE" altLang="sv-SE" sz="1900" dirty="0">
                <a:solidFill>
                  <a:srgbClr val="000000"/>
                </a:solidFill>
                <a:latin typeface="Arial"/>
                <a:cs typeface="+mn-cs"/>
              </a:rPr>
              <a:t>Förvaltarskap – om den enskilde p g a sin sjukdom eller påverkan av annan hamnat i ekonomiskt ohållbar situation</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351528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04664"/>
            <a:ext cx="7772400" cy="938535"/>
          </a:xfrm>
        </p:spPr>
        <p:txBody>
          <a:bodyPr/>
          <a:lstStyle/>
          <a:p>
            <a:r>
              <a:rPr lang="sv-SE" altLang="sv-SE" sz="3400" b="1" dirty="0">
                <a:solidFill>
                  <a:srgbClr val="000000"/>
                </a:solidFill>
                <a:latin typeface="Arial"/>
                <a:cs typeface="+mj-cs"/>
              </a:rPr>
              <a:t>Godmanskapet grunder</a:t>
            </a:r>
            <a:endParaRPr lang="sv-SE" dirty="0"/>
          </a:p>
        </p:txBody>
      </p:sp>
      <p:sp>
        <p:nvSpPr>
          <p:cNvPr id="3" name="Underrubrik 2"/>
          <p:cNvSpPr>
            <a:spLocks noGrp="1"/>
          </p:cNvSpPr>
          <p:nvPr>
            <p:ph type="subTitle" idx="1"/>
          </p:nvPr>
        </p:nvSpPr>
        <p:spPr>
          <a:xfrm>
            <a:off x="1371600" y="1772816"/>
            <a:ext cx="6400800" cy="3528392"/>
          </a:xfrm>
        </p:spPr>
        <p:txBody>
          <a:bodyPr/>
          <a:lstStyle/>
          <a:p>
            <a:pPr marL="342900" lvl="0" indent="-342900" algn="l" fontAlgn="base">
              <a:spcAft>
                <a:spcPct val="0"/>
              </a:spcAft>
              <a:buFontTx/>
              <a:buChar char="•"/>
            </a:pPr>
            <a:r>
              <a:rPr lang="sv-SE" altLang="sv-SE" sz="1900" dirty="0">
                <a:solidFill>
                  <a:srgbClr val="000000"/>
                </a:solidFill>
                <a:latin typeface="Arial"/>
                <a:cs typeface="+mn-cs"/>
              </a:rPr>
              <a:t>Föräldrabalken 11 kap 4 §</a:t>
            </a:r>
            <a:r>
              <a:rPr lang="sv-SE" altLang="sv-SE" sz="1900" i="1" dirty="0">
                <a:solidFill>
                  <a:srgbClr val="000000"/>
                </a:solidFill>
                <a:latin typeface="Arial"/>
                <a:cs typeface="+mn-cs"/>
              </a:rPr>
              <a:t> </a:t>
            </a:r>
          </a:p>
          <a:p>
            <a:pPr marL="342900" lvl="0" indent="-342900" algn="l" fontAlgn="base">
              <a:spcAft>
                <a:spcPct val="0"/>
              </a:spcAft>
            </a:pPr>
            <a:endParaRPr lang="sv-SE" altLang="sv-SE" sz="1900" i="1" dirty="0">
              <a:solidFill>
                <a:srgbClr val="000000"/>
              </a:solidFill>
              <a:latin typeface="Arial"/>
              <a:cs typeface="+mn-cs"/>
            </a:endParaRPr>
          </a:p>
          <a:p>
            <a:pPr marL="342900" lvl="0" indent="-342900" algn="l" fontAlgn="base">
              <a:spcAft>
                <a:spcPct val="0"/>
              </a:spcAft>
            </a:pPr>
            <a:r>
              <a:rPr lang="sv-SE" altLang="sv-SE" sz="1900" dirty="0">
                <a:solidFill>
                  <a:srgbClr val="000000"/>
                </a:solidFill>
                <a:latin typeface="Arial"/>
                <a:cs typeface="+mn-cs"/>
              </a:rPr>
              <a:t>     ”Om någon </a:t>
            </a:r>
            <a:r>
              <a:rPr lang="sv-SE" altLang="sv-SE" sz="1900" b="1" dirty="0">
                <a:solidFill>
                  <a:srgbClr val="000000"/>
                </a:solidFill>
                <a:latin typeface="Arial"/>
                <a:cs typeface="+mn-cs"/>
              </a:rPr>
              <a:t>på grund av sjukdom, psykisk störning, försvagat hälsotillstånd</a:t>
            </a:r>
            <a:r>
              <a:rPr lang="sv-SE" altLang="sv-SE" sz="1900" dirty="0">
                <a:solidFill>
                  <a:srgbClr val="000000"/>
                </a:solidFill>
                <a:latin typeface="Arial"/>
                <a:cs typeface="+mn-cs"/>
              </a:rPr>
              <a:t> eller liknande förhållande behöver hjälp med att bevaka sin rätt, förvalta sin egendom eller sörja för sin person, skall rätten, </a:t>
            </a:r>
            <a:r>
              <a:rPr lang="sv-SE" altLang="sv-SE" sz="1900" b="1" dirty="0">
                <a:solidFill>
                  <a:srgbClr val="000000"/>
                </a:solidFill>
                <a:latin typeface="Arial"/>
                <a:cs typeface="+mn-cs"/>
              </a:rPr>
              <a:t>om det behövs</a:t>
            </a:r>
            <a:r>
              <a:rPr lang="sv-SE" altLang="sv-SE" sz="1900" dirty="0">
                <a:solidFill>
                  <a:srgbClr val="000000"/>
                </a:solidFill>
                <a:latin typeface="Arial"/>
                <a:cs typeface="+mn-cs"/>
              </a:rPr>
              <a:t>, besluta att anordna godmanskap för honom eller henne. Ett sådant beslut får inte meddelas utan </a:t>
            </a:r>
            <a:r>
              <a:rPr lang="sv-SE" altLang="sv-SE" sz="1900" b="1" dirty="0">
                <a:solidFill>
                  <a:srgbClr val="000000"/>
                </a:solidFill>
                <a:latin typeface="Arial"/>
                <a:cs typeface="+mn-cs"/>
              </a:rPr>
              <a:t>samtycke</a:t>
            </a:r>
            <a:r>
              <a:rPr lang="sv-SE" altLang="sv-SE" sz="1900" dirty="0">
                <a:solidFill>
                  <a:srgbClr val="000000"/>
                </a:solidFill>
                <a:latin typeface="Arial"/>
                <a:cs typeface="+mn-cs"/>
              </a:rPr>
              <a:t> av den för vilken godmanskap skall anordnas, om inte den enskildes tillstånd hindrar att hans eller hennes mening inhämtas.”</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189730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404664"/>
            <a:ext cx="7772400" cy="866527"/>
          </a:xfrm>
        </p:spPr>
        <p:txBody>
          <a:bodyPr/>
          <a:lstStyle/>
          <a:p>
            <a:r>
              <a:rPr lang="sv-SE" altLang="sv-SE" sz="3400" b="1" dirty="0">
                <a:solidFill>
                  <a:srgbClr val="000000"/>
                </a:solidFill>
                <a:latin typeface="Arial"/>
                <a:cs typeface="+mj-cs"/>
              </a:rPr>
              <a:t>Förvaltarskapets grunder</a:t>
            </a:r>
            <a:endParaRPr lang="sv-SE" dirty="0"/>
          </a:p>
        </p:txBody>
      </p:sp>
      <p:sp>
        <p:nvSpPr>
          <p:cNvPr id="3" name="Underrubrik 2"/>
          <p:cNvSpPr>
            <a:spLocks noGrp="1"/>
          </p:cNvSpPr>
          <p:nvPr>
            <p:ph type="subTitle" idx="1"/>
          </p:nvPr>
        </p:nvSpPr>
        <p:spPr>
          <a:xfrm>
            <a:off x="1371600" y="1844824"/>
            <a:ext cx="6400800" cy="3168352"/>
          </a:xfrm>
        </p:spPr>
        <p:txBody>
          <a:bodyPr/>
          <a:lstStyle/>
          <a:p>
            <a:pPr marL="342900" lvl="0" indent="-342900" algn="l" fontAlgn="base">
              <a:spcAft>
                <a:spcPct val="0"/>
              </a:spcAft>
              <a:buFontTx/>
              <a:buChar char="•"/>
            </a:pPr>
            <a:r>
              <a:rPr lang="sv-SE" altLang="sv-SE" sz="1900" dirty="0">
                <a:solidFill>
                  <a:srgbClr val="000000"/>
                </a:solidFill>
                <a:latin typeface="Arial"/>
                <a:cs typeface="+mn-cs"/>
              </a:rPr>
              <a:t>Föräldrabalken 11 kap 7 § </a:t>
            </a: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pPr>
            <a:r>
              <a:rPr lang="sv-SE" altLang="sv-SE" sz="1900" dirty="0">
                <a:solidFill>
                  <a:srgbClr val="000000"/>
                </a:solidFill>
                <a:latin typeface="Arial"/>
                <a:cs typeface="+mn-cs"/>
              </a:rPr>
              <a:t>   	”Om någon som befinner sig i en sådan situation som anges i 4 § är </a:t>
            </a:r>
            <a:r>
              <a:rPr lang="sv-SE" altLang="sv-SE" sz="1900" b="1" dirty="0">
                <a:solidFill>
                  <a:srgbClr val="000000"/>
                </a:solidFill>
                <a:latin typeface="Arial"/>
                <a:cs typeface="+mn-cs"/>
              </a:rPr>
              <a:t>ur stånd att vårda sig eller sin egendom</a:t>
            </a:r>
            <a:r>
              <a:rPr lang="sv-SE" altLang="sv-SE" sz="1900" dirty="0">
                <a:solidFill>
                  <a:srgbClr val="000000"/>
                </a:solidFill>
                <a:latin typeface="Arial"/>
                <a:cs typeface="+mn-cs"/>
              </a:rPr>
              <a:t>, får rätten besluta att anordna förvaltarskap för honom eller henne. Förvaltarskap får dock inte anordnas, om det är tillräckligt att godmanskap anordnas eller att den enskilde på något annat, mindre ingripande sätt får hjälp.”</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126473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332656"/>
            <a:ext cx="7772400" cy="1226567"/>
          </a:xfrm>
        </p:spPr>
        <p:txBody>
          <a:bodyPr/>
          <a:lstStyle/>
          <a:p>
            <a:r>
              <a:rPr lang="sv-SE" altLang="sv-SE" sz="3400" b="1" dirty="0">
                <a:solidFill>
                  <a:srgbClr val="000000"/>
                </a:solidFill>
                <a:latin typeface="Arial"/>
                <a:cs typeface="+mj-cs"/>
              </a:rPr>
              <a:t>Skillnader mellan att ha god man eller förvaltare</a:t>
            </a:r>
            <a:endParaRPr lang="sv-SE" dirty="0"/>
          </a:p>
        </p:txBody>
      </p:sp>
      <p:sp>
        <p:nvSpPr>
          <p:cNvPr id="3" name="Underrubrik 2"/>
          <p:cNvSpPr>
            <a:spLocks noGrp="1"/>
          </p:cNvSpPr>
          <p:nvPr>
            <p:ph type="subTitle" idx="1"/>
          </p:nvPr>
        </p:nvSpPr>
        <p:spPr>
          <a:xfrm>
            <a:off x="899592" y="1844824"/>
            <a:ext cx="3816424" cy="3793976"/>
          </a:xfrm>
        </p:spPr>
        <p:txBody>
          <a:bodyPr/>
          <a:lstStyle/>
          <a:p>
            <a:pPr marL="342900" lvl="0" indent="-342900" algn="l" fontAlgn="base">
              <a:lnSpc>
                <a:spcPct val="90000"/>
              </a:lnSpc>
              <a:spcAft>
                <a:spcPct val="0"/>
              </a:spcAft>
            </a:pPr>
            <a:r>
              <a:rPr lang="sv-SE" altLang="sv-SE" sz="1700" b="1" dirty="0">
                <a:solidFill>
                  <a:srgbClr val="000000"/>
                </a:solidFill>
                <a:latin typeface="Arial"/>
                <a:cs typeface="+mn-cs"/>
              </a:rPr>
              <a:t>Godmanskap</a:t>
            </a:r>
          </a:p>
          <a:p>
            <a:pPr marL="342900" lvl="0" indent="-342900" algn="l" fontAlgn="base">
              <a:lnSpc>
                <a:spcPct val="90000"/>
              </a:lnSpc>
              <a:spcAft>
                <a:spcPct val="0"/>
              </a:spcAft>
            </a:pPr>
            <a:endParaRPr lang="sv-SE" altLang="sv-SE" sz="1700" b="1" dirty="0">
              <a:solidFill>
                <a:srgbClr val="000000"/>
              </a:solidFill>
              <a:latin typeface="Arial"/>
              <a:cs typeface="+mn-cs"/>
            </a:endParaRPr>
          </a:p>
          <a:p>
            <a:pPr marL="342900" lvl="0" indent="-342900" algn="l" fontAlgn="base">
              <a:lnSpc>
                <a:spcPct val="90000"/>
              </a:lnSpc>
              <a:spcAft>
                <a:spcPct val="0"/>
              </a:spcAft>
              <a:buFontTx/>
              <a:buChar char="•"/>
            </a:pPr>
            <a:r>
              <a:rPr lang="sv-SE" altLang="sv-SE" sz="1700" dirty="0">
                <a:solidFill>
                  <a:srgbClr val="000000"/>
                </a:solidFill>
                <a:latin typeface="Arial"/>
                <a:cs typeface="+mn-cs"/>
              </a:rPr>
              <a:t>Anordnandet kräver samtycke</a:t>
            </a:r>
          </a:p>
          <a:p>
            <a:pPr marL="342900" lvl="0" indent="-342900" algn="l" fontAlgn="base">
              <a:lnSpc>
                <a:spcPct val="90000"/>
              </a:lnSpc>
              <a:spcAft>
                <a:spcPct val="0"/>
              </a:spcAft>
              <a:buFontTx/>
              <a:buChar char="•"/>
            </a:pPr>
            <a:r>
              <a:rPr lang="sv-SE" altLang="sv-SE" sz="1700" dirty="0">
                <a:solidFill>
                  <a:srgbClr val="000000"/>
                </a:solidFill>
                <a:latin typeface="Arial"/>
                <a:cs typeface="+mn-cs"/>
              </a:rPr>
              <a:t>Gode mannens behöver huvudmannens samtycke för olika åtgärder</a:t>
            </a:r>
          </a:p>
          <a:p>
            <a:pPr marL="342900" lvl="0" indent="-342900" algn="l" fontAlgn="base">
              <a:lnSpc>
                <a:spcPct val="90000"/>
              </a:lnSpc>
              <a:spcAft>
                <a:spcPct val="0"/>
              </a:spcAft>
            </a:pPr>
            <a:endParaRPr lang="sv-SE" altLang="sv-SE" sz="1700" dirty="0">
              <a:solidFill>
                <a:srgbClr val="000000"/>
              </a:solidFill>
              <a:latin typeface="Arial"/>
              <a:cs typeface="+mn-cs"/>
            </a:endParaRPr>
          </a:p>
          <a:p>
            <a:pPr marL="342900" lvl="0" indent="-342900" algn="l" fontAlgn="base">
              <a:lnSpc>
                <a:spcPct val="90000"/>
              </a:lnSpc>
              <a:spcAft>
                <a:spcPct val="0"/>
              </a:spcAft>
              <a:buFontTx/>
              <a:buChar char="•"/>
            </a:pPr>
            <a:r>
              <a:rPr lang="sv-SE" altLang="sv-SE" sz="1700" dirty="0">
                <a:solidFill>
                  <a:srgbClr val="000000"/>
                </a:solidFill>
                <a:latin typeface="Arial"/>
                <a:cs typeface="+mn-cs"/>
              </a:rPr>
              <a:t>Huvudmannen har tillgång till alla sina pengar</a:t>
            </a:r>
          </a:p>
          <a:p>
            <a:pPr marL="342900" lvl="0" indent="-342900" algn="l" fontAlgn="base">
              <a:lnSpc>
                <a:spcPct val="90000"/>
              </a:lnSpc>
              <a:spcAft>
                <a:spcPct val="0"/>
              </a:spcAft>
              <a:buFontTx/>
              <a:buChar char="•"/>
            </a:pPr>
            <a:r>
              <a:rPr lang="sv-SE" altLang="sv-SE" sz="1700" dirty="0">
                <a:solidFill>
                  <a:srgbClr val="000000"/>
                </a:solidFill>
                <a:latin typeface="Arial"/>
                <a:cs typeface="+mn-cs"/>
              </a:rPr>
              <a:t>Huvudmannen har </a:t>
            </a:r>
            <a:r>
              <a:rPr lang="sv-SE" altLang="sv-SE" sz="1700" dirty="0" err="1">
                <a:solidFill>
                  <a:srgbClr val="000000"/>
                </a:solidFill>
                <a:latin typeface="Arial"/>
                <a:cs typeface="+mn-cs"/>
              </a:rPr>
              <a:t>rätthandlingsförmåga</a:t>
            </a:r>
            <a:r>
              <a:rPr lang="sv-SE" altLang="sv-SE" sz="1700" dirty="0">
                <a:solidFill>
                  <a:srgbClr val="000000"/>
                </a:solidFill>
                <a:latin typeface="Arial"/>
                <a:cs typeface="+mn-cs"/>
              </a:rPr>
              <a:t> 		</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
        <p:nvSpPr>
          <p:cNvPr id="5" name="Rectangle 5"/>
          <p:cNvSpPr txBox="1">
            <a:spLocks noChangeArrowheads="1"/>
          </p:cNvSpPr>
          <p:nvPr/>
        </p:nvSpPr>
        <p:spPr>
          <a:xfrm>
            <a:off x="4648200" y="1484784"/>
            <a:ext cx="3810000" cy="36004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endParaRPr lang="sv-SE" altLang="sv-SE" sz="1700" smtClean="0"/>
          </a:p>
          <a:p>
            <a:pPr>
              <a:buFontTx/>
              <a:buNone/>
            </a:pPr>
            <a:r>
              <a:rPr lang="sv-SE" altLang="sv-SE" sz="1700" b="1" smtClean="0"/>
              <a:t>Förvaltarskap</a:t>
            </a:r>
          </a:p>
          <a:p>
            <a:pPr>
              <a:buFontTx/>
              <a:buNone/>
            </a:pPr>
            <a:endParaRPr lang="sv-SE" altLang="sv-SE" sz="1700" smtClean="0"/>
          </a:p>
          <a:p>
            <a:r>
              <a:rPr lang="sv-SE" altLang="sv-SE" sz="1700" smtClean="0"/>
              <a:t>Tvångsåtgärd</a:t>
            </a:r>
          </a:p>
          <a:p>
            <a:r>
              <a:rPr lang="sv-SE" altLang="sv-SE" sz="1700" smtClean="0"/>
              <a:t>Förvaltaren behöver vanligtvis inte ha huvudmannens samtycke</a:t>
            </a:r>
          </a:p>
          <a:p>
            <a:pPr lvl="1"/>
            <a:r>
              <a:rPr lang="sv-SE" altLang="sv-SE" sz="1700" smtClean="0"/>
              <a:t>förvaltaren kan inte tvångsförflytta huvudmannen</a:t>
            </a:r>
          </a:p>
          <a:p>
            <a:r>
              <a:rPr lang="sv-SE" altLang="sv-SE" sz="1700" smtClean="0"/>
              <a:t>Huvudmannen har vanligtvis ett konto att disponera</a:t>
            </a:r>
          </a:p>
          <a:p>
            <a:r>
              <a:rPr lang="sv-SE" altLang="sv-SE" sz="1700" smtClean="0"/>
              <a:t>Huvudmannen har inte rätthandlingsförmåga</a:t>
            </a:r>
          </a:p>
          <a:p>
            <a:endParaRPr lang="sv-SE" altLang="sv-SE" sz="1700" dirty="0" smtClean="0"/>
          </a:p>
        </p:txBody>
      </p:sp>
    </p:spTree>
    <p:extLst>
      <p:ext uri="{BB962C8B-B14F-4D97-AF65-F5344CB8AC3E}">
        <p14:creationId xmlns:p14="http://schemas.microsoft.com/office/powerpoint/2010/main" val="352649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332656"/>
            <a:ext cx="7772400" cy="1035546"/>
          </a:xfrm>
        </p:spPr>
        <p:txBody>
          <a:bodyPr>
            <a:normAutofit/>
          </a:bodyPr>
          <a:lstStyle/>
          <a:p>
            <a:r>
              <a:rPr lang="sv-SE" altLang="sv-SE" sz="3400" b="1" dirty="0">
                <a:solidFill>
                  <a:srgbClr val="000000"/>
                </a:solidFill>
                <a:latin typeface="Arial"/>
                <a:cs typeface="+mj-cs"/>
              </a:rPr>
              <a:t>Vad ingår i </a:t>
            </a:r>
            <a:r>
              <a:rPr lang="sv-SE" altLang="sv-SE" sz="3400" b="1" dirty="0" smtClean="0">
                <a:solidFill>
                  <a:srgbClr val="000000"/>
                </a:solidFill>
                <a:latin typeface="Arial"/>
                <a:cs typeface="+mj-cs"/>
              </a:rPr>
              <a:t>ditt uppdrag?</a:t>
            </a:r>
            <a:endParaRPr lang="sv-SE" dirty="0"/>
          </a:p>
        </p:txBody>
      </p:sp>
      <p:sp>
        <p:nvSpPr>
          <p:cNvPr id="3" name="Underrubrik 2"/>
          <p:cNvSpPr>
            <a:spLocks noGrp="1"/>
          </p:cNvSpPr>
          <p:nvPr>
            <p:ph type="subTitle" idx="1"/>
          </p:nvPr>
        </p:nvSpPr>
        <p:spPr>
          <a:xfrm>
            <a:off x="1371600" y="1795264"/>
            <a:ext cx="6400800" cy="3505944"/>
          </a:xfrm>
        </p:spPr>
        <p:txBody>
          <a:bodyPr>
            <a:normAutofit fontScale="92500" lnSpcReduction="20000"/>
          </a:bodyPr>
          <a:lstStyle/>
          <a:p>
            <a:pPr marL="342900" lvl="0" indent="-342900" algn="l" fontAlgn="base">
              <a:spcAft>
                <a:spcPct val="0"/>
              </a:spcAft>
              <a:buFontTx/>
              <a:buChar char="•"/>
            </a:pPr>
            <a:r>
              <a:rPr lang="sv-SE" altLang="sv-SE" sz="1900" dirty="0">
                <a:solidFill>
                  <a:srgbClr val="000000"/>
                </a:solidFill>
                <a:latin typeface="Arial"/>
                <a:cs typeface="+mn-cs"/>
              </a:rPr>
              <a:t>Vad har tingsrättens beslutat, se registerutdraget</a:t>
            </a: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buFontTx/>
              <a:buChar char="•"/>
            </a:pPr>
            <a:r>
              <a:rPr lang="sv-SE" altLang="sv-SE" sz="1900" dirty="0" smtClean="0">
                <a:solidFill>
                  <a:srgbClr val="000000"/>
                </a:solidFill>
                <a:latin typeface="Arial"/>
                <a:cs typeface="+mn-cs"/>
              </a:rPr>
              <a:t>Du som s</a:t>
            </a:r>
            <a:r>
              <a:rPr lang="sv-SE" altLang="sv-SE" sz="1900" dirty="0" smtClean="0">
                <a:solidFill>
                  <a:srgbClr val="000000"/>
                </a:solidFill>
                <a:latin typeface="Arial"/>
                <a:cs typeface="+mn-cs"/>
              </a:rPr>
              <a:t>tällföreträdare </a:t>
            </a:r>
            <a:r>
              <a:rPr lang="sv-SE" altLang="sv-SE" sz="1900" dirty="0">
                <a:solidFill>
                  <a:srgbClr val="000000"/>
                </a:solidFill>
                <a:latin typeface="Arial"/>
                <a:cs typeface="+mn-cs"/>
              </a:rPr>
              <a:t>är ”spindeln i nätet”</a:t>
            </a:r>
          </a:p>
          <a:p>
            <a:pPr marL="742950" lvl="1" indent="-285750" algn="l" fontAlgn="base">
              <a:spcAft>
                <a:spcPct val="0"/>
              </a:spcAft>
              <a:buFontTx/>
              <a:buChar char="–"/>
            </a:pPr>
            <a:r>
              <a:rPr lang="sv-SE" altLang="sv-SE" sz="1900" dirty="0">
                <a:solidFill>
                  <a:srgbClr val="000000"/>
                </a:solidFill>
                <a:latin typeface="Arial"/>
                <a:cs typeface="+mn-cs"/>
              </a:rPr>
              <a:t>Finns det anhöriga som kan hjälpa till?</a:t>
            </a:r>
          </a:p>
          <a:p>
            <a:pPr marL="742950" lvl="1" indent="-285750" algn="l" fontAlgn="base">
              <a:spcAft>
                <a:spcPct val="0"/>
              </a:spcAft>
              <a:buFontTx/>
              <a:buChar char="–"/>
            </a:pPr>
            <a:r>
              <a:rPr lang="sv-SE" altLang="sv-SE" sz="1900" dirty="0">
                <a:solidFill>
                  <a:srgbClr val="000000"/>
                </a:solidFill>
                <a:latin typeface="Arial"/>
                <a:cs typeface="+mn-cs"/>
              </a:rPr>
              <a:t>Har huvudmannen några insatser i övrigt?</a:t>
            </a:r>
          </a:p>
          <a:p>
            <a:pPr marL="342900" lvl="0" indent="-342900" algn="l" fontAlgn="base">
              <a:spcAft>
                <a:spcPct val="0"/>
              </a:spcAft>
            </a:pPr>
            <a:endParaRPr lang="sv-SE" altLang="sv-SE" sz="1900" dirty="0" smtClean="0">
              <a:solidFill>
                <a:srgbClr val="000000"/>
              </a:solidFill>
              <a:latin typeface="Arial"/>
              <a:cs typeface="+mn-cs"/>
            </a:endParaRPr>
          </a:p>
          <a:p>
            <a:pPr marL="342900" lvl="0" indent="-342900" algn="l" fontAlgn="base">
              <a:spcAft>
                <a:spcPct val="0"/>
              </a:spcAft>
              <a:buFont typeface="Arial" panose="020B0604020202020204" pitchFamily="34" charset="0"/>
              <a:buChar char="•"/>
            </a:pPr>
            <a:r>
              <a:rPr lang="sv-SE" altLang="sv-SE" sz="1900" dirty="0" smtClean="0">
                <a:solidFill>
                  <a:srgbClr val="000000"/>
                </a:solidFill>
                <a:latin typeface="Arial"/>
                <a:cs typeface="+mn-cs"/>
              </a:rPr>
              <a:t>Alltid se till huvudmannens bästa oavsett vad andra kan tycka.</a:t>
            </a:r>
            <a:endParaRPr lang="sv-SE" altLang="sv-SE" sz="1900" dirty="0">
              <a:solidFill>
                <a:srgbClr val="000000"/>
              </a:solidFill>
              <a:latin typeface="Arial"/>
              <a:cs typeface="+mn-cs"/>
            </a:endParaRPr>
          </a:p>
          <a:p>
            <a:pPr marL="342900" lvl="0" indent="-342900" algn="l" fontAlgn="base">
              <a:spcAft>
                <a:spcPct val="0"/>
              </a:spcAft>
            </a:pPr>
            <a:endParaRPr lang="sv-SE" altLang="sv-SE" sz="1900" dirty="0" smtClean="0">
              <a:solidFill>
                <a:srgbClr val="000000"/>
              </a:solidFill>
              <a:latin typeface="Arial"/>
              <a:cs typeface="+mn-cs"/>
            </a:endParaRPr>
          </a:p>
          <a:p>
            <a:pPr marL="342900" lvl="0" indent="-342900" algn="l" fontAlgn="base">
              <a:spcAft>
                <a:spcPct val="0"/>
              </a:spcAft>
            </a:pPr>
            <a:endParaRPr lang="sv-SE" altLang="sv-SE" sz="1900" dirty="0">
              <a:solidFill>
                <a:srgbClr val="000000"/>
              </a:solidFill>
              <a:latin typeface="Arial"/>
              <a:cs typeface="+mn-cs"/>
            </a:endParaRPr>
          </a:p>
          <a:p>
            <a:pPr marL="342900" lvl="0" indent="-342900" algn="l" fontAlgn="base">
              <a:spcAft>
                <a:spcPct val="0"/>
              </a:spcAft>
            </a:pPr>
            <a:r>
              <a:rPr lang="sv-SE" altLang="sv-SE" sz="1900" dirty="0">
                <a:solidFill>
                  <a:srgbClr val="FF3300"/>
                </a:solidFill>
                <a:latin typeface="Arial"/>
                <a:cs typeface="+mn-cs"/>
              </a:rPr>
              <a:t>	</a:t>
            </a:r>
            <a:r>
              <a:rPr lang="sv-SE" altLang="sv-SE" sz="2000" b="1" dirty="0">
                <a:solidFill>
                  <a:srgbClr val="000000"/>
                </a:solidFill>
                <a:latin typeface="Arial"/>
                <a:cs typeface="+mn-cs"/>
              </a:rPr>
              <a:t>Tänk på att inte</a:t>
            </a:r>
            <a:r>
              <a:rPr lang="sv-SE" altLang="sv-SE" sz="2000" b="1" dirty="0">
                <a:solidFill>
                  <a:srgbClr val="FF3300"/>
                </a:solidFill>
                <a:latin typeface="Arial"/>
                <a:cs typeface="+mn-cs"/>
              </a:rPr>
              <a:t> </a:t>
            </a:r>
            <a:r>
              <a:rPr lang="sv-SE" altLang="sv-SE" sz="2000" b="1" dirty="0">
                <a:solidFill>
                  <a:srgbClr val="000000"/>
                </a:solidFill>
                <a:latin typeface="Arial"/>
                <a:cs typeface="+mn-cs"/>
              </a:rPr>
              <a:t>göra någon annans jobb. </a:t>
            </a:r>
          </a:p>
          <a:p>
            <a:pPr marL="342900" lvl="0" indent="-342900" algn="l" fontAlgn="base">
              <a:spcAft>
                <a:spcPct val="0"/>
              </a:spcAft>
            </a:pPr>
            <a:r>
              <a:rPr lang="sv-SE" altLang="sv-SE" sz="2000" b="1" dirty="0">
                <a:solidFill>
                  <a:srgbClr val="000000"/>
                </a:solidFill>
                <a:latin typeface="Arial"/>
                <a:cs typeface="+mn-cs"/>
              </a:rPr>
              <a:t>	Fråga </a:t>
            </a:r>
            <a:r>
              <a:rPr lang="sv-SE" altLang="sv-SE" sz="2000" b="1" dirty="0" smtClean="0">
                <a:solidFill>
                  <a:srgbClr val="000000"/>
                </a:solidFill>
                <a:latin typeface="Arial"/>
                <a:cs typeface="+mn-cs"/>
              </a:rPr>
              <a:t>överförmyndarnämnden </a:t>
            </a:r>
            <a:r>
              <a:rPr lang="sv-SE" altLang="sv-SE" sz="2000" b="1" dirty="0">
                <a:solidFill>
                  <a:srgbClr val="000000"/>
                </a:solidFill>
                <a:latin typeface="Arial"/>
                <a:cs typeface="+mn-cs"/>
              </a:rPr>
              <a:t>om du är osäker.</a:t>
            </a:r>
          </a:p>
          <a:p>
            <a:endParaRPr lang="sv-SE" dirty="0"/>
          </a:p>
        </p:txBody>
      </p:sp>
      <p:pic>
        <p:nvPicPr>
          <p:cNvPr id="4" name="Bildobjekt 3"/>
          <p:cNvPicPr>
            <a:picLocks noChangeAspect="1"/>
          </p:cNvPicPr>
          <p:nvPr/>
        </p:nvPicPr>
        <p:blipFill>
          <a:blip r:embed="rId2"/>
          <a:stretch>
            <a:fillRect/>
          </a:stretch>
        </p:blipFill>
        <p:spPr>
          <a:xfrm>
            <a:off x="395287" y="5679901"/>
            <a:ext cx="8353425" cy="1133475"/>
          </a:xfrm>
          <a:prstGeom prst="rect">
            <a:avLst/>
          </a:prstGeom>
        </p:spPr>
      </p:pic>
    </p:spTree>
    <p:extLst>
      <p:ext uri="{BB962C8B-B14F-4D97-AF65-F5344CB8AC3E}">
        <p14:creationId xmlns:p14="http://schemas.microsoft.com/office/powerpoint/2010/main" val="2264425755"/>
      </p:ext>
    </p:extLst>
  </p:cSld>
  <p:clrMapOvr>
    <a:masterClrMapping/>
  </p:clrMapOvr>
</p:sld>
</file>

<file path=ppt/theme/theme1.xml><?xml version="1.0" encoding="utf-8"?>
<a:theme xmlns:a="http://schemas.openxmlformats.org/drawingml/2006/main" name="Haninge kommun">
  <a:themeElements>
    <a:clrScheme name="Haninge kommun">
      <a:dk1>
        <a:sysClr val="windowText" lastClr="000000"/>
      </a:dk1>
      <a:lt1>
        <a:sysClr val="window" lastClr="FFFFFF"/>
      </a:lt1>
      <a:dk2>
        <a:srgbClr val="1F497D"/>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 kommu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169</TotalTime>
  <Words>1222</Words>
  <Application>Microsoft Office PowerPoint</Application>
  <PresentationFormat>Bildspel på skärmen (4:3)</PresentationFormat>
  <Paragraphs>247</Paragraphs>
  <Slides>29</Slides>
  <Notes>0</Notes>
  <HiddenSlides>0</HiddenSlides>
  <MMClips>0</MMClips>
  <ScaleCrop>false</ScaleCrop>
  <HeadingPairs>
    <vt:vector size="8" baseType="variant">
      <vt:variant>
        <vt:lpstr>Använt teckensnitt</vt:lpstr>
      </vt:variant>
      <vt:variant>
        <vt:i4>3</vt:i4>
      </vt:variant>
      <vt:variant>
        <vt:lpstr>Tema</vt:lpstr>
      </vt:variant>
      <vt:variant>
        <vt:i4>1</vt:i4>
      </vt:variant>
      <vt:variant>
        <vt:lpstr>Serverprogram för OLE-inbäddning</vt:lpstr>
      </vt:variant>
      <vt:variant>
        <vt:i4>1</vt:i4>
      </vt:variant>
      <vt:variant>
        <vt:lpstr>Bildrubriker</vt:lpstr>
      </vt:variant>
      <vt:variant>
        <vt:i4>29</vt:i4>
      </vt:variant>
    </vt:vector>
  </HeadingPairs>
  <TitlesOfParts>
    <vt:vector size="34" baseType="lpstr">
      <vt:lpstr>Arial</vt:lpstr>
      <vt:lpstr>Calibri</vt:lpstr>
      <vt:lpstr>Garamond</vt:lpstr>
      <vt:lpstr>Haninge kommun</vt:lpstr>
      <vt:lpstr>Klipp</vt:lpstr>
      <vt:lpstr>Välkommen till utbildning för gode män och förvaltare</vt:lpstr>
      <vt:lpstr>Södertörns överförmyndarnämnd</vt:lpstr>
      <vt:lpstr>Överförmyndarnämnden roll</vt:lpstr>
      <vt:lpstr>Vilken insats är lämpligast?</vt:lpstr>
      <vt:lpstr>Olika hjälpåtgärder</vt:lpstr>
      <vt:lpstr>Godmanskapet grunder</vt:lpstr>
      <vt:lpstr>Förvaltarskapets grunder</vt:lpstr>
      <vt:lpstr>Skillnader mellan att ha god man eller förvaltare</vt:lpstr>
      <vt:lpstr>Vad ingår i ditt uppdrag?</vt:lpstr>
      <vt:lpstr>Vem gör vad - rollkoll</vt:lpstr>
      <vt:lpstr>Vad ingår i uppdraget? Bevaka rätt</vt:lpstr>
      <vt:lpstr>Förvalta egendom</vt:lpstr>
      <vt:lpstr>Sörja för person - personlig omvårdnad</vt:lpstr>
      <vt:lpstr>För att underlätta uppdraget</vt:lpstr>
      <vt:lpstr>Upplägg av ekonomin – huvudmannens konto som ställföreträdarens får disponera</vt:lpstr>
      <vt:lpstr>Upplägg av ekonomin – konto som bara disponeras av huvudmannen</vt:lpstr>
      <vt:lpstr>Upplägg av ekonomin –              huvudmannens övriga tillgångar</vt:lpstr>
      <vt:lpstr>När det gäller uppdraget för ekonomin är det viktigt att </vt:lpstr>
      <vt:lpstr>När ekonomin inte fungerar</vt:lpstr>
      <vt:lpstr>Vad kräver överförmyndarnämndens samtycke</vt:lpstr>
      <vt:lpstr>Skydda dig mot klander</vt:lpstr>
      <vt:lpstr>Om en ställföreträdare avlider</vt:lpstr>
      <vt:lpstr>Om huvudmannen avlider</vt:lpstr>
      <vt:lpstr>Arvode</vt:lpstr>
      <vt:lpstr>Entledigande från uppdraget</vt:lpstr>
      <vt:lpstr>Rekrytering av ställföreträdare</vt:lpstr>
      <vt:lpstr>Exempel på e-postmeddelande</vt:lpstr>
      <vt:lpstr>Nämndens hemsida</vt:lpstr>
      <vt:lpstr>Tack!</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Rebecca Hollander</dc:creator>
  <cp:lastModifiedBy>Rebecca Hollander</cp:lastModifiedBy>
  <cp:revision>10</cp:revision>
  <dcterms:created xsi:type="dcterms:W3CDTF">2019-01-22T13:53:42Z</dcterms:created>
  <dcterms:modified xsi:type="dcterms:W3CDTF">2019-01-24T13:51:02Z</dcterms:modified>
</cp:coreProperties>
</file>