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3" r:id="rId4"/>
    <p:sldId id="258" r:id="rId5"/>
    <p:sldId id="286" r:id="rId6"/>
    <p:sldId id="284" r:id="rId7"/>
    <p:sldId id="259" r:id="rId8"/>
    <p:sldId id="273" r:id="rId9"/>
    <p:sldId id="264" r:id="rId10"/>
    <p:sldId id="269" r:id="rId11"/>
    <p:sldId id="270" r:id="rId12"/>
    <p:sldId id="266" r:id="rId13"/>
    <p:sldId id="274" r:id="rId14"/>
    <p:sldId id="272" r:id="rId15"/>
    <p:sldId id="271" r:id="rId16"/>
    <p:sldId id="265" r:id="rId17"/>
    <p:sldId id="275" r:id="rId18"/>
    <p:sldId id="268" r:id="rId19"/>
    <p:sldId id="267" r:id="rId20"/>
    <p:sldId id="285" r:id="rId21"/>
    <p:sldId id="280" r:id="rId22"/>
    <p:sldId id="262"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 Lillieborg" initials="AL" lastIdx="4" clrIdx="0">
    <p:extLst>
      <p:ext uri="{19B8F6BF-5375-455C-9EA6-DF929625EA0E}">
        <p15:presenceInfo xmlns:p15="http://schemas.microsoft.com/office/powerpoint/2012/main" userId="S-1-5-21-3728200558-1477325690-1523740173-143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3" d="100"/>
          <a:sy n="113" d="100"/>
        </p:scale>
        <p:origin x="8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2020-11-04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5621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2020-11-04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4932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2020-11-04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57905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5C9E3F-5E4F-4737-A85C-178D5244862F}" type="datetimeFigureOut">
              <a:rPr lang="sv-SE" smtClean="0"/>
              <a:t>2020-11-04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47999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525C9E3F-5E4F-4737-A85C-178D5244862F}" type="datetimeFigureOut">
              <a:rPr lang="sv-SE" smtClean="0"/>
              <a:t>2020-11-04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22586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25C9E3F-5E4F-4737-A85C-178D5244862F}" type="datetimeFigureOut">
              <a:rPr lang="sv-SE" smtClean="0"/>
              <a:t>2020-11-04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87607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25C9E3F-5E4F-4737-A85C-178D5244862F}" type="datetimeFigureOut">
              <a:rPr lang="sv-SE" smtClean="0"/>
              <a:t>2020-11-04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4806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25C9E3F-5E4F-4737-A85C-178D5244862F}" type="datetimeFigureOut">
              <a:rPr lang="sv-SE" smtClean="0"/>
              <a:t>2020-11-04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10634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5C9E3F-5E4F-4737-A85C-178D5244862F}" type="datetimeFigureOut">
              <a:rPr lang="sv-SE" smtClean="0"/>
              <a:t>2020-11-04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15695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5C9E3F-5E4F-4737-A85C-178D5244862F}" type="datetimeFigureOut">
              <a:rPr lang="sv-SE" smtClean="0"/>
              <a:t>2020-11-04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7929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5C9E3F-5E4F-4737-A85C-178D5244862F}" type="datetimeFigureOut">
              <a:rPr lang="sv-SE" smtClean="0"/>
              <a:t>2020-11-04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7599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C9E3F-5E4F-4737-A85C-178D5244862F}" type="datetimeFigureOut">
              <a:rPr lang="sv-SE" smtClean="0"/>
              <a:t>2020-11-04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B2908-DA80-46B1-A156-2E4292CF6845}" type="slidenum">
              <a:rPr lang="sv-SE" smtClean="0"/>
              <a:t>‹#›</a:t>
            </a:fld>
            <a:endParaRPr lang="sv-SE"/>
          </a:p>
        </p:txBody>
      </p:sp>
    </p:spTree>
    <p:extLst>
      <p:ext uri="{BB962C8B-B14F-4D97-AF65-F5344CB8AC3E}">
        <p14:creationId xmlns:p14="http://schemas.microsoft.com/office/powerpoint/2010/main" val="295148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l="399" t="18932" r="-399" b="19816"/>
          <a:stretch/>
        </p:blipFill>
        <p:spPr>
          <a:xfrm>
            <a:off x="0" y="1700808"/>
            <a:ext cx="9144000" cy="396044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179512" y="404664"/>
            <a:ext cx="8784976" cy="646331"/>
          </a:xfrm>
          <a:prstGeom prst="rect">
            <a:avLst/>
          </a:prstGeom>
        </p:spPr>
        <p:txBody>
          <a:bodyPr wrap="square">
            <a:spAutoFit/>
          </a:bodyPr>
          <a:lstStyle/>
          <a:p>
            <a:pPr algn="ctr">
              <a:buNone/>
            </a:pPr>
            <a:r>
              <a:rPr lang="sv-SE" sz="3600" dirty="0" smtClean="0">
                <a:latin typeface="Franklin Gothic Demi" panose="020B0703020102020204" pitchFamily="34" charset="0"/>
                <a:cs typeface="Arial" panose="020B0604020202020204" pitchFamily="34" charset="0"/>
              </a:rPr>
              <a:t>DETALJPLAN, VÄSTERHANINGE CENTRUM</a:t>
            </a:r>
            <a:endParaRPr lang="sv-SE" dirty="0">
              <a:latin typeface="Franklin Gothic Demi" panose="020B0703020102020204" pitchFamily="34" charset="0"/>
            </a:endParaRPr>
          </a:p>
        </p:txBody>
      </p:sp>
      <p:sp>
        <p:nvSpPr>
          <p:cNvPr id="2" name="Rektangel 1"/>
          <p:cNvSpPr/>
          <p:nvPr/>
        </p:nvSpPr>
        <p:spPr>
          <a:xfrm>
            <a:off x="6012160" y="5278355"/>
            <a:ext cx="4572000" cy="369332"/>
          </a:xfrm>
          <a:prstGeom prst="rect">
            <a:avLst/>
          </a:prstGeom>
        </p:spPr>
        <p:txBody>
          <a:bodyPr>
            <a:spAutoFit/>
          </a:bodyPr>
          <a:lstStyle/>
          <a:p>
            <a:pPr algn="ctr"/>
            <a:r>
              <a:rPr lang="sv-SE" dirty="0" smtClean="0">
                <a:latin typeface="Franklin Gothic Demi" panose="020B0703020102020204" pitchFamily="34" charset="0"/>
              </a:rPr>
              <a:t>2020-10-05</a:t>
            </a:r>
            <a:endParaRPr lang="sv-SE" dirty="0">
              <a:latin typeface="Franklin Gothic Demi" panose="020B0703020102020204" pitchFamily="34" charset="0"/>
            </a:endParaRPr>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027567898"/>
      </p:ext>
    </p:extLst>
  </p:cSld>
  <p:clrMapOvr>
    <a:masterClrMapping/>
  </p:clrMapOvr>
  <mc:AlternateContent xmlns:mc="http://schemas.openxmlformats.org/markup-compatibility/2006" xmlns:p14="http://schemas.microsoft.com/office/powerpoint/2010/main">
    <mc:Choice Requires="p14">
      <p:transition spd="slow" p14:dur="2000" advTm="5385"/>
    </mc:Choice>
    <mc:Fallback xmlns="">
      <p:transition spd="slow" advTm="538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a:off x="6573788" y="3523574"/>
            <a:ext cx="2244717" cy="1705626"/>
          </a:xfrm>
          <a:prstGeom prst="wedgeRoundRectCallout">
            <a:avLst>
              <a:gd name="adj1" fmla="val -47618"/>
              <a:gd name="adj2" fmla="val -6675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732240" y="3607594"/>
            <a:ext cx="1992831" cy="1600438"/>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Miljöerna runt kulturbyggnaderna lämnas obebyggda för att fortsatt möjliggöra läsbarheten av miljön och bevara och skydda dess värden. </a:t>
            </a:r>
            <a:endParaRPr lang="sv-SE" sz="1400" dirty="0">
              <a:solidFill>
                <a:schemeClr val="bg1"/>
              </a:solidFill>
              <a:latin typeface="Franklin Gothic Book" panose="020B0503020102020204" pitchFamily="34" charset="0"/>
            </a:endParaRPr>
          </a:p>
        </p:txBody>
      </p:sp>
      <p:cxnSp>
        <p:nvCxnSpPr>
          <p:cNvPr id="56" name="Rak pilkoppling 55"/>
          <p:cNvCxnSpPr/>
          <p:nvPr/>
        </p:nvCxnSpPr>
        <p:spPr>
          <a:xfrm flipV="1">
            <a:off x="5436096" y="2060848"/>
            <a:ext cx="216024" cy="23402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8" name="Rak pilkoppling 57"/>
          <p:cNvCxnSpPr/>
          <p:nvPr/>
        </p:nvCxnSpPr>
        <p:spPr>
          <a:xfrm>
            <a:off x="5543601" y="2420888"/>
            <a:ext cx="324543"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0" name="Rak pilkoppling 59"/>
          <p:cNvCxnSpPr/>
          <p:nvPr/>
        </p:nvCxnSpPr>
        <p:spPr>
          <a:xfrm flipH="1" flipV="1">
            <a:off x="4644008" y="2113465"/>
            <a:ext cx="216024" cy="16340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5" name="Rak pilkoppling 64"/>
          <p:cNvCxnSpPr/>
          <p:nvPr/>
        </p:nvCxnSpPr>
        <p:spPr>
          <a:xfrm flipH="1">
            <a:off x="4896036" y="2804598"/>
            <a:ext cx="216024" cy="2643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8" name="Rak pilkoppling 67"/>
          <p:cNvCxnSpPr/>
          <p:nvPr/>
        </p:nvCxnSpPr>
        <p:spPr>
          <a:xfrm>
            <a:off x="5364088" y="2996952"/>
            <a:ext cx="0" cy="13218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4" name="Rak pilkoppling 73"/>
          <p:cNvCxnSpPr/>
          <p:nvPr/>
        </p:nvCxnSpPr>
        <p:spPr>
          <a:xfrm flipH="1" flipV="1">
            <a:off x="5076056" y="1988842"/>
            <a:ext cx="72008" cy="2492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7" name="Rak pilkoppling 76"/>
          <p:cNvCxnSpPr/>
          <p:nvPr/>
        </p:nvCxnSpPr>
        <p:spPr>
          <a:xfrm flipH="1">
            <a:off x="4716016" y="2624754"/>
            <a:ext cx="296416" cy="13185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0" name="Rak pilkoppling 89"/>
          <p:cNvCxnSpPr/>
          <p:nvPr/>
        </p:nvCxnSpPr>
        <p:spPr>
          <a:xfrm>
            <a:off x="5543601" y="2690682"/>
            <a:ext cx="324543" cy="16225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3" name="Rak pilkoppling 92"/>
          <p:cNvCxnSpPr/>
          <p:nvPr/>
        </p:nvCxnSpPr>
        <p:spPr>
          <a:xfrm flipH="1" flipV="1">
            <a:off x="2627784" y="3284984"/>
            <a:ext cx="158647" cy="43204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6" name="Rak pilkoppling 95"/>
          <p:cNvCxnSpPr/>
          <p:nvPr/>
        </p:nvCxnSpPr>
        <p:spPr>
          <a:xfrm flipH="1" flipV="1">
            <a:off x="2339752" y="3501008"/>
            <a:ext cx="360040" cy="29521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0" name="Rak pilkoppling 99"/>
          <p:cNvCxnSpPr/>
          <p:nvPr/>
        </p:nvCxnSpPr>
        <p:spPr>
          <a:xfrm>
            <a:off x="2913300" y="4005064"/>
            <a:ext cx="218540" cy="25202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1" name="Rak pilkoppling 100"/>
          <p:cNvCxnSpPr/>
          <p:nvPr/>
        </p:nvCxnSpPr>
        <p:spPr>
          <a:xfrm>
            <a:off x="2771800" y="4077072"/>
            <a:ext cx="72008" cy="36004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7" name="Rak pilkoppling 106"/>
          <p:cNvCxnSpPr/>
          <p:nvPr/>
        </p:nvCxnSpPr>
        <p:spPr>
          <a:xfrm flipH="1">
            <a:off x="2339752" y="4097610"/>
            <a:ext cx="336647" cy="84355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9" name="Rak pilkoppling 108"/>
          <p:cNvCxnSpPr/>
          <p:nvPr/>
        </p:nvCxnSpPr>
        <p:spPr>
          <a:xfrm flipH="1">
            <a:off x="1835697" y="4005064"/>
            <a:ext cx="760309" cy="48162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2" name="Rak pilkoppling 111"/>
          <p:cNvCxnSpPr/>
          <p:nvPr/>
        </p:nvCxnSpPr>
        <p:spPr>
          <a:xfrm flipV="1">
            <a:off x="2987824" y="3717032"/>
            <a:ext cx="86639" cy="7919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3" name="Bildobjekt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547607547"/>
      </p:ext>
    </p:extLst>
  </p:cSld>
  <p:clrMapOvr>
    <a:masterClrMapping/>
  </p:clrMapOvr>
  <mc:AlternateContent xmlns:mc="http://schemas.openxmlformats.org/markup-compatibility/2006" xmlns:p14="http://schemas.microsoft.com/office/powerpoint/2010/main">
    <mc:Choice Requires="p14">
      <p:transition spd="slow" p14:dur="2000" advTm="24130"/>
    </mc:Choice>
    <mc:Fallback xmlns="">
      <p:transition spd="slow" advTm="2413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a:off x="6726833" y="3356992"/>
            <a:ext cx="2106108" cy="1886395"/>
          </a:xfrm>
          <a:prstGeom prst="wedgeRoundRectCallout">
            <a:avLst>
              <a:gd name="adj1" fmla="val -61812"/>
              <a:gd name="adj2" fmla="val -15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862275" y="3427505"/>
            <a:ext cx="1835223" cy="1815882"/>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Byggnaderna </a:t>
            </a:r>
            <a:r>
              <a:rPr lang="sv-SE" sz="1400" dirty="0" smtClean="0">
                <a:solidFill>
                  <a:schemeClr val="bg1"/>
                </a:solidFill>
                <a:latin typeface="Franklin Gothic Book" panose="020B0503020102020204" pitchFamily="34" charset="0"/>
              </a:rPr>
              <a:t>markerade med orange linje planläggs </a:t>
            </a:r>
            <a:r>
              <a:rPr lang="sv-SE" sz="1400" dirty="0">
                <a:solidFill>
                  <a:schemeClr val="bg1"/>
                </a:solidFill>
                <a:latin typeface="Franklin Gothic Book" panose="020B0503020102020204" pitchFamily="34" charset="0"/>
              </a:rPr>
              <a:t>med en lägre skala för att </a:t>
            </a:r>
            <a:r>
              <a:rPr lang="sv-SE" sz="1400" dirty="0" smtClean="0">
                <a:solidFill>
                  <a:schemeClr val="bg1"/>
                </a:solidFill>
                <a:latin typeface="Franklin Gothic Book" panose="020B0503020102020204" pitchFamily="34" charset="0"/>
              </a:rPr>
              <a:t>anpassas till kulturhistoriskt värdefulla byggnader och miljöer.</a:t>
            </a:r>
            <a:endParaRPr lang="sv-SE" sz="1400" dirty="0">
              <a:solidFill>
                <a:schemeClr val="bg1"/>
              </a:solidFill>
              <a:latin typeface="Franklin Gothic Book" panose="020B0503020102020204" pitchFamily="34" charset="0"/>
            </a:endParaRPr>
          </a:p>
        </p:txBody>
      </p:sp>
      <p:cxnSp>
        <p:nvCxnSpPr>
          <p:cNvPr id="37" name="Rak koppling 36"/>
          <p:cNvCxnSpPr/>
          <p:nvPr/>
        </p:nvCxnSpPr>
        <p:spPr>
          <a:xfrm flipV="1">
            <a:off x="3059832" y="2636912"/>
            <a:ext cx="1440160" cy="10801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1" name="Rak koppling 40"/>
          <p:cNvCxnSpPr/>
          <p:nvPr/>
        </p:nvCxnSpPr>
        <p:spPr>
          <a:xfrm flipV="1">
            <a:off x="3218479" y="2924944"/>
            <a:ext cx="1440160" cy="10801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2" name="Rak koppling 41"/>
          <p:cNvCxnSpPr/>
          <p:nvPr/>
        </p:nvCxnSpPr>
        <p:spPr>
          <a:xfrm>
            <a:off x="2699792" y="3212976"/>
            <a:ext cx="360040" cy="50405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5" name="Rak koppling 44"/>
          <p:cNvCxnSpPr/>
          <p:nvPr/>
        </p:nvCxnSpPr>
        <p:spPr>
          <a:xfrm>
            <a:off x="3186514" y="3992435"/>
            <a:ext cx="161350" cy="216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7" name="Rak koppling 46"/>
          <p:cNvCxnSpPr/>
          <p:nvPr/>
        </p:nvCxnSpPr>
        <p:spPr>
          <a:xfrm>
            <a:off x="4658639" y="2924944"/>
            <a:ext cx="201393" cy="28803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9" name="Rak koppling 48"/>
          <p:cNvCxnSpPr/>
          <p:nvPr/>
        </p:nvCxnSpPr>
        <p:spPr>
          <a:xfrm>
            <a:off x="4457246" y="2247183"/>
            <a:ext cx="42746" cy="389729"/>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914924443"/>
      </p:ext>
    </p:extLst>
  </p:cSld>
  <p:clrMapOvr>
    <a:masterClrMapping/>
  </p:clrMapOvr>
  <mc:AlternateContent xmlns:mc="http://schemas.openxmlformats.org/markup-compatibility/2006" xmlns:p14="http://schemas.microsoft.com/office/powerpoint/2010/main">
    <mc:Choice Requires="p14">
      <p:transition spd="slow" p14:dur="2000" advTm="21136"/>
    </mc:Choice>
    <mc:Fallback xmlns="">
      <p:transition spd="slow" advTm="211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6660232" y="1506970"/>
            <a:ext cx="2160238" cy="3646249"/>
          </a:xfrm>
          <a:prstGeom prst="wedgeRoundRectCallout">
            <a:avLst>
              <a:gd name="adj1" fmla="val 49153"/>
              <a:gd name="adj2" fmla="val -5706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732238" y="1613790"/>
            <a:ext cx="2088233" cy="3539430"/>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För övrig bebyggelse, utöver </a:t>
            </a:r>
            <a:r>
              <a:rPr lang="sv-SE" sz="1400" dirty="0" err="1" smtClean="0">
                <a:solidFill>
                  <a:schemeClr val="bg1"/>
                </a:solidFill>
                <a:latin typeface="Franklin Gothic Book" panose="020B0503020102020204" pitchFamily="34" charset="0"/>
              </a:rPr>
              <a:t>simhallsbyggnaden</a:t>
            </a:r>
            <a:r>
              <a:rPr lang="sv-SE" sz="1400" dirty="0" smtClean="0">
                <a:solidFill>
                  <a:schemeClr val="bg1"/>
                </a:solidFill>
                <a:latin typeface="Franklin Gothic Book" panose="020B0503020102020204" pitchFamily="34" charset="0"/>
              </a:rPr>
              <a:t>, tillåts en högre skala mot bland annat bussterminal och mellan kvarteren där inverkan på de höga kulturmiljöerna är minskad</a:t>
            </a:r>
            <a:r>
              <a:rPr lang="sv-SE" sz="1400" dirty="0">
                <a:solidFill>
                  <a:schemeClr val="bg1"/>
                </a:solidFill>
                <a:latin typeface="Franklin Gothic Book" panose="020B0503020102020204" pitchFamily="34" charset="0"/>
              </a:rPr>
              <a:t>. Vid simhallen finns även en signaturbyggnad som markerar området vid </a:t>
            </a:r>
            <a:r>
              <a:rPr lang="sv-SE" sz="1400" dirty="0" smtClean="0">
                <a:solidFill>
                  <a:schemeClr val="bg1"/>
                </a:solidFill>
                <a:latin typeface="Franklin Gothic Book" panose="020B0503020102020204" pitchFamily="34" charset="0"/>
              </a:rPr>
              <a:t>korsningen Nederstaleden/</a:t>
            </a:r>
          </a:p>
          <a:p>
            <a:r>
              <a:rPr lang="sv-SE" sz="1400" dirty="0" smtClean="0">
                <a:solidFill>
                  <a:schemeClr val="bg1"/>
                </a:solidFill>
                <a:latin typeface="Franklin Gothic Book" panose="020B0503020102020204" pitchFamily="34" charset="0"/>
              </a:rPr>
              <a:t>Klockargatan. </a:t>
            </a:r>
            <a:endParaRPr lang="sv-SE" dirty="0"/>
          </a:p>
        </p:txBody>
      </p:sp>
      <p:sp>
        <p:nvSpPr>
          <p:cNvPr id="13" name="textruta 12"/>
          <p:cNvSpPr txBox="1"/>
          <p:nvPr/>
        </p:nvSpPr>
        <p:spPr>
          <a:xfrm>
            <a:off x="399161" y="3343516"/>
            <a:ext cx="2084607" cy="523220"/>
          </a:xfrm>
          <a:prstGeom prst="rect">
            <a:avLst/>
          </a:prstGeom>
          <a:noFill/>
        </p:spPr>
        <p:txBody>
          <a:bodyPr wrap="square" rtlCol="0">
            <a:spAutoFit/>
          </a:bodyPr>
          <a:lstStyle/>
          <a:p>
            <a:endParaRPr lang="sv-SE" sz="1400" dirty="0">
              <a:solidFill>
                <a:schemeClr val="bg1"/>
              </a:solidFill>
              <a:latin typeface="Franklin Gothic Book" panose="020B0503020102020204" pitchFamily="34" charset="0"/>
            </a:endParaRPr>
          </a:p>
          <a:p>
            <a:endParaRPr lang="sv-SE" sz="1400" dirty="0">
              <a:solidFill>
                <a:schemeClr val="bg1"/>
              </a:solidFill>
              <a:latin typeface="Franklin Gothic Book" panose="020B0503020102020204" pitchFamily="34" charset="0"/>
            </a:endParaRP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314117715"/>
      </p:ext>
    </p:extLst>
  </p:cSld>
  <p:clrMapOvr>
    <a:masterClrMapping/>
  </p:clrMapOvr>
  <mc:AlternateContent xmlns:mc="http://schemas.openxmlformats.org/markup-compatibility/2006" xmlns:p14="http://schemas.microsoft.com/office/powerpoint/2010/main">
    <mc:Choice Requires="p14">
      <p:transition spd="slow" p14:dur="2000" advTm="21758"/>
    </mc:Choice>
    <mc:Fallback xmlns="">
      <p:transition spd="slow" advTm="217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6732240" y="1438147"/>
            <a:ext cx="2088233" cy="2304120"/>
          </a:xfrm>
          <a:prstGeom prst="wedgeRoundRectCallout">
            <a:avLst>
              <a:gd name="adj1" fmla="val 36331"/>
              <a:gd name="adj2" fmla="val -6728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794839" y="1495498"/>
            <a:ext cx="2025636" cy="2246769"/>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Områdets bebyggelse är tänkt att variera i höjd och volym. </a:t>
            </a:r>
            <a:r>
              <a:rPr lang="sv-SE" sz="1400" dirty="0" smtClean="0">
                <a:solidFill>
                  <a:schemeClr val="bg1"/>
                </a:solidFill>
                <a:latin typeface="Franklin Gothic Book" panose="020B0503020102020204" pitchFamily="34" charset="0"/>
              </a:rPr>
              <a:t>För att få till ytterligare variation och kvalitet ska även </a:t>
            </a:r>
            <a:r>
              <a:rPr lang="sv-SE" sz="1400" dirty="0" err="1">
                <a:solidFill>
                  <a:schemeClr val="bg1"/>
                </a:solidFill>
                <a:latin typeface="Franklin Gothic Book" panose="020B0503020102020204" pitchFamily="34" charset="0"/>
              </a:rPr>
              <a:t>takutfomning</a:t>
            </a:r>
            <a:r>
              <a:rPr lang="sv-SE" sz="1400" dirty="0">
                <a:solidFill>
                  <a:schemeClr val="bg1"/>
                </a:solidFill>
                <a:latin typeface="Franklin Gothic Book" panose="020B0503020102020204" pitchFamily="34" charset="0"/>
              </a:rPr>
              <a:t>, material, kulörer </a:t>
            </a:r>
            <a:r>
              <a:rPr lang="sv-SE" sz="1400" dirty="0" smtClean="0">
                <a:solidFill>
                  <a:schemeClr val="bg1"/>
                </a:solidFill>
                <a:latin typeface="Franklin Gothic Book" panose="020B0503020102020204" pitchFamily="34" charset="0"/>
              </a:rPr>
              <a:t>variera och ha väl </a:t>
            </a:r>
            <a:r>
              <a:rPr lang="sv-SE" sz="1400" dirty="0">
                <a:solidFill>
                  <a:schemeClr val="bg1"/>
                </a:solidFill>
                <a:latin typeface="Franklin Gothic Book" panose="020B0503020102020204" pitchFamily="34" charset="0"/>
              </a:rPr>
              <a:t>utförda </a:t>
            </a:r>
            <a:r>
              <a:rPr lang="sv-SE" sz="1400" dirty="0" smtClean="0">
                <a:solidFill>
                  <a:schemeClr val="bg1"/>
                </a:solidFill>
                <a:latin typeface="Franklin Gothic Book" panose="020B0503020102020204" pitchFamily="34" charset="0"/>
              </a:rPr>
              <a:t>detaljer i bland annat fasadutformning.</a:t>
            </a:r>
            <a:endParaRPr lang="sv-SE" dirty="0"/>
          </a:p>
        </p:txBody>
      </p:sp>
      <p:sp>
        <p:nvSpPr>
          <p:cNvPr id="13" name="textruta 12"/>
          <p:cNvSpPr txBox="1"/>
          <p:nvPr/>
        </p:nvSpPr>
        <p:spPr>
          <a:xfrm>
            <a:off x="399161" y="3343516"/>
            <a:ext cx="2084607" cy="523220"/>
          </a:xfrm>
          <a:prstGeom prst="rect">
            <a:avLst/>
          </a:prstGeom>
          <a:noFill/>
        </p:spPr>
        <p:txBody>
          <a:bodyPr wrap="square" rtlCol="0">
            <a:spAutoFit/>
          </a:bodyPr>
          <a:lstStyle/>
          <a:p>
            <a:endParaRPr lang="sv-SE" sz="1400" dirty="0">
              <a:solidFill>
                <a:schemeClr val="bg1"/>
              </a:solidFill>
              <a:latin typeface="Franklin Gothic Book" panose="020B0503020102020204" pitchFamily="34" charset="0"/>
            </a:endParaRPr>
          </a:p>
          <a:p>
            <a:endParaRPr lang="sv-SE" sz="1400" dirty="0">
              <a:solidFill>
                <a:schemeClr val="bg1"/>
              </a:solidFill>
              <a:latin typeface="Franklin Gothic Book" panose="020B0503020102020204" pitchFamily="34" charset="0"/>
            </a:endParaRP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491865985"/>
      </p:ext>
    </p:extLst>
  </p:cSld>
  <p:clrMapOvr>
    <a:masterClrMapping/>
  </p:clrMapOvr>
  <mc:AlternateContent xmlns:mc="http://schemas.openxmlformats.org/markup-compatibility/2006" xmlns:p14="http://schemas.microsoft.com/office/powerpoint/2010/main">
    <mc:Choice Requires="p14">
      <p:transition spd="slow" p14:dur="2000" advTm="27247"/>
    </mc:Choice>
    <mc:Fallback xmlns="">
      <p:transition spd="slow" advTm="2724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6732240" y="1538555"/>
            <a:ext cx="2088233" cy="3638860"/>
          </a:xfrm>
          <a:prstGeom prst="wedgeRoundRectCallout">
            <a:avLst>
              <a:gd name="adj1" fmla="val 48900"/>
              <a:gd name="adj2" fmla="val 5434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794838" y="1595906"/>
            <a:ext cx="2025636" cy="4247317"/>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Bussterminalens avgränsning i väst och östlig riktning utökas för att möta upp mot framtidens kollektivbehov. Bussterminalen får då en dimensionering som klarar av de behov som finns på kollektivtrafiken år 2050. På så sätt finns det förutsättningar för terminalen att successivt växa utefter </a:t>
            </a:r>
            <a:r>
              <a:rPr lang="sv-SE" sz="1400" dirty="0" smtClean="0">
                <a:solidFill>
                  <a:schemeClr val="bg1"/>
                </a:solidFill>
                <a:latin typeface="Franklin Gothic Book" panose="020B0503020102020204" pitchFamily="34" charset="0"/>
              </a:rPr>
              <a:t>att behovet </a:t>
            </a:r>
            <a:r>
              <a:rPr lang="sv-SE" sz="1400" dirty="0">
                <a:solidFill>
                  <a:schemeClr val="bg1"/>
                </a:solidFill>
                <a:latin typeface="Franklin Gothic Book" panose="020B0503020102020204" pitchFamily="34" charset="0"/>
              </a:rPr>
              <a:t>ökar.</a:t>
            </a:r>
          </a:p>
          <a:p>
            <a:endParaRPr lang="sv-SE" sz="1400" dirty="0">
              <a:solidFill>
                <a:schemeClr val="bg1"/>
              </a:solidFill>
              <a:latin typeface="Franklin Gothic Book" panose="020B0503020102020204" pitchFamily="34" charset="0"/>
            </a:endParaRPr>
          </a:p>
          <a:p>
            <a:r>
              <a:rPr lang="sv-SE" sz="1400" dirty="0" smtClean="0">
                <a:solidFill>
                  <a:schemeClr val="bg1"/>
                </a:solidFill>
                <a:latin typeface="Franklin Gothic Book" panose="020B0503020102020204" pitchFamily="34" charset="0"/>
              </a:rPr>
              <a:t>. </a:t>
            </a:r>
            <a:endParaRPr lang="sv-SE" sz="1400" dirty="0">
              <a:solidFill>
                <a:schemeClr val="bg1"/>
              </a:solidFill>
              <a:latin typeface="Franklin Gothic Book" panose="020B0503020102020204" pitchFamily="34" charset="0"/>
            </a:endParaRPr>
          </a:p>
          <a:p>
            <a:endParaRPr lang="sv-SE" dirty="0"/>
          </a:p>
        </p:txBody>
      </p:sp>
      <p:sp>
        <p:nvSpPr>
          <p:cNvPr id="13" name="textruta 12"/>
          <p:cNvSpPr txBox="1"/>
          <p:nvPr/>
        </p:nvSpPr>
        <p:spPr>
          <a:xfrm>
            <a:off x="399161" y="3343516"/>
            <a:ext cx="2084607" cy="523220"/>
          </a:xfrm>
          <a:prstGeom prst="rect">
            <a:avLst/>
          </a:prstGeom>
          <a:noFill/>
        </p:spPr>
        <p:txBody>
          <a:bodyPr wrap="square" rtlCol="0">
            <a:spAutoFit/>
          </a:bodyPr>
          <a:lstStyle/>
          <a:p>
            <a:endParaRPr lang="sv-SE" sz="1400" dirty="0">
              <a:solidFill>
                <a:schemeClr val="bg1"/>
              </a:solidFill>
              <a:latin typeface="Franklin Gothic Book" panose="020B0503020102020204" pitchFamily="34" charset="0"/>
            </a:endParaRPr>
          </a:p>
          <a:p>
            <a:endParaRPr lang="sv-SE" sz="1400" dirty="0">
              <a:solidFill>
                <a:schemeClr val="bg1"/>
              </a:solidFill>
              <a:latin typeface="Franklin Gothic Book" panose="020B0503020102020204" pitchFamily="34" charset="0"/>
            </a:endParaRP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406854160"/>
      </p:ext>
    </p:extLst>
  </p:cSld>
  <p:clrMapOvr>
    <a:masterClrMapping/>
  </p:clrMapOvr>
  <mc:AlternateContent xmlns:mc="http://schemas.openxmlformats.org/markup-compatibility/2006" xmlns:p14="http://schemas.microsoft.com/office/powerpoint/2010/main">
    <mc:Choice Requires="p14">
      <p:transition spd="slow" p14:dur="2000" advTm="22529"/>
    </mc:Choice>
    <mc:Fallback xmlns="">
      <p:transition spd="slow" advTm="2252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6876256" y="2375002"/>
            <a:ext cx="1944216" cy="2160240"/>
          </a:xfrm>
          <a:prstGeom prst="wedgeRoundRectCallout">
            <a:avLst>
              <a:gd name="adj1" fmla="val 128848"/>
              <a:gd name="adj2" fmla="val 6550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938853" y="2432351"/>
            <a:ext cx="1881619" cy="2308324"/>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Platsen ges möjlighet att anläggas med ett parkeringshus i 3-4 våningar för att möjliggöra cirka </a:t>
            </a:r>
            <a:r>
              <a:rPr lang="sv-SE" sz="1400" dirty="0" smtClean="0">
                <a:solidFill>
                  <a:schemeClr val="bg1"/>
                </a:solidFill>
                <a:latin typeface="Franklin Gothic Book" panose="020B0503020102020204" pitchFamily="34" charset="0"/>
              </a:rPr>
              <a:t>300 parkeringsplatser som kan möta </a:t>
            </a:r>
            <a:r>
              <a:rPr lang="sv-SE" sz="1400" dirty="0">
                <a:solidFill>
                  <a:schemeClr val="bg1"/>
                </a:solidFill>
                <a:latin typeface="Franklin Gothic Book" panose="020B0503020102020204" pitchFamily="34" charset="0"/>
              </a:rPr>
              <a:t>upp dagens och framtidens behov på parkeringsplatser. </a:t>
            </a:r>
          </a:p>
          <a:p>
            <a:endParaRPr lang="sv-SE" dirty="0"/>
          </a:p>
        </p:txBody>
      </p:sp>
      <p:sp>
        <p:nvSpPr>
          <p:cNvPr id="2" name="Ellips 1"/>
          <p:cNvSpPr/>
          <p:nvPr/>
        </p:nvSpPr>
        <p:spPr>
          <a:xfrm>
            <a:off x="4499992" y="1268760"/>
            <a:ext cx="792088" cy="792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0" name="Ellips 9"/>
          <p:cNvSpPr/>
          <p:nvPr/>
        </p:nvSpPr>
        <p:spPr>
          <a:xfrm>
            <a:off x="1202326" y="2141963"/>
            <a:ext cx="792088" cy="7920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2" name="Rundad rektangulär bildtext 11"/>
          <p:cNvSpPr/>
          <p:nvPr/>
        </p:nvSpPr>
        <p:spPr>
          <a:xfrm rot="5400000">
            <a:off x="703386" y="2960293"/>
            <a:ext cx="1400524" cy="2160240"/>
          </a:xfrm>
          <a:prstGeom prst="wedgeRoundRectCallout">
            <a:avLst>
              <a:gd name="adj1" fmla="val -81584"/>
              <a:gd name="adj2" fmla="val 4368"/>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3" name="textruta 12"/>
          <p:cNvSpPr txBox="1"/>
          <p:nvPr/>
        </p:nvSpPr>
        <p:spPr>
          <a:xfrm>
            <a:off x="399161" y="3343516"/>
            <a:ext cx="2084607" cy="1877437"/>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Platsen ges möjlighet att anläggas med </a:t>
            </a:r>
            <a:r>
              <a:rPr lang="sv-SE" sz="1400" dirty="0" smtClean="0">
                <a:solidFill>
                  <a:schemeClr val="bg1"/>
                </a:solidFill>
                <a:latin typeface="Franklin Gothic Book" panose="020B0503020102020204" pitchFamily="34" charset="0"/>
              </a:rPr>
              <a:t>ytterligare parkeringsplatser </a:t>
            </a:r>
            <a:r>
              <a:rPr lang="sv-SE" sz="1400" dirty="0">
                <a:solidFill>
                  <a:schemeClr val="bg1"/>
                </a:solidFill>
                <a:latin typeface="Franklin Gothic Book" panose="020B0503020102020204" pitchFamily="34" charset="0"/>
              </a:rPr>
              <a:t>som kan möta upp dagens och framtidens behov på parkeringsplatser. </a:t>
            </a:r>
          </a:p>
          <a:p>
            <a:endParaRPr lang="sv-SE" sz="1400" dirty="0">
              <a:solidFill>
                <a:schemeClr val="bg1"/>
              </a:solidFill>
              <a:latin typeface="Franklin Gothic Book" panose="020B0503020102020204" pitchFamily="34" charset="0"/>
            </a:endParaRPr>
          </a:p>
          <a:p>
            <a:endParaRPr lang="sv-SE" dirty="0"/>
          </a:p>
        </p:txBody>
      </p:sp>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382008706"/>
      </p:ext>
    </p:extLst>
  </p:cSld>
  <p:clrMapOvr>
    <a:masterClrMapping/>
  </p:clrMapOvr>
  <mc:AlternateContent xmlns:mc="http://schemas.openxmlformats.org/markup-compatibility/2006" xmlns:p14="http://schemas.microsoft.com/office/powerpoint/2010/main">
    <mc:Choice Requires="p14">
      <p:transition spd="slow" p14:dur="2000" advTm="21377"/>
    </mc:Choice>
    <mc:Fallback xmlns="">
      <p:transition spd="slow" advTm="2137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6876256" y="1450481"/>
            <a:ext cx="2041248" cy="3994741"/>
          </a:xfrm>
          <a:prstGeom prst="wedgeRoundRectCallout">
            <a:avLst>
              <a:gd name="adj1" fmla="val 54002"/>
              <a:gd name="adj2" fmla="val 559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948264" y="1570415"/>
            <a:ext cx="1944216" cy="3754874"/>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 offentliga ytorna i form av torg och parker utformas med en gestaltning och funktion som inkluderar och tillgodoser barn, unga och äldre invånares behov av mötesplatser med multifunktionella ytor som ger utrymme för en variation av aktiviteter och samtidigt lyfter och tar tillvara på platsens rika kulturmiljö och grönstruktur</a:t>
            </a:r>
            <a:r>
              <a:rPr lang="sv-SE" sz="1400" dirty="0" smtClean="0">
                <a:solidFill>
                  <a:schemeClr val="bg1"/>
                </a:solidFill>
                <a:latin typeface="Franklin Gothic Book" panose="020B0503020102020204" pitchFamily="34" charset="0"/>
              </a:rPr>
              <a:t>.</a:t>
            </a:r>
            <a:endParaRPr lang="sv-SE" sz="1400" dirty="0">
              <a:solidFill>
                <a:schemeClr val="bg1"/>
              </a:solidFill>
              <a:latin typeface="Franklin Gothic Book" panose="020B0503020102020204" pitchFamily="34" charset="0"/>
            </a:endParaRPr>
          </a:p>
        </p:txBody>
      </p:sp>
      <p:sp>
        <p:nvSpPr>
          <p:cNvPr id="2" name="Ellips 1"/>
          <p:cNvSpPr/>
          <p:nvPr/>
        </p:nvSpPr>
        <p:spPr>
          <a:xfrm>
            <a:off x="1912038" y="4077072"/>
            <a:ext cx="824265" cy="81204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0" name="Ellips 9"/>
          <p:cNvSpPr/>
          <p:nvPr/>
        </p:nvSpPr>
        <p:spPr>
          <a:xfrm>
            <a:off x="2411760" y="3336529"/>
            <a:ext cx="386231" cy="38050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1" name="Ellips 10"/>
          <p:cNvSpPr/>
          <p:nvPr/>
        </p:nvSpPr>
        <p:spPr>
          <a:xfrm>
            <a:off x="2751183" y="4018208"/>
            <a:ext cx="308650" cy="30407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2" name="Ellips 11"/>
          <p:cNvSpPr/>
          <p:nvPr/>
        </p:nvSpPr>
        <p:spPr>
          <a:xfrm>
            <a:off x="4727695" y="2018863"/>
            <a:ext cx="1140449" cy="112354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13" name="Rak koppling 12"/>
          <p:cNvCxnSpPr/>
          <p:nvPr/>
        </p:nvCxnSpPr>
        <p:spPr>
          <a:xfrm flipV="1">
            <a:off x="3059833" y="2780928"/>
            <a:ext cx="1584175" cy="1152128"/>
          </a:xfrm>
          <a:prstGeom prst="line">
            <a:avLst/>
          </a:prstGeom>
          <a:ln w="57150"/>
        </p:spPr>
        <p:style>
          <a:lnRef idx="1">
            <a:schemeClr val="dk1"/>
          </a:lnRef>
          <a:fillRef idx="0">
            <a:schemeClr val="dk1"/>
          </a:fillRef>
          <a:effectRef idx="0">
            <a:schemeClr val="dk1"/>
          </a:effectRef>
          <a:fontRef idx="minor">
            <a:schemeClr val="tx1"/>
          </a:fontRef>
        </p:style>
      </p:cxnSp>
      <p:sp>
        <p:nvSpPr>
          <p:cNvPr id="16" name="Rundad rektangulär bildtext 15"/>
          <p:cNvSpPr/>
          <p:nvPr/>
        </p:nvSpPr>
        <p:spPr>
          <a:xfrm rot="5400000">
            <a:off x="716059" y="832474"/>
            <a:ext cx="2059567" cy="2748635"/>
          </a:xfrm>
          <a:prstGeom prst="wedgeRoundRectCallout">
            <a:avLst>
              <a:gd name="adj1" fmla="val 59422"/>
              <a:gd name="adj2" fmla="val -7473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7" name="textruta 16"/>
          <p:cNvSpPr txBox="1"/>
          <p:nvPr/>
        </p:nvSpPr>
        <p:spPr>
          <a:xfrm>
            <a:off x="468556" y="1205248"/>
            <a:ext cx="2735292" cy="2031325"/>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Gatan är </a:t>
            </a:r>
            <a:r>
              <a:rPr lang="sv-SE" sz="1400" dirty="0">
                <a:solidFill>
                  <a:schemeClr val="bg1"/>
                </a:solidFill>
                <a:latin typeface="Franklin Gothic Book" panose="020B0503020102020204" pitchFamily="34" charset="0"/>
              </a:rPr>
              <a:t>även ett grönt och aktivt stråk som binder ihop detaljplanens två parkmiljöer och för samman de två kulturhistoriskt värdefulla miljöerna runt Klockargården/Åbygården och gamla kommunhuset där dess kulturhistoria lyfts och förstärks. </a:t>
            </a:r>
            <a:endParaRPr lang="sv-SE" dirty="0"/>
          </a:p>
        </p:txBody>
      </p:sp>
      <p:cxnSp>
        <p:nvCxnSpPr>
          <p:cNvPr id="18" name="Rak koppling 17"/>
          <p:cNvCxnSpPr/>
          <p:nvPr/>
        </p:nvCxnSpPr>
        <p:spPr>
          <a:xfrm flipH="1" flipV="1">
            <a:off x="5148064" y="3142404"/>
            <a:ext cx="72008" cy="1006676"/>
          </a:xfrm>
          <a:prstGeom prst="line">
            <a:avLst/>
          </a:prstGeom>
          <a:ln w="57150"/>
        </p:spPr>
        <p:style>
          <a:lnRef idx="1">
            <a:schemeClr val="dk1"/>
          </a:lnRef>
          <a:fillRef idx="0">
            <a:schemeClr val="dk1"/>
          </a:fillRef>
          <a:effectRef idx="0">
            <a:schemeClr val="dk1"/>
          </a:effectRef>
          <a:fontRef idx="minor">
            <a:schemeClr val="tx1"/>
          </a:fontRef>
        </p:style>
      </p:cxn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018989558"/>
      </p:ext>
    </p:extLst>
  </p:cSld>
  <p:clrMapOvr>
    <a:masterClrMapping/>
  </p:clrMapOvr>
  <mc:AlternateContent xmlns:mc="http://schemas.openxmlformats.org/markup-compatibility/2006" xmlns:p14="http://schemas.microsoft.com/office/powerpoint/2010/main">
    <mc:Choice Requires="p14">
      <p:transition spd="slow" p14:dur="2000" advTm="20831"/>
    </mc:Choice>
    <mc:Fallback xmlns="">
      <p:transition spd="slow" advTm="208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6948264" y="2426263"/>
            <a:ext cx="1944216" cy="2797592"/>
          </a:xfrm>
          <a:prstGeom prst="wedgeRoundRectCallout">
            <a:avLst>
              <a:gd name="adj1" fmla="val 63285"/>
              <a:gd name="adj2" fmla="val 9518"/>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7020272" y="2492896"/>
            <a:ext cx="1944216" cy="2677656"/>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Inom den mark som regleras som park och skola/förskola finns goda förutsättningar för att träd med höga natur- och kulturvärde bevaras. Dessa skyddas dock inte ytterligare i förslaget, då det idag saknas lagstöd för skydd av den mängden träd. </a:t>
            </a:r>
            <a:endParaRPr lang="sv-SE" sz="1400" dirty="0">
              <a:solidFill>
                <a:schemeClr val="bg1"/>
              </a:solidFill>
              <a:latin typeface="Franklin Gothic Book" panose="020B0503020102020204" pitchFamily="34" charset="0"/>
            </a:endParaRPr>
          </a:p>
        </p:txBody>
      </p:sp>
      <p:sp>
        <p:nvSpPr>
          <p:cNvPr id="2" name="Ellips 1"/>
          <p:cNvSpPr/>
          <p:nvPr/>
        </p:nvSpPr>
        <p:spPr>
          <a:xfrm rot="19540309">
            <a:off x="1799184" y="4032628"/>
            <a:ext cx="1044624" cy="8564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2" name="Ellips 11"/>
          <p:cNvSpPr/>
          <p:nvPr/>
        </p:nvSpPr>
        <p:spPr>
          <a:xfrm rot="20022832">
            <a:off x="4756214" y="1781854"/>
            <a:ext cx="1682374" cy="223224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13" name="Rak koppling 12"/>
          <p:cNvCxnSpPr/>
          <p:nvPr/>
        </p:nvCxnSpPr>
        <p:spPr>
          <a:xfrm flipV="1">
            <a:off x="3059833" y="2780928"/>
            <a:ext cx="1584175" cy="1152128"/>
          </a:xfrm>
          <a:prstGeom prst="line">
            <a:avLst/>
          </a:prstGeom>
          <a:ln w="57150"/>
        </p:spPr>
        <p:style>
          <a:lnRef idx="1">
            <a:schemeClr val="dk1"/>
          </a:lnRef>
          <a:fillRef idx="0">
            <a:schemeClr val="dk1"/>
          </a:fillRef>
          <a:effectRef idx="0">
            <a:schemeClr val="dk1"/>
          </a:effectRef>
          <a:fontRef idx="minor">
            <a:schemeClr val="tx1"/>
          </a:fontRef>
        </p:style>
      </p:cxn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807529567"/>
      </p:ext>
    </p:extLst>
  </p:cSld>
  <p:clrMapOvr>
    <a:masterClrMapping/>
  </p:clrMapOvr>
  <mc:AlternateContent xmlns:mc="http://schemas.openxmlformats.org/markup-compatibility/2006" xmlns:p14="http://schemas.microsoft.com/office/powerpoint/2010/main">
    <mc:Choice Requires="p14">
      <p:transition spd="slow" p14:dur="2000" advTm="21167"/>
    </mc:Choice>
    <mc:Fallback xmlns="">
      <p:transition spd="slow" advTm="2116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rot="10800000">
            <a:off x="5652120" y="3826355"/>
            <a:ext cx="3240018" cy="2175341"/>
          </a:xfrm>
          <a:prstGeom prst="wedgeRoundRectCallout">
            <a:avLst>
              <a:gd name="adj1" fmla="val 43065"/>
              <a:gd name="adj2" fmla="val 5949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5744823" y="3920545"/>
            <a:ext cx="3168352" cy="2031325"/>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Förskolan dimensioneras för 8 avdelningar för cirka 150 förskolebarn. Utifrån förskolans centrala placering i Västerhaninge centrum och möjlig tillgång till intilliggande parkyta ska förskolegården uppfylla minst 30 kvadratmeter/barn, vilket resulterar i en </a:t>
            </a:r>
            <a:r>
              <a:rPr lang="sv-SE" sz="1400" dirty="0" err="1">
                <a:solidFill>
                  <a:schemeClr val="bg1"/>
                </a:solidFill>
                <a:latin typeface="Franklin Gothic Book" panose="020B0503020102020204" pitchFamily="34" charset="0"/>
              </a:rPr>
              <a:t>förskolegård</a:t>
            </a:r>
            <a:r>
              <a:rPr lang="sv-SE" sz="1400" dirty="0">
                <a:solidFill>
                  <a:schemeClr val="bg1"/>
                </a:solidFill>
                <a:latin typeface="Franklin Gothic Book" panose="020B0503020102020204" pitchFamily="34" charset="0"/>
              </a:rPr>
              <a:t> på cirka 4 400 kvadratmeter friyta</a:t>
            </a:r>
            <a:r>
              <a:rPr lang="sv-SE" sz="1400" dirty="0" smtClean="0">
                <a:solidFill>
                  <a:schemeClr val="bg1"/>
                </a:solidFill>
                <a:latin typeface="Franklin Gothic Book" panose="020B0503020102020204" pitchFamily="34" charset="0"/>
              </a:rPr>
              <a:t>.</a:t>
            </a:r>
            <a:endParaRPr lang="sv-SE" sz="1400" dirty="0">
              <a:solidFill>
                <a:schemeClr val="bg1"/>
              </a:solidFill>
              <a:latin typeface="Franklin Gothic Book" panose="020B0503020102020204" pitchFamily="34" charset="0"/>
            </a:endParaRP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382824112"/>
      </p:ext>
    </p:extLst>
  </p:cSld>
  <p:clrMapOvr>
    <a:masterClrMapping/>
  </p:clrMapOvr>
  <mc:AlternateContent xmlns:mc="http://schemas.openxmlformats.org/markup-compatibility/2006" xmlns:p14="http://schemas.microsoft.com/office/powerpoint/2010/main">
    <mc:Choice Requires="p14">
      <p:transition spd="slow" p14:dur="2000" advTm="21680"/>
    </mc:Choice>
    <mc:Fallback xmlns="">
      <p:transition spd="slow" advTm="2168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a:off x="6525626" y="1557203"/>
            <a:ext cx="2366854" cy="3254730"/>
          </a:xfrm>
          <a:prstGeom prst="wedgeRoundRectCallout">
            <a:avLst>
              <a:gd name="adj1" fmla="val -45732"/>
              <a:gd name="adj2" fmla="val 6529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660232" y="1643581"/>
            <a:ext cx="2448272" cy="3108543"/>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Närhet och funktionsblandningen av offentlig och kommersiell service, boende, rekreation, förskola och kollektivtrafik skapar goda förutsättningar för ett hållbart och levande stadsdelscentrum för både boende, arbetstagare, pendlare och besökare där det finns möjlighet till en enklare vardag för kommunens samtliga invånare. </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3102223403"/>
      </p:ext>
    </p:extLst>
  </p:cSld>
  <p:clrMapOvr>
    <a:masterClrMapping/>
  </p:clrMapOvr>
  <mc:AlternateContent xmlns:mc="http://schemas.openxmlformats.org/markup-compatibility/2006" xmlns:p14="http://schemas.microsoft.com/office/powerpoint/2010/main">
    <mc:Choice Requires="p14">
      <p:transition spd="slow" p14:dur="2000" advTm="27760"/>
    </mc:Choice>
    <mc:Fallback xmlns="">
      <p:transition spd="slow" advTm="2776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399" t="2650" r="494" b="12071"/>
          <a:stretch/>
        </p:blipFill>
        <p:spPr>
          <a:xfrm>
            <a:off x="0" y="0"/>
            <a:ext cx="9180513" cy="5589239"/>
          </a:xfrm>
          <a:prstGeom prst="rect">
            <a:avLst/>
          </a:prstGeom>
        </p:spPr>
      </p:pic>
      <p:sp>
        <p:nvSpPr>
          <p:cNvPr id="2" name="Rektangel 1"/>
          <p:cNvSpPr/>
          <p:nvPr/>
        </p:nvSpPr>
        <p:spPr>
          <a:xfrm>
            <a:off x="1806679" y="444933"/>
            <a:ext cx="5941168" cy="11283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Rundad rektangulär bildtext 8"/>
          <p:cNvSpPr/>
          <p:nvPr/>
        </p:nvSpPr>
        <p:spPr>
          <a:xfrm>
            <a:off x="6372200" y="3789040"/>
            <a:ext cx="2448272" cy="1224136"/>
          </a:xfrm>
          <a:prstGeom prst="wedgeRoundRectCallout">
            <a:avLst>
              <a:gd name="adj1" fmla="val -48222"/>
              <a:gd name="adj2" fmla="val 7957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textruta 7"/>
          <p:cNvSpPr txBox="1"/>
          <p:nvPr/>
        </p:nvSpPr>
        <p:spPr>
          <a:xfrm>
            <a:off x="6477548" y="3933056"/>
            <a:ext cx="2237576" cy="954107"/>
          </a:xfrm>
          <a:prstGeom prst="rect">
            <a:avLst/>
          </a:prstGeom>
          <a:noFill/>
        </p:spPr>
        <p:txBody>
          <a:bodyPr wrap="square" rtlCol="0">
            <a:spAutoFit/>
          </a:bodyPr>
          <a:lstStyle/>
          <a:p>
            <a:pPr algn="ctr"/>
            <a:r>
              <a:rPr lang="sv-SE" sz="1400" dirty="0" smtClean="0">
                <a:solidFill>
                  <a:schemeClr val="bg1"/>
                </a:solidFill>
                <a:latin typeface="Franklin Gothic Demi" panose="020B0703020102020204" pitchFamily="34" charset="0"/>
              </a:rPr>
              <a:t>Haninge kommun arbetar  nu på att ta fram en ny detaljplan för Västerhaninge centrum. </a:t>
            </a:r>
            <a:endParaRPr lang="sv-SE" sz="1400" dirty="0">
              <a:solidFill>
                <a:schemeClr val="bg1"/>
              </a:solidFill>
              <a:latin typeface="Franklin Gothic Demi" panose="020B0703020102020204" pitchFamily="34" charset="0"/>
            </a:endParaRPr>
          </a:p>
        </p:txBody>
      </p:sp>
      <p:sp>
        <p:nvSpPr>
          <p:cNvPr id="7" name="Rektangel 6"/>
          <p:cNvSpPr/>
          <p:nvPr/>
        </p:nvSpPr>
        <p:spPr>
          <a:xfrm>
            <a:off x="467544" y="404664"/>
            <a:ext cx="8496944" cy="1200329"/>
          </a:xfrm>
          <a:prstGeom prst="rect">
            <a:avLst/>
          </a:prstGeom>
        </p:spPr>
        <p:txBody>
          <a:bodyPr wrap="square">
            <a:spAutoFit/>
          </a:bodyPr>
          <a:lstStyle/>
          <a:p>
            <a:pPr algn="ctr">
              <a:buNone/>
            </a:pPr>
            <a:r>
              <a:rPr lang="sv-SE" sz="3600" dirty="0">
                <a:solidFill>
                  <a:schemeClr val="bg1"/>
                </a:solidFill>
                <a:latin typeface="Franklin Gothic Demi" panose="020B0703020102020204" pitchFamily="34" charset="0"/>
                <a:cs typeface="Arial" panose="020B0604020202020204" pitchFamily="34" charset="0"/>
              </a:rPr>
              <a:t>DETALJPLANEFÖRSLAG </a:t>
            </a:r>
            <a:r>
              <a:rPr lang="sv-SE" sz="3600" dirty="0" smtClean="0">
                <a:solidFill>
                  <a:schemeClr val="bg1"/>
                </a:solidFill>
                <a:latin typeface="Franklin Gothic Demi" panose="020B0703020102020204" pitchFamily="34" charset="0"/>
                <a:cs typeface="Arial" panose="020B0604020202020204" pitchFamily="34" charset="0"/>
              </a:rPr>
              <a:t> </a:t>
            </a:r>
            <a:r>
              <a:rPr lang="sv-SE" sz="3600" dirty="0">
                <a:solidFill>
                  <a:schemeClr val="bg1"/>
                </a:solidFill>
                <a:latin typeface="Franklin Gothic Demi" panose="020B0703020102020204" pitchFamily="34" charset="0"/>
                <a:cs typeface="Arial" panose="020B0604020202020204" pitchFamily="34" charset="0"/>
              </a:rPr>
              <a:t>VÄSTERHANINGE CENTRUM</a:t>
            </a:r>
            <a:endParaRPr lang="sv-SE" sz="3600" dirty="0">
              <a:solidFill>
                <a:schemeClr val="bg1"/>
              </a:solidFill>
              <a:latin typeface="Franklin Gothic Demi" panose="020B0703020102020204" pitchFamily="34" charset="0"/>
            </a:endParaRP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744306230"/>
      </p:ext>
    </p:extLst>
  </p:cSld>
  <p:clrMapOvr>
    <a:masterClrMapping/>
  </p:clrMapOvr>
  <mc:AlternateContent xmlns:mc="http://schemas.openxmlformats.org/markup-compatibility/2006" xmlns:p14="http://schemas.microsoft.com/office/powerpoint/2010/main">
    <mc:Choice Requires="p14">
      <p:transition spd="slow" p14:dur="2000" advTm="7473"/>
    </mc:Choice>
    <mc:Fallback xmlns="">
      <p:transition spd="slow" advTm="747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6" name="Platshållare för innehåll 2"/>
          <p:cNvSpPr txBox="1">
            <a:spLocks/>
          </p:cNvSpPr>
          <p:nvPr/>
        </p:nvSpPr>
        <p:spPr>
          <a:xfrm>
            <a:off x="539552" y="1471143"/>
            <a:ext cx="5040560" cy="40653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Skalan/höjder, volymer</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Kulturmiljö </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Respektavstånd till kyrkogården/kyrkan</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Behåll småstadskaraktären</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Simhallens placering, förslag på alternativa placeringar</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Parkering</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Samråd under sommaren under pågående pandemi</a:t>
            </a:r>
          </a:p>
          <a:p>
            <a:pPr marL="285750" indent="-285750" algn="l">
              <a:buFont typeface="Arial" panose="020B0604020202020204" pitchFamily="34" charset="0"/>
              <a:buChar char="•"/>
            </a:pPr>
            <a:r>
              <a:rPr lang="sv-SE" sz="1800" dirty="0" smtClean="0">
                <a:solidFill>
                  <a:schemeClr val="tx1"/>
                </a:solidFill>
                <a:latin typeface="Franklin Gothic Book" panose="020B0503020102020204" pitchFamily="34" charset="0"/>
              </a:rPr>
              <a:t>Trygghet – oro för ”häng” i centrum. Hur bidrar förslaget till ökad trygghet?</a:t>
            </a:r>
            <a:endParaRPr lang="sv-SE" sz="1800" dirty="0">
              <a:solidFill>
                <a:schemeClr val="tx1"/>
              </a:solidFill>
              <a:latin typeface="Franklin Gothic Book" panose="020B0503020102020204" pitchFamily="34" charset="0"/>
            </a:endParaRPr>
          </a:p>
        </p:txBody>
      </p:sp>
      <p:sp>
        <p:nvSpPr>
          <p:cNvPr id="8" name="Rektangel 7"/>
          <p:cNvSpPr/>
          <p:nvPr/>
        </p:nvSpPr>
        <p:spPr>
          <a:xfrm>
            <a:off x="359024" y="387085"/>
            <a:ext cx="8784976" cy="646331"/>
          </a:xfrm>
          <a:prstGeom prst="rect">
            <a:avLst/>
          </a:prstGeom>
        </p:spPr>
        <p:txBody>
          <a:bodyPr wrap="square">
            <a:spAutoFit/>
          </a:bodyPr>
          <a:lstStyle/>
          <a:p>
            <a:pPr>
              <a:buNone/>
            </a:pPr>
            <a:r>
              <a:rPr lang="sv-SE" sz="3600" dirty="0" smtClean="0">
                <a:latin typeface="Franklin Gothic Demi" panose="020B0703020102020204" pitchFamily="34" charset="0"/>
              </a:rPr>
              <a:t>VANLIGAST FÖREKOMMANDE YTTRANDEN</a:t>
            </a:r>
            <a:endParaRPr lang="sv-SE" sz="3600" dirty="0">
              <a:latin typeface="Franklin Gothic Demi" panose="020B0703020102020204" pitchFamily="34" charset="0"/>
            </a:endParaRPr>
          </a:p>
        </p:txBody>
      </p:sp>
      <p:sp>
        <p:nvSpPr>
          <p:cNvPr id="9" name="Rundad rektangulär bildtext 8"/>
          <p:cNvSpPr/>
          <p:nvPr/>
        </p:nvSpPr>
        <p:spPr>
          <a:xfrm rot="10800000">
            <a:off x="5724128" y="1449402"/>
            <a:ext cx="3240018" cy="2175341"/>
          </a:xfrm>
          <a:prstGeom prst="wedgeRoundRectCallout">
            <a:avLst>
              <a:gd name="adj1" fmla="val 43065"/>
              <a:gd name="adj2" fmla="val 5949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1" name="Platshållare för innehåll 2"/>
          <p:cNvSpPr txBox="1">
            <a:spLocks/>
          </p:cNvSpPr>
          <p:nvPr/>
        </p:nvSpPr>
        <p:spPr>
          <a:xfrm>
            <a:off x="5868144" y="1628801"/>
            <a:ext cx="2808312" cy="167865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sv-SE" sz="1800" dirty="0" smtClean="0">
                <a:solidFill>
                  <a:schemeClr val="bg1"/>
                </a:solidFill>
                <a:latin typeface="Franklin Gothic Book" panose="020B0503020102020204" pitchFamily="34" charset="0"/>
              </a:rPr>
              <a:t>STORT INTRESSE UNDER SAMRÅDET!</a:t>
            </a:r>
          </a:p>
          <a:p>
            <a:pPr algn="l"/>
            <a:endParaRPr lang="sv-SE" sz="1800" dirty="0">
              <a:solidFill>
                <a:schemeClr val="bg1"/>
              </a:solidFill>
              <a:latin typeface="Franklin Gothic Book" panose="020B0503020102020204" pitchFamily="34" charset="0"/>
            </a:endParaRPr>
          </a:p>
          <a:p>
            <a:pPr algn="l"/>
            <a:r>
              <a:rPr lang="sv-SE" sz="1800" dirty="0" smtClean="0">
                <a:solidFill>
                  <a:schemeClr val="bg1"/>
                </a:solidFill>
                <a:latin typeface="Franklin Gothic Book" panose="020B0503020102020204" pitchFamily="34" charset="0"/>
              </a:rPr>
              <a:t>Besök på hemsidan: </a:t>
            </a:r>
            <a:r>
              <a:rPr lang="sv-SE" sz="1800" b="1" dirty="0" smtClean="0">
                <a:solidFill>
                  <a:schemeClr val="bg1"/>
                </a:solidFill>
                <a:latin typeface="Franklin Gothic Book" panose="020B0503020102020204" pitchFamily="34" charset="0"/>
              </a:rPr>
              <a:t>4500</a:t>
            </a:r>
          </a:p>
          <a:p>
            <a:pPr algn="l"/>
            <a:r>
              <a:rPr lang="sv-SE" sz="1800" dirty="0" smtClean="0">
                <a:solidFill>
                  <a:schemeClr val="bg1"/>
                </a:solidFill>
                <a:latin typeface="Franklin Gothic Book" panose="020B0503020102020204" pitchFamily="34" charset="0"/>
              </a:rPr>
              <a:t>Besök 3D-modell </a:t>
            </a:r>
            <a:r>
              <a:rPr lang="sv-SE" sz="1800" dirty="0" err="1">
                <a:solidFill>
                  <a:schemeClr val="bg1"/>
                </a:solidFill>
                <a:latin typeface="Franklin Gothic Book" panose="020B0503020102020204" pitchFamily="34" charset="0"/>
              </a:rPr>
              <a:t>C</a:t>
            </a:r>
            <a:r>
              <a:rPr lang="sv-SE" sz="1800" dirty="0" err="1" smtClean="0">
                <a:solidFill>
                  <a:schemeClr val="bg1"/>
                </a:solidFill>
                <a:latin typeface="Franklin Gothic Book" panose="020B0503020102020204" pitchFamily="34" charset="0"/>
              </a:rPr>
              <a:t>ityplanner</a:t>
            </a:r>
            <a:r>
              <a:rPr lang="sv-SE" sz="1800" dirty="0" smtClean="0">
                <a:solidFill>
                  <a:schemeClr val="bg1"/>
                </a:solidFill>
                <a:latin typeface="Franklin Gothic Book" panose="020B0503020102020204" pitchFamily="34" charset="0"/>
              </a:rPr>
              <a:t>: </a:t>
            </a:r>
            <a:r>
              <a:rPr lang="sv-SE" sz="1800" b="1" dirty="0" smtClean="0">
                <a:solidFill>
                  <a:schemeClr val="bg1"/>
                </a:solidFill>
                <a:latin typeface="Franklin Gothic Book" panose="020B0503020102020204" pitchFamily="34" charset="0"/>
              </a:rPr>
              <a:t>4900</a:t>
            </a:r>
            <a:r>
              <a:rPr lang="sv-SE" sz="1800" dirty="0" smtClean="0">
                <a:solidFill>
                  <a:schemeClr val="bg1"/>
                </a:solidFill>
                <a:latin typeface="Franklin Gothic Book" panose="020B0503020102020204" pitchFamily="34" charset="0"/>
              </a:rPr>
              <a:t/>
            </a:r>
            <a:br>
              <a:rPr lang="sv-SE" sz="1800" dirty="0" smtClean="0">
                <a:solidFill>
                  <a:schemeClr val="bg1"/>
                </a:solidFill>
                <a:latin typeface="Franklin Gothic Book" panose="020B0503020102020204" pitchFamily="34" charset="0"/>
              </a:rPr>
            </a:br>
            <a:r>
              <a:rPr lang="sv-SE" sz="1800" dirty="0" smtClean="0">
                <a:solidFill>
                  <a:schemeClr val="bg1"/>
                </a:solidFill>
                <a:latin typeface="Franklin Gothic Book" panose="020B0503020102020204" pitchFamily="34" charset="0"/>
              </a:rPr>
              <a:t/>
            </a:r>
            <a:br>
              <a:rPr lang="sv-SE" sz="1800" dirty="0" smtClean="0">
                <a:solidFill>
                  <a:schemeClr val="bg1"/>
                </a:solidFill>
                <a:latin typeface="Franklin Gothic Book" panose="020B0503020102020204" pitchFamily="34" charset="0"/>
              </a:rPr>
            </a:br>
            <a:r>
              <a:rPr lang="sv-SE" sz="1800" dirty="0" smtClean="0">
                <a:solidFill>
                  <a:schemeClr val="bg1"/>
                </a:solidFill>
                <a:latin typeface="Franklin Gothic Book" panose="020B0503020102020204" pitchFamily="34" charset="0"/>
              </a:rPr>
              <a:t/>
            </a:r>
            <a:br>
              <a:rPr lang="sv-SE" sz="1800" dirty="0" smtClean="0">
                <a:solidFill>
                  <a:schemeClr val="bg1"/>
                </a:solidFill>
                <a:latin typeface="Franklin Gothic Book" panose="020B0503020102020204" pitchFamily="34" charset="0"/>
              </a:rPr>
            </a:br>
            <a:r>
              <a:rPr lang="sv-SE" sz="1800" b="1" dirty="0" smtClean="0">
                <a:solidFill>
                  <a:schemeClr val="bg1"/>
                </a:solidFill>
                <a:latin typeface="Franklin Gothic Book" panose="020B0503020102020204" pitchFamily="34" charset="0"/>
              </a:rPr>
              <a:t>217</a:t>
            </a:r>
            <a:r>
              <a:rPr lang="sv-SE" sz="1800" dirty="0" smtClean="0">
                <a:solidFill>
                  <a:schemeClr val="bg1"/>
                </a:solidFill>
                <a:latin typeface="Franklin Gothic Book" panose="020B0503020102020204" pitchFamily="34" charset="0"/>
              </a:rPr>
              <a:t> inkomna yttranden</a:t>
            </a:r>
            <a:br>
              <a:rPr lang="sv-SE" sz="1800" dirty="0" smtClean="0">
                <a:solidFill>
                  <a:schemeClr val="bg1"/>
                </a:solidFill>
                <a:latin typeface="Franklin Gothic Book" panose="020B0503020102020204" pitchFamily="34" charset="0"/>
              </a:rPr>
            </a:br>
            <a:r>
              <a:rPr lang="sv-SE" sz="1800" dirty="0" smtClean="0">
                <a:solidFill>
                  <a:schemeClr val="bg1"/>
                </a:solidFill>
                <a:latin typeface="Franklin Gothic Book" panose="020B0503020102020204" pitchFamily="34" charset="0"/>
              </a:rPr>
              <a:t>-     191 från privatpersoner</a:t>
            </a:r>
            <a:br>
              <a:rPr lang="sv-SE" sz="1800" dirty="0" smtClean="0">
                <a:solidFill>
                  <a:schemeClr val="bg1"/>
                </a:solidFill>
                <a:latin typeface="Franklin Gothic Book" panose="020B0503020102020204" pitchFamily="34" charset="0"/>
              </a:rPr>
            </a:br>
            <a:r>
              <a:rPr lang="sv-SE" sz="1800" dirty="0" smtClean="0">
                <a:solidFill>
                  <a:schemeClr val="bg1"/>
                </a:solidFill>
                <a:latin typeface="Franklin Gothic Book" panose="020B0503020102020204" pitchFamily="34" charset="0"/>
              </a:rPr>
              <a:t>-     26 från </a:t>
            </a:r>
            <a:r>
              <a:rPr lang="sv-SE" sz="1800" dirty="0" smtClean="0">
                <a:solidFill>
                  <a:schemeClr val="bg1"/>
                </a:solidFill>
                <a:latin typeface="Franklin Gothic Book" panose="020B0503020102020204" pitchFamily="34" charset="0"/>
              </a:rPr>
              <a:t>myndigheter/föreningar</a:t>
            </a:r>
            <a:endParaRPr lang="sv-SE" sz="1800" dirty="0" smtClean="0">
              <a:solidFill>
                <a:schemeClr val="bg1"/>
              </a:solidFill>
              <a:latin typeface="Franklin Gothic Book" panose="020B0503020102020204" pitchFamily="34" charset="0"/>
            </a:endParaRPr>
          </a:p>
          <a:p>
            <a:pPr>
              <a:buFontTx/>
              <a:buChar char="-"/>
            </a:pPr>
            <a:endParaRPr lang="sv-SE" sz="1800" dirty="0" smtClean="0">
              <a:solidFill>
                <a:schemeClr val="bg1"/>
              </a:solidFill>
              <a:latin typeface="Franklin Gothic Book" panose="020B0503020102020204" pitchFamily="34" charset="0"/>
            </a:endParaRPr>
          </a:p>
          <a:p>
            <a:pPr>
              <a:buFontTx/>
              <a:buChar char="-"/>
            </a:pPr>
            <a:endParaRPr lang="sv-SE" sz="1800" dirty="0" smtClean="0">
              <a:latin typeface="Franklin Gothic Book" panose="020B0503020102020204" pitchFamily="34" charset="0"/>
            </a:endParaRPr>
          </a:p>
        </p:txBody>
      </p:sp>
    </p:spTree>
    <p:extLst>
      <p:ext uri="{BB962C8B-B14F-4D97-AF65-F5344CB8AC3E}">
        <p14:creationId xmlns:p14="http://schemas.microsoft.com/office/powerpoint/2010/main" val="988917222"/>
      </p:ext>
    </p:extLst>
  </p:cSld>
  <p:clrMapOvr>
    <a:masterClrMapping/>
  </p:clrMapOvr>
  <mc:AlternateContent xmlns:mc="http://schemas.openxmlformats.org/markup-compatibility/2006" xmlns:p14="http://schemas.microsoft.com/office/powerpoint/2010/main">
    <mc:Choice Requires="p14">
      <p:transition spd="slow" p14:dur="2000" advTm="24527"/>
    </mc:Choice>
    <mc:Fallback xmlns="">
      <p:transition spd="slow" advTm="2452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sz="1800" dirty="0" smtClean="0">
                <a:latin typeface="Franklin Gothic Book" panose="020B0503020102020204" pitchFamily="34" charset="0"/>
              </a:rPr>
              <a:t>Kommunen jobbar med att gå igenom inkomna yttranden samt bedöma på vilket sätt samrådsförslaget ska revideras utifrån dessa.</a:t>
            </a:r>
          </a:p>
          <a:p>
            <a:r>
              <a:rPr lang="sv-SE" sz="1800" dirty="0" smtClean="0">
                <a:latin typeface="Franklin Gothic Book" panose="020B0503020102020204" pitchFamily="34" charset="0"/>
              </a:rPr>
              <a:t>En samrådsredogörelse tas fram där inkomna synpunkter sammanfattas och besvaras.</a:t>
            </a:r>
          </a:p>
          <a:p>
            <a:r>
              <a:rPr lang="sv-SE" sz="1800" dirty="0" smtClean="0">
                <a:latin typeface="Franklin Gothic Book" panose="020B0503020102020204" pitchFamily="34" charset="0"/>
              </a:rPr>
              <a:t>Ett omarbetat förslag ställs ut på granskning</a:t>
            </a:r>
            <a:r>
              <a:rPr lang="sv-SE" sz="1800" dirty="0">
                <a:latin typeface="Franklin Gothic Book" panose="020B0503020102020204" pitchFamily="34" charset="0"/>
              </a:rPr>
              <a:t> </a:t>
            </a:r>
            <a:r>
              <a:rPr lang="sv-SE" sz="1800" dirty="0" smtClean="0">
                <a:latin typeface="Franklin Gothic Book" panose="020B0503020102020204" pitchFamily="34" charset="0"/>
              </a:rPr>
              <a:t>och ett nytt tillfälle att lämna in synpunkter ges. Preliminärt efter sommaren 2021.</a:t>
            </a:r>
          </a:p>
          <a:p>
            <a:pPr>
              <a:buFontTx/>
              <a:buChar char="-"/>
            </a:pPr>
            <a:endParaRPr lang="sv-SE" sz="1800" dirty="0" smtClean="0">
              <a:latin typeface="Franklin Gothic Book" panose="020B0503020102020204" pitchFamily="34" charset="0"/>
            </a:endParaRPr>
          </a:p>
          <a:p>
            <a:pPr>
              <a:buFontTx/>
              <a:buChar char="-"/>
            </a:pPr>
            <a:endParaRPr lang="sv-SE" sz="1800" dirty="0" smtClean="0">
              <a:latin typeface="Franklin Gothic Book" panose="020B0503020102020204" pitchFamily="34" charset="0"/>
            </a:endParaRPr>
          </a:p>
        </p:txBody>
      </p:sp>
      <p:sp>
        <p:nvSpPr>
          <p:cNvPr id="5" name="Rektangel 4"/>
          <p:cNvSpPr/>
          <p:nvPr/>
        </p:nvSpPr>
        <p:spPr>
          <a:xfrm>
            <a:off x="467544" y="404664"/>
            <a:ext cx="8496944" cy="646331"/>
          </a:xfrm>
          <a:prstGeom prst="rect">
            <a:avLst/>
          </a:prstGeom>
        </p:spPr>
        <p:txBody>
          <a:bodyPr wrap="square">
            <a:spAutoFit/>
          </a:bodyPr>
          <a:lstStyle/>
          <a:p>
            <a:pPr algn="ctr">
              <a:buNone/>
            </a:pPr>
            <a:r>
              <a:rPr lang="sv-SE" sz="3600" dirty="0" smtClean="0">
                <a:latin typeface="Franklin Gothic Demi" panose="020B0703020102020204" pitchFamily="34" charset="0"/>
              </a:rPr>
              <a:t>EFTER SAMRÅDET – VAD HÄNDER NU?</a:t>
            </a:r>
            <a:endParaRPr lang="sv-SE" sz="3600" dirty="0">
              <a:latin typeface="Franklin Gothic Demi" panose="020B0703020102020204" pitchFamily="34" charset="0"/>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8" name="Rundad rektangulär bildtext 7"/>
          <p:cNvSpPr/>
          <p:nvPr/>
        </p:nvSpPr>
        <p:spPr>
          <a:xfrm>
            <a:off x="2267744" y="4619590"/>
            <a:ext cx="5801349" cy="935343"/>
          </a:xfrm>
          <a:prstGeom prst="wedgeRoundRectCallout">
            <a:avLst>
              <a:gd name="adj1" fmla="val 49688"/>
              <a:gd name="adj2" fmla="val 78238"/>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2400815" y="4700297"/>
            <a:ext cx="5535205" cy="738664"/>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Efter att samrådssynpunkterna och planförslaget har bearbetats ska </a:t>
            </a:r>
            <a:r>
              <a:rPr lang="sv-SE" sz="1400" dirty="0">
                <a:solidFill>
                  <a:schemeClr val="bg1"/>
                </a:solidFill>
                <a:latin typeface="Franklin Gothic Book" panose="020B0503020102020204" pitchFamily="34" charset="0"/>
              </a:rPr>
              <a:t>detaljplanen ställas ut för granskning under minst tre veckor. Då går det bra att på nytt lämna synpunkter. </a:t>
            </a:r>
          </a:p>
        </p:txBody>
      </p:sp>
    </p:spTree>
    <p:extLst>
      <p:ext uri="{BB962C8B-B14F-4D97-AF65-F5344CB8AC3E}">
        <p14:creationId xmlns:p14="http://schemas.microsoft.com/office/powerpoint/2010/main" val="29403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251520" y="404664"/>
            <a:ext cx="8712968" cy="646331"/>
          </a:xfrm>
          <a:prstGeom prst="rect">
            <a:avLst/>
          </a:prstGeom>
        </p:spPr>
        <p:txBody>
          <a:bodyPr wrap="square">
            <a:spAutoFit/>
          </a:bodyPr>
          <a:lstStyle/>
          <a:p>
            <a:pPr algn="ctr">
              <a:buNone/>
            </a:pPr>
            <a:r>
              <a:rPr lang="sv-SE" sz="3600" dirty="0" smtClean="0">
                <a:latin typeface="Franklin Gothic Demi" panose="020B0703020102020204" pitchFamily="34" charset="0"/>
                <a:cs typeface="Arial" panose="020B0604020202020204" pitchFamily="34" charset="0"/>
              </a:rPr>
              <a:t>PLANPROCESSEN</a:t>
            </a:r>
            <a:endParaRPr lang="sv-SE" dirty="0">
              <a:latin typeface="Franklin Gothic Demi" panose="020B0703020102020204" pitchFamily="34" charset="0"/>
            </a:endParaRPr>
          </a:p>
        </p:txBody>
      </p:sp>
      <p:pic>
        <p:nvPicPr>
          <p:cNvPr id="3"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t="37747" b="39975"/>
          <a:stretch/>
        </p:blipFill>
        <p:spPr>
          <a:xfrm>
            <a:off x="0" y="2276872"/>
            <a:ext cx="9144000" cy="1440160"/>
          </a:xfrm>
          <a:prstGeom prst="rect">
            <a:avLst/>
          </a:prstGeom>
        </p:spPr>
      </p:pic>
      <p:sp>
        <p:nvSpPr>
          <p:cNvPr id="8" name="Rektangel 7"/>
          <p:cNvSpPr/>
          <p:nvPr/>
        </p:nvSpPr>
        <p:spPr>
          <a:xfrm>
            <a:off x="2953490" y="2204864"/>
            <a:ext cx="1364811" cy="1584176"/>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ndad rektangulär bildtext 9"/>
          <p:cNvSpPr/>
          <p:nvPr/>
        </p:nvSpPr>
        <p:spPr>
          <a:xfrm>
            <a:off x="3635896" y="4000638"/>
            <a:ext cx="4711426" cy="2027977"/>
          </a:xfrm>
          <a:prstGeom prst="wedgeRoundRectCallout">
            <a:avLst>
              <a:gd name="adj1" fmla="val -49537"/>
              <a:gd name="adj2" fmla="val -7748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3660618" y="4072646"/>
            <a:ext cx="4727806" cy="1815882"/>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Vi befinner oss nu mellan samråd och granskning. Under </a:t>
            </a:r>
            <a:r>
              <a:rPr lang="sv-SE" sz="1400" dirty="0">
                <a:solidFill>
                  <a:schemeClr val="bg1"/>
                </a:solidFill>
                <a:latin typeface="Franklin Gothic Book" panose="020B0503020102020204" pitchFamily="34" charset="0"/>
              </a:rPr>
              <a:t>granskningen av detaljplanen, som är nästa skede i planprocessen, kommer synpunkterna att </a:t>
            </a:r>
            <a:r>
              <a:rPr lang="sv-SE" sz="1400" dirty="0" smtClean="0">
                <a:solidFill>
                  <a:schemeClr val="bg1"/>
                </a:solidFill>
                <a:latin typeface="Franklin Gothic Book" panose="020B0503020102020204" pitchFamily="34" charset="0"/>
              </a:rPr>
              <a:t>ha sammanfattats </a:t>
            </a:r>
            <a:r>
              <a:rPr lang="sv-SE" sz="1400" dirty="0">
                <a:solidFill>
                  <a:schemeClr val="bg1"/>
                </a:solidFill>
                <a:latin typeface="Franklin Gothic Book" panose="020B0503020102020204" pitchFamily="34" charset="0"/>
              </a:rPr>
              <a:t>och </a:t>
            </a:r>
            <a:r>
              <a:rPr lang="sv-SE" sz="1400" dirty="0" smtClean="0">
                <a:solidFill>
                  <a:schemeClr val="bg1"/>
                </a:solidFill>
                <a:latin typeface="Franklin Gothic Book" panose="020B0503020102020204" pitchFamily="34" charset="0"/>
              </a:rPr>
              <a:t>besvarats </a:t>
            </a:r>
            <a:r>
              <a:rPr lang="sv-SE" sz="1400" dirty="0">
                <a:solidFill>
                  <a:schemeClr val="bg1"/>
                </a:solidFill>
                <a:latin typeface="Franklin Gothic Book" panose="020B0503020102020204" pitchFamily="34" charset="0"/>
              </a:rPr>
              <a:t>i en så kallad </a:t>
            </a:r>
            <a:r>
              <a:rPr lang="sv-SE" sz="1400" dirty="0" smtClean="0">
                <a:solidFill>
                  <a:schemeClr val="bg1"/>
                </a:solidFill>
                <a:latin typeface="Franklin Gothic Book" panose="020B0503020102020204" pitchFamily="34" charset="0"/>
              </a:rPr>
              <a:t>samrådsredogörelse och ett omarbetat </a:t>
            </a:r>
            <a:r>
              <a:rPr lang="sv-SE" sz="1400" smtClean="0">
                <a:solidFill>
                  <a:schemeClr val="bg1"/>
                </a:solidFill>
                <a:latin typeface="Franklin Gothic Book" panose="020B0503020102020204" pitchFamily="34" charset="0"/>
              </a:rPr>
              <a:t>förslag presenteras.</a:t>
            </a:r>
            <a:r>
              <a:rPr lang="sv-SE" sz="1400" dirty="0" smtClean="0">
                <a:solidFill>
                  <a:schemeClr val="bg1"/>
                </a:solidFill>
                <a:latin typeface="Franklin Gothic Book" panose="020B0503020102020204" pitchFamily="34" charset="0"/>
              </a:rPr>
              <a:t/>
            </a:r>
            <a:br>
              <a:rPr lang="sv-SE" sz="1400" dirty="0" smtClean="0">
                <a:solidFill>
                  <a:schemeClr val="bg1"/>
                </a:solidFill>
                <a:latin typeface="Franklin Gothic Book" panose="020B0503020102020204" pitchFamily="34" charset="0"/>
              </a:rPr>
            </a:br>
            <a:r>
              <a:rPr lang="sv-SE" sz="1400" dirty="0" smtClean="0">
                <a:solidFill>
                  <a:schemeClr val="bg1"/>
                </a:solidFill>
                <a:latin typeface="Franklin Gothic Book" panose="020B0503020102020204" pitchFamily="34" charset="0"/>
              </a:rPr>
              <a:t/>
            </a:r>
            <a:br>
              <a:rPr lang="sv-SE" sz="1400" dirty="0" smtClean="0">
                <a:solidFill>
                  <a:schemeClr val="bg1"/>
                </a:solidFill>
                <a:latin typeface="Franklin Gothic Book" panose="020B0503020102020204" pitchFamily="34" charset="0"/>
              </a:rPr>
            </a:br>
            <a:r>
              <a:rPr lang="sv-SE" sz="1400" dirty="0" smtClean="0">
                <a:solidFill>
                  <a:schemeClr val="bg1"/>
                </a:solidFill>
                <a:latin typeface="Franklin Gothic Book" panose="020B0503020102020204" pitchFamily="34" charset="0"/>
              </a:rPr>
              <a:t>Under </a:t>
            </a:r>
            <a:r>
              <a:rPr lang="sv-SE" sz="1400" dirty="0">
                <a:solidFill>
                  <a:schemeClr val="bg1"/>
                </a:solidFill>
                <a:latin typeface="Franklin Gothic Book" panose="020B0503020102020204" pitchFamily="34" charset="0"/>
              </a:rPr>
              <a:t>granskningen ges möjlighet att yttra sig om det omarbetade förslaget på nytt.</a:t>
            </a:r>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118142630"/>
      </p:ext>
    </p:extLst>
  </p:cSld>
  <p:clrMapOvr>
    <a:masterClrMapping/>
  </p:clrMapOvr>
  <mc:AlternateContent xmlns:mc="http://schemas.openxmlformats.org/markup-compatibility/2006" xmlns:p14="http://schemas.microsoft.com/office/powerpoint/2010/main">
    <mc:Choice Requires="p14">
      <p:transition spd="slow" p14:dur="2000" advTm="15697"/>
    </mc:Choice>
    <mc:Fallback xmlns="">
      <p:transition spd="slow" advTm="1569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l="399" t="2650" r="494" b="12071"/>
          <a:stretch/>
        </p:blipFill>
        <p:spPr>
          <a:xfrm>
            <a:off x="0" y="0"/>
            <a:ext cx="9180513" cy="5589239"/>
          </a:xfrm>
          <a:prstGeom prst="rect">
            <a:avLst/>
          </a:prstGeom>
        </p:spPr>
      </p:pic>
      <p:sp>
        <p:nvSpPr>
          <p:cNvPr id="2" name="Rektangel 1"/>
          <p:cNvSpPr/>
          <p:nvPr/>
        </p:nvSpPr>
        <p:spPr>
          <a:xfrm>
            <a:off x="1806679" y="444933"/>
            <a:ext cx="5941168" cy="11283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Rundad rektangulär bildtext 8"/>
          <p:cNvSpPr/>
          <p:nvPr/>
        </p:nvSpPr>
        <p:spPr>
          <a:xfrm>
            <a:off x="2094807" y="2492896"/>
            <a:ext cx="6264696" cy="2376264"/>
          </a:xfrm>
          <a:prstGeom prst="wedgeRoundRectCallout">
            <a:avLst>
              <a:gd name="adj1" fmla="val -48222"/>
              <a:gd name="adj2" fmla="val 7957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7" name="Rektangel 6"/>
          <p:cNvSpPr/>
          <p:nvPr/>
        </p:nvSpPr>
        <p:spPr>
          <a:xfrm>
            <a:off x="467544" y="404664"/>
            <a:ext cx="8496944" cy="1200329"/>
          </a:xfrm>
          <a:prstGeom prst="rect">
            <a:avLst/>
          </a:prstGeom>
        </p:spPr>
        <p:txBody>
          <a:bodyPr wrap="square">
            <a:spAutoFit/>
          </a:bodyPr>
          <a:lstStyle/>
          <a:p>
            <a:pPr algn="ctr">
              <a:buNone/>
            </a:pPr>
            <a:r>
              <a:rPr lang="sv-SE" sz="3600" dirty="0">
                <a:solidFill>
                  <a:schemeClr val="bg1"/>
                </a:solidFill>
                <a:latin typeface="Franklin Gothic Demi" panose="020B0703020102020204" pitchFamily="34" charset="0"/>
                <a:cs typeface="Arial" panose="020B0604020202020204" pitchFamily="34" charset="0"/>
              </a:rPr>
              <a:t>DETALJPLANEFÖRSLAG </a:t>
            </a:r>
            <a:r>
              <a:rPr lang="sv-SE" sz="3600" dirty="0" smtClean="0">
                <a:solidFill>
                  <a:schemeClr val="bg1"/>
                </a:solidFill>
                <a:latin typeface="Franklin Gothic Demi" panose="020B0703020102020204" pitchFamily="34" charset="0"/>
                <a:cs typeface="Arial" panose="020B0604020202020204" pitchFamily="34" charset="0"/>
              </a:rPr>
              <a:t> </a:t>
            </a:r>
            <a:r>
              <a:rPr lang="sv-SE" sz="3600" dirty="0">
                <a:solidFill>
                  <a:schemeClr val="bg1"/>
                </a:solidFill>
                <a:latin typeface="Franklin Gothic Demi" panose="020B0703020102020204" pitchFamily="34" charset="0"/>
                <a:cs typeface="Arial" panose="020B0604020202020204" pitchFamily="34" charset="0"/>
              </a:rPr>
              <a:t>VÄSTERHANINGE CENTRUM</a:t>
            </a:r>
            <a:endParaRPr lang="sv-SE" sz="3600" dirty="0">
              <a:solidFill>
                <a:schemeClr val="bg1"/>
              </a:solidFill>
              <a:latin typeface="Franklin Gothic Demi" panose="020B0703020102020204" pitchFamily="34" charset="0"/>
            </a:endParaRP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3" name="Rektangel 2"/>
          <p:cNvSpPr/>
          <p:nvPr/>
        </p:nvSpPr>
        <p:spPr>
          <a:xfrm>
            <a:off x="2123728" y="2773087"/>
            <a:ext cx="6264696" cy="1815882"/>
          </a:xfrm>
          <a:prstGeom prst="rect">
            <a:avLst/>
          </a:prstGeom>
        </p:spPr>
        <p:txBody>
          <a:bodyPr wrap="square">
            <a:spAutoFit/>
          </a:bodyPr>
          <a:lstStyle/>
          <a:p>
            <a:pPr algn="ctr"/>
            <a:r>
              <a:rPr lang="sv-SE" sz="1600" dirty="0" smtClean="0">
                <a:solidFill>
                  <a:schemeClr val="bg1"/>
                </a:solidFill>
                <a:latin typeface="Franklin Gothic Book" panose="020B0503020102020204" pitchFamily="34" charset="0"/>
              </a:rPr>
              <a:t>Detaljplanen var ute på samråd 8 juni – 20 juli. Det </a:t>
            </a:r>
            <a:r>
              <a:rPr lang="sv-SE" sz="1600" dirty="0">
                <a:solidFill>
                  <a:schemeClr val="bg1"/>
                </a:solidFill>
                <a:latin typeface="Franklin Gothic Book" panose="020B0503020102020204" pitchFamily="34" charset="0"/>
              </a:rPr>
              <a:t>betyder att </a:t>
            </a:r>
            <a:r>
              <a:rPr lang="sv-SE" sz="1600" dirty="0" smtClean="0">
                <a:solidFill>
                  <a:schemeClr val="bg1"/>
                </a:solidFill>
                <a:latin typeface="Franklin Gothic Book" panose="020B0503020102020204" pitchFamily="34" charset="0"/>
              </a:rPr>
              <a:t>kommunen </a:t>
            </a:r>
            <a:r>
              <a:rPr lang="sv-SE" sz="1600" dirty="0">
                <a:solidFill>
                  <a:schemeClr val="bg1"/>
                </a:solidFill>
                <a:latin typeface="Franklin Gothic Book" panose="020B0503020102020204" pitchFamily="34" charset="0"/>
              </a:rPr>
              <a:t>tagit fram ett förslag på hur området kan komma att se ut i </a:t>
            </a:r>
            <a:r>
              <a:rPr lang="sv-SE" sz="1600" dirty="0" smtClean="0">
                <a:solidFill>
                  <a:schemeClr val="bg1"/>
                </a:solidFill>
                <a:latin typeface="Franklin Gothic Book" panose="020B0503020102020204" pitchFamily="34" charset="0"/>
              </a:rPr>
              <a:t>framtiden. Syftet </a:t>
            </a:r>
            <a:r>
              <a:rPr lang="sv-SE" sz="1600" dirty="0">
                <a:solidFill>
                  <a:schemeClr val="bg1"/>
                </a:solidFill>
                <a:latin typeface="Franklin Gothic Book" panose="020B0503020102020204" pitchFamily="34" charset="0"/>
              </a:rPr>
              <a:t>med samrådet av planförslaget var att samla in information, förslag och synpunkter som kan vägas in i </a:t>
            </a:r>
            <a:r>
              <a:rPr lang="sv-SE" sz="1600" dirty="0" smtClean="0">
                <a:solidFill>
                  <a:schemeClr val="bg1"/>
                </a:solidFill>
                <a:latin typeface="Franklin Gothic Book" panose="020B0503020102020204" pitchFamily="34" charset="0"/>
              </a:rPr>
              <a:t>planarbetet. </a:t>
            </a:r>
          </a:p>
          <a:p>
            <a:pPr algn="ctr"/>
            <a:endParaRPr lang="sv-SE" sz="1600" dirty="0">
              <a:solidFill>
                <a:schemeClr val="bg1"/>
              </a:solidFill>
              <a:latin typeface="Franklin Gothic Book" panose="020B0503020102020204" pitchFamily="34" charset="0"/>
            </a:endParaRPr>
          </a:p>
          <a:p>
            <a:pPr algn="ctr"/>
            <a:r>
              <a:rPr lang="sv-SE" sz="1600" dirty="0">
                <a:solidFill>
                  <a:schemeClr val="bg1"/>
                </a:solidFill>
                <a:latin typeface="Franklin Gothic Book" panose="020B0503020102020204" pitchFamily="34" charset="0"/>
              </a:rPr>
              <a:t>Nu jobbar kommunen med att gå igenom inkomna yttranden och bedöma hur planförslaget kan komma att påverkas av synpunkterna.</a:t>
            </a:r>
          </a:p>
        </p:txBody>
      </p:sp>
    </p:spTree>
    <p:extLst>
      <p:ext uri="{BB962C8B-B14F-4D97-AF65-F5344CB8AC3E}">
        <p14:creationId xmlns:p14="http://schemas.microsoft.com/office/powerpoint/2010/main" val="705584119"/>
      </p:ext>
    </p:extLst>
  </p:cSld>
  <p:clrMapOvr>
    <a:masterClrMapping/>
  </p:clrMapOvr>
  <mc:AlternateContent xmlns:mc="http://schemas.openxmlformats.org/markup-compatibility/2006" xmlns:p14="http://schemas.microsoft.com/office/powerpoint/2010/main">
    <mc:Choice Requires="p14">
      <p:transition spd="slow" p14:dur="2000" advTm="7473"/>
    </mc:Choice>
    <mc:Fallback xmlns="">
      <p:transition spd="slow" advTm="747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179512" y="404664"/>
            <a:ext cx="8784976" cy="1200329"/>
          </a:xfrm>
          <a:prstGeom prst="rect">
            <a:avLst/>
          </a:prstGeom>
        </p:spPr>
        <p:txBody>
          <a:bodyPr wrap="square">
            <a:spAutoFit/>
          </a:bodyPr>
          <a:lstStyle/>
          <a:p>
            <a:pPr algn="ctr">
              <a:buNone/>
            </a:pPr>
            <a:r>
              <a:rPr lang="sv-SE" sz="3600" dirty="0" smtClean="0">
                <a:latin typeface="Franklin Gothic Demi" panose="020B0703020102020204" pitchFamily="34" charset="0"/>
                <a:cs typeface="Arial" panose="020B0604020202020204" pitchFamily="34" charset="0"/>
              </a:rPr>
              <a:t>VARFÖR TAR VI FRAM EN </a:t>
            </a:r>
          </a:p>
          <a:p>
            <a:pPr algn="ctr">
              <a:buNone/>
            </a:pPr>
            <a:r>
              <a:rPr lang="sv-SE" sz="3600" dirty="0" smtClean="0">
                <a:latin typeface="Franklin Gothic Demi" panose="020B0703020102020204" pitchFamily="34" charset="0"/>
                <a:cs typeface="Arial" panose="020B0604020202020204" pitchFamily="34" charset="0"/>
              </a:rPr>
              <a:t>NY DETALJPLAN?</a:t>
            </a:r>
            <a:endParaRPr lang="sv-SE" dirty="0">
              <a:latin typeface="Franklin Gothic Demi" panose="020B0703020102020204" pitchFamily="34" charset="0"/>
            </a:endParaRPr>
          </a:p>
        </p:txBody>
      </p:sp>
      <p:sp>
        <p:nvSpPr>
          <p:cNvPr id="9" name="textruta 8"/>
          <p:cNvSpPr txBox="1"/>
          <p:nvPr/>
        </p:nvSpPr>
        <p:spPr>
          <a:xfrm>
            <a:off x="525000" y="2025748"/>
            <a:ext cx="6495272" cy="4524315"/>
          </a:xfrm>
          <a:prstGeom prst="rect">
            <a:avLst/>
          </a:prstGeom>
          <a:noFill/>
        </p:spPr>
        <p:txBody>
          <a:bodyPr wrap="square" rtlCol="0">
            <a:spAutoFit/>
          </a:bodyPr>
          <a:lstStyle/>
          <a:p>
            <a:r>
              <a:rPr lang="sv-SE" b="1" dirty="0" smtClean="0">
                <a:latin typeface="Franklin Gothic Book" panose="020B0503020102020204" pitchFamily="34" charset="0"/>
              </a:rPr>
              <a:t>Regional utvecklingsplan för Stockholmsregionen (RUFS 2050)</a:t>
            </a:r>
          </a:p>
          <a:p>
            <a:pPr marL="285750" indent="-285750">
              <a:buFontTx/>
              <a:buChar char="-"/>
            </a:pPr>
            <a:r>
              <a:rPr lang="sv-SE" dirty="0" smtClean="0">
                <a:latin typeface="Franklin Gothic Book" panose="020B0503020102020204" pitchFamily="34" charset="0"/>
              </a:rPr>
              <a:t>Långsiktig målbild för regionen</a:t>
            </a:r>
          </a:p>
          <a:p>
            <a:pPr marL="285750" indent="-285750">
              <a:buFontTx/>
              <a:buChar char="-"/>
            </a:pPr>
            <a:r>
              <a:rPr lang="sv-SE" dirty="0" smtClean="0">
                <a:latin typeface="Franklin Gothic Book" panose="020B0503020102020204" pitchFamily="34" charset="0"/>
              </a:rPr>
              <a:t>Stadsutveckling i de bästa kollektivtrafiklägena</a:t>
            </a:r>
          </a:p>
          <a:p>
            <a:pPr marL="285750" indent="-285750">
              <a:buFontTx/>
              <a:buChar char="-"/>
            </a:pPr>
            <a:r>
              <a:rPr lang="sv-SE" dirty="0" smtClean="0">
                <a:latin typeface="Franklin Gothic Book" panose="020B0503020102020204" pitchFamily="34" charset="0"/>
              </a:rPr>
              <a:t>Västerhaninge utpekat som strategiskt stadsutvecklingsläge</a:t>
            </a:r>
          </a:p>
          <a:p>
            <a:pPr marL="285750" indent="-285750">
              <a:buFontTx/>
              <a:buChar char="-"/>
            </a:pPr>
            <a:endParaRPr lang="sv-SE" b="1" dirty="0">
              <a:latin typeface="Franklin Gothic Book" panose="020B0503020102020204" pitchFamily="34" charset="0"/>
            </a:endParaRPr>
          </a:p>
          <a:p>
            <a:r>
              <a:rPr lang="sv-SE" b="1" dirty="0" smtClean="0">
                <a:latin typeface="Franklin Gothic Book" panose="020B0503020102020204" pitchFamily="34" charset="0"/>
              </a:rPr>
              <a:t>Översiktsplan 2030</a:t>
            </a:r>
          </a:p>
          <a:p>
            <a:pPr marL="285750" indent="-285750">
              <a:buFontTx/>
              <a:buChar char="-"/>
            </a:pPr>
            <a:r>
              <a:rPr lang="sv-SE" dirty="0">
                <a:latin typeface="Franklin Gothic Book" panose="020B0503020102020204" pitchFamily="34" charset="0"/>
              </a:rPr>
              <a:t>B</a:t>
            </a:r>
            <a:r>
              <a:rPr lang="sv-SE" dirty="0" smtClean="0">
                <a:latin typeface="Franklin Gothic Book" panose="020B0503020102020204" pitchFamily="34" charset="0"/>
              </a:rPr>
              <a:t>ygg i stationsnära områden och längs med </a:t>
            </a:r>
            <a:r>
              <a:rPr lang="sv-SE" dirty="0" err="1" smtClean="0">
                <a:latin typeface="Franklin Gothic Book" panose="020B0503020102020204" pitchFamily="34" charset="0"/>
              </a:rPr>
              <a:t>pendeltågsspåret</a:t>
            </a:r>
            <a:endParaRPr lang="sv-SE" dirty="0" smtClean="0">
              <a:latin typeface="Franklin Gothic Book" panose="020B0503020102020204" pitchFamily="34" charset="0"/>
            </a:endParaRPr>
          </a:p>
          <a:p>
            <a:pPr marL="285750" indent="-285750">
              <a:buFontTx/>
              <a:buChar char="-"/>
            </a:pPr>
            <a:r>
              <a:rPr lang="sv-SE" dirty="0" smtClean="0">
                <a:latin typeface="Franklin Gothic Book" panose="020B0503020102020204" pitchFamily="34" charset="0"/>
              </a:rPr>
              <a:t>Västerhaninge är en del av Haninges regionala stadskärna och en av kommunens förtätningszoner</a:t>
            </a:r>
          </a:p>
          <a:p>
            <a:endParaRPr lang="sv-SE" dirty="0">
              <a:latin typeface="Franklin Gothic Book" panose="020B0503020102020204" pitchFamily="34" charset="0"/>
            </a:endParaRPr>
          </a:p>
          <a:p>
            <a:r>
              <a:rPr lang="sv-SE" b="1" dirty="0" smtClean="0">
                <a:latin typeface="Franklin Gothic Book" panose="020B0503020102020204" pitchFamily="34" charset="0"/>
              </a:rPr>
              <a:t>Västerhaninge utvecklingsprogram</a:t>
            </a:r>
          </a:p>
          <a:p>
            <a:pPr marL="285750" indent="-285750">
              <a:buFontTx/>
              <a:buChar char="-"/>
            </a:pPr>
            <a:r>
              <a:rPr lang="sv-SE" dirty="0" smtClean="0">
                <a:latin typeface="Franklin Gothic Book" panose="020B0503020102020204" pitchFamily="34" charset="0"/>
              </a:rPr>
              <a:t>Underlag för detaljplaner </a:t>
            </a:r>
          </a:p>
          <a:p>
            <a:pPr marL="285750" indent="-285750">
              <a:buFontTx/>
              <a:buChar char="-"/>
            </a:pPr>
            <a:r>
              <a:rPr lang="sv-SE" dirty="0" smtClean="0">
                <a:latin typeface="Franklin Gothic Book" panose="020B0503020102020204" pitchFamily="34" charset="0"/>
              </a:rPr>
              <a:t>Västerhaninge som småstad – bostäder, verksamheter</a:t>
            </a:r>
          </a:p>
          <a:p>
            <a:pPr marL="285750" indent="-285750">
              <a:buFontTx/>
              <a:buChar char="-"/>
            </a:pPr>
            <a:endParaRPr lang="sv-SE" dirty="0" smtClean="0">
              <a:latin typeface="Franklin Gothic Book" panose="020B0503020102020204" pitchFamily="34" charset="0"/>
            </a:endParaRPr>
          </a:p>
          <a:p>
            <a:pPr marL="285750" indent="-285750">
              <a:buFontTx/>
              <a:buChar char="-"/>
            </a:pPr>
            <a:endParaRPr lang="sv-SE" dirty="0" smtClean="0">
              <a:latin typeface="Franklin Gothic Book" panose="020B0503020102020204" pitchFamily="34" charset="0"/>
            </a:endParaRPr>
          </a:p>
          <a:p>
            <a:endParaRPr lang="sv-SE" b="1" dirty="0">
              <a:latin typeface="Franklin Gothic Book" panose="020B0503020102020204" pitchFamily="34" charset="0"/>
            </a:endParaRPr>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485909367"/>
      </p:ext>
    </p:extLst>
  </p:cSld>
  <p:clrMapOvr>
    <a:masterClrMapping/>
  </p:clrMapOvr>
  <mc:AlternateContent xmlns:mc="http://schemas.openxmlformats.org/markup-compatibility/2006" xmlns:p14="http://schemas.microsoft.com/office/powerpoint/2010/main">
    <mc:Choice Requires="p14">
      <p:transition spd="slow" p14:dur="2000" advTm="29021"/>
    </mc:Choice>
    <mc:Fallback xmlns="">
      <p:transition spd="slow" advTm="2902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179512" y="404664"/>
            <a:ext cx="8784976" cy="1200329"/>
          </a:xfrm>
          <a:prstGeom prst="rect">
            <a:avLst/>
          </a:prstGeom>
        </p:spPr>
        <p:txBody>
          <a:bodyPr wrap="square">
            <a:spAutoFit/>
          </a:bodyPr>
          <a:lstStyle/>
          <a:p>
            <a:pPr algn="ctr">
              <a:buNone/>
            </a:pPr>
            <a:r>
              <a:rPr lang="sv-SE" sz="3600" dirty="0" smtClean="0">
                <a:latin typeface="Franklin Gothic Demi" panose="020B0703020102020204" pitchFamily="34" charset="0"/>
                <a:cs typeface="Arial" panose="020B0604020202020204" pitchFamily="34" charset="0"/>
              </a:rPr>
              <a:t>VARFÖR TAR VI FRAM EN </a:t>
            </a:r>
          </a:p>
          <a:p>
            <a:pPr algn="ctr">
              <a:buNone/>
            </a:pPr>
            <a:r>
              <a:rPr lang="sv-SE" sz="3600" dirty="0" smtClean="0">
                <a:latin typeface="Franklin Gothic Demi" panose="020B0703020102020204" pitchFamily="34" charset="0"/>
                <a:cs typeface="Arial" panose="020B0604020202020204" pitchFamily="34" charset="0"/>
              </a:rPr>
              <a:t>NY DETALJPLAN?</a:t>
            </a:r>
            <a:endParaRPr lang="sv-SE" dirty="0">
              <a:latin typeface="Franklin Gothic Demi" panose="020B0703020102020204" pitchFamily="34" charset="0"/>
            </a:endParaRPr>
          </a:p>
        </p:txBody>
      </p:sp>
      <p:sp>
        <p:nvSpPr>
          <p:cNvPr id="9" name="textruta 8"/>
          <p:cNvSpPr txBox="1"/>
          <p:nvPr/>
        </p:nvSpPr>
        <p:spPr>
          <a:xfrm>
            <a:off x="525000" y="2025748"/>
            <a:ext cx="7647400" cy="1754326"/>
          </a:xfrm>
          <a:prstGeom prst="rect">
            <a:avLst/>
          </a:prstGeom>
          <a:noFill/>
        </p:spPr>
        <p:txBody>
          <a:bodyPr wrap="square" rtlCol="0">
            <a:spAutoFit/>
          </a:bodyPr>
          <a:lstStyle/>
          <a:p>
            <a:pPr marL="285750" indent="-285750">
              <a:buFontTx/>
              <a:buChar char="-"/>
            </a:pPr>
            <a:r>
              <a:rPr lang="sv-SE" dirty="0" smtClean="0">
                <a:latin typeface="Franklin Gothic Book" panose="020B0503020102020204" pitchFamily="34" charset="0"/>
              </a:rPr>
              <a:t>Stor bostadsbrist i länet</a:t>
            </a:r>
          </a:p>
          <a:p>
            <a:pPr marL="285750" indent="-285750">
              <a:buFontTx/>
              <a:buChar char="-"/>
            </a:pPr>
            <a:r>
              <a:rPr lang="sv-SE" dirty="0" smtClean="0">
                <a:latin typeface="Franklin Gothic Book" panose="020B0503020102020204" pitchFamily="34" charset="0"/>
              </a:rPr>
              <a:t>Haninges ambition: möjliggöra att 750 bostäder kan byggas per år</a:t>
            </a:r>
          </a:p>
          <a:p>
            <a:pPr marL="285750" indent="-285750">
              <a:buFontTx/>
              <a:buChar char="-"/>
            </a:pPr>
            <a:r>
              <a:rPr lang="sv-SE" dirty="0" smtClean="0">
                <a:latin typeface="Franklin Gothic Book" panose="020B0503020102020204" pitchFamily="34" charset="0"/>
              </a:rPr>
              <a:t>Medborgardialoger för Översiktsplan 2030 och utvecklingsprogrammet – visar på vilja att utveckla Västerhaninge centrum</a:t>
            </a:r>
          </a:p>
          <a:p>
            <a:pPr marL="285750" indent="-285750">
              <a:buFontTx/>
              <a:buChar char="-"/>
            </a:pPr>
            <a:r>
              <a:rPr lang="sv-SE" dirty="0" smtClean="0">
                <a:latin typeface="Franklin Gothic Book" panose="020B0503020102020204" pitchFamily="34" charset="0"/>
              </a:rPr>
              <a:t>Planförslaget ett steg i att uppnå utsatta mål</a:t>
            </a:r>
          </a:p>
          <a:p>
            <a:pPr marL="285750" indent="-285750">
              <a:buFontTx/>
              <a:buChar char="-"/>
            </a:pPr>
            <a:endParaRPr lang="sv-SE" dirty="0" smtClean="0">
              <a:latin typeface="Franklin Gothic Book" panose="020B0503020102020204" pitchFamily="34" charset="0"/>
            </a:endParaRPr>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367086944"/>
      </p:ext>
    </p:extLst>
  </p:cSld>
  <p:clrMapOvr>
    <a:masterClrMapping/>
  </p:clrMapOvr>
  <mc:AlternateContent xmlns:mc="http://schemas.openxmlformats.org/markup-compatibility/2006" xmlns:p14="http://schemas.microsoft.com/office/powerpoint/2010/main">
    <mc:Choice Requires="p14">
      <p:transition spd="slow" p14:dur="2000" advTm="29021"/>
    </mc:Choice>
    <mc:Fallback xmlns="">
      <p:transition spd="slow" advTm="290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179512" y="404664"/>
            <a:ext cx="8784976" cy="646331"/>
          </a:xfrm>
          <a:prstGeom prst="rect">
            <a:avLst/>
          </a:prstGeom>
        </p:spPr>
        <p:txBody>
          <a:bodyPr wrap="square">
            <a:spAutoFit/>
          </a:bodyPr>
          <a:lstStyle/>
          <a:p>
            <a:pPr algn="ctr">
              <a:buNone/>
            </a:pPr>
            <a:r>
              <a:rPr lang="sv-SE" sz="3600" dirty="0" smtClean="0">
                <a:latin typeface="Franklin Gothic Demi" panose="020B0703020102020204" pitchFamily="34" charset="0"/>
                <a:cs typeface="Arial" panose="020B0604020202020204" pitchFamily="34" charset="0"/>
              </a:rPr>
              <a:t>DETALJPLANENS SYFTE</a:t>
            </a:r>
            <a:endParaRPr lang="sv-SE" dirty="0">
              <a:latin typeface="Franklin Gothic Demi" panose="020B0703020102020204" pitchFamily="34" charset="0"/>
            </a:endParaRPr>
          </a:p>
        </p:txBody>
      </p:sp>
      <p:sp>
        <p:nvSpPr>
          <p:cNvPr id="2" name="Rundad rektangulär bildtext 1"/>
          <p:cNvSpPr/>
          <p:nvPr/>
        </p:nvSpPr>
        <p:spPr>
          <a:xfrm>
            <a:off x="6357649" y="2780928"/>
            <a:ext cx="2448272" cy="1224136"/>
          </a:xfrm>
          <a:prstGeom prst="wedgeRoundRectCallout">
            <a:avLst>
              <a:gd name="adj1" fmla="val -45732"/>
              <a:gd name="adj2" fmla="val 6529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textruta 7"/>
          <p:cNvSpPr txBox="1"/>
          <p:nvPr/>
        </p:nvSpPr>
        <p:spPr>
          <a:xfrm>
            <a:off x="6372200" y="2906360"/>
            <a:ext cx="2448272" cy="954107"/>
          </a:xfrm>
          <a:prstGeom prst="rect">
            <a:avLst/>
          </a:prstGeom>
          <a:noFill/>
        </p:spPr>
        <p:txBody>
          <a:bodyPr wrap="square" rtlCol="0">
            <a:spAutoFit/>
          </a:bodyPr>
          <a:lstStyle/>
          <a:p>
            <a:pPr algn="ctr"/>
            <a:r>
              <a:rPr lang="sv-SE" sz="1400" dirty="0" smtClean="0">
                <a:solidFill>
                  <a:schemeClr val="bg1"/>
                </a:solidFill>
                <a:latin typeface="Franklin Gothic Book" panose="020B0503020102020204" pitchFamily="34" charset="0"/>
              </a:rPr>
              <a:t>Det finns flera syften till att vi tar fram en ny detaljplan för Västerhaninge centrum. Syftena ser du till vänster!</a:t>
            </a:r>
            <a:endParaRPr lang="sv-SE" sz="1400" dirty="0">
              <a:solidFill>
                <a:schemeClr val="bg1"/>
              </a:solidFill>
              <a:latin typeface="Franklin Gothic Book" panose="020B0503020102020204" pitchFamily="34" charset="0"/>
            </a:endParaRPr>
          </a:p>
        </p:txBody>
      </p:sp>
      <p:sp>
        <p:nvSpPr>
          <p:cNvPr id="9" name="textruta 8"/>
          <p:cNvSpPr txBox="1"/>
          <p:nvPr/>
        </p:nvSpPr>
        <p:spPr>
          <a:xfrm>
            <a:off x="525001" y="2025748"/>
            <a:ext cx="5832648" cy="3139321"/>
          </a:xfrm>
          <a:prstGeom prst="rect">
            <a:avLst/>
          </a:prstGeom>
          <a:noFill/>
        </p:spPr>
        <p:txBody>
          <a:bodyPr wrap="square" rtlCol="0">
            <a:spAutoFit/>
          </a:bodyPr>
          <a:lstStyle/>
          <a:p>
            <a:pPr marL="342900" indent="-342900">
              <a:buAutoNum type="arabicPeriod"/>
            </a:pPr>
            <a:r>
              <a:rPr lang="sv-SE" dirty="0">
                <a:latin typeface="Franklin Gothic Book" panose="020B0503020102020204" pitchFamily="34" charset="0"/>
              </a:rPr>
              <a:t>M</a:t>
            </a:r>
            <a:r>
              <a:rPr lang="sv-SE" dirty="0" smtClean="0">
                <a:latin typeface="Franklin Gothic Book" panose="020B0503020102020204" pitchFamily="34" charset="0"/>
              </a:rPr>
              <a:t>öjliggöra </a:t>
            </a:r>
            <a:r>
              <a:rPr lang="sv-SE" dirty="0">
                <a:latin typeface="Franklin Gothic Book" panose="020B0503020102020204" pitchFamily="34" charset="0"/>
              </a:rPr>
              <a:t>för förtätning av bostäder, offentlig och kommersiell service, friliggande simhall samt infarts- och besöksparkering. </a:t>
            </a:r>
            <a:endParaRPr lang="sv-SE" dirty="0" smtClean="0">
              <a:latin typeface="Franklin Gothic Book" panose="020B0503020102020204" pitchFamily="34" charset="0"/>
            </a:endParaRPr>
          </a:p>
          <a:p>
            <a:pPr marL="342900" indent="-342900">
              <a:buAutoNum type="arabicPeriod"/>
            </a:pPr>
            <a:r>
              <a:rPr lang="sv-SE" dirty="0">
                <a:latin typeface="Franklin Gothic Book" panose="020B0503020102020204" pitchFamily="34" charset="0"/>
              </a:rPr>
              <a:t>S</a:t>
            </a:r>
            <a:r>
              <a:rPr lang="sv-SE" dirty="0" smtClean="0">
                <a:latin typeface="Franklin Gothic Book" panose="020B0503020102020204" pitchFamily="34" charset="0"/>
              </a:rPr>
              <a:t>kapa </a:t>
            </a:r>
            <a:r>
              <a:rPr lang="sv-SE" dirty="0">
                <a:latin typeface="Franklin Gothic Book" panose="020B0503020102020204" pitchFamily="34" charset="0"/>
              </a:rPr>
              <a:t>kvalitativa parker och torg som tar tillvara på och utvecklar platsens rika kulturmiljö, omgivande bebyggelse och natur med värdefulla träd. </a:t>
            </a:r>
            <a:endParaRPr lang="sv-SE" dirty="0" smtClean="0">
              <a:latin typeface="Franklin Gothic Book" panose="020B0503020102020204" pitchFamily="34" charset="0"/>
            </a:endParaRPr>
          </a:p>
          <a:p>
            <a:pPr marL="342900" indent="-342900">
              <a:buAutoNum type="arabicPeriod"/>
            </a:pPr>
            <a:r>
              <a:rPr lang="sv-SE" dirty="0" smtClean="0">
                <a:latin typeface="Franklin Gothic Book" panose="020B0503020102020204" pitchFamily="34" charset="0"/>
              </a:rPr>
              <a:t>Skydda och bevara kulturmiljövärden</a:t>
            </a:r>
          </a:p>
          <a:p>
            <a:pPr marL="342900" indent="-342900">
              <a:buAutoNum type="arabicPeriod"/>
            </a:pPr>
            <a:r>
              <a:rPr lang="sv-SE" dirty="0">
                <a:latin typeface="Franklin Gothic Book" panose="020B0503020102020204" pitchFamily="34" charset="0"/>
              </a:rPr>
              <a:t>S</a:t>
            </a:r>
            <a:r>
              <a:rPr lang="sv-SE" dirty="0" smtClean="0">
                <a:latin typeface="Franklin Gothic Book" panose="020B0503020102020204" pitchFamily="34" charset="0"/>
              </a:rPr>
              <a:t>kapa </a:t>
            </a:r>
            <a:r>
              <a:rPr lang="sv-SE" dirty="0">
                <a:latin typeface="Franklin Gothic Book" panose="020B0503020102020204" pitchFamily="34" charset="0"/>
              </a:rPr>
              <a:t>förutsättningar för ett hållbart och levande stadsdelscentrum för boende, arbetstagare, pendlare och besökare. Samt erbjuda plats för möten och en enklare vardag för kommunens samtliga invånare. </a:t>
            </a:r>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850805581"/>
      </p:ext>
    </p:extLst>
  </p:cSld>
  <p:clrMapOvr>
    <a:masterClrMapping/>
  </p:clrMapOvr>
  <mc:AlternateContent xmlns:mc="http://schemas.openxmlformats.org/markup-compatibility/2006" xmlns:p14="http://schemas.microsoft.com/office/powerpoint/2010/main">
    <mc:Choice Requires="p14">
      <p:transition spd="slow" p14:dur="2000" advTm="29021"/>
    </mc:Choice>
    <mc:Fallback xmlns="">
      <p:transition spd="slow" advTm="290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smtClean="0">
                <a:latin typeface="Franklin Gothic Demi" panose="020B0703020102020204" pitchFamily="34" charset="0"/>
                <a:cs typeface="Arial" panose="020B0604020202020204" pitchFamily="34" charset="0"/>
              </a:rPr>
              <a:t>SAMRÅDSFÖRSLAGETS INNEHÅLL</a:t>
            </a:r>
            <a:endParaRPr lang="sv-SE" dirty="0">
              <a:latin typeface="Franklin Gothic Demi" panose="020B0703020102020204" pitchFamily="34" charset="0"/>
            </a:endParaRPr>
          </a:p>
        </p:txBody>
      </p:sp>
      <p:sp>
        <p:nvSpPr>
          <p:cNvPr id="8" name="Rundad rektangulär bildtext 7"/>
          <p:cNvSpPr/>
          <p:nvPr/>
        </p:nvSpPr>
        <p:spPr>
          <a:xfrm>
            <a:off x="6660232" y="1542422"/>
            <a:ext cx="2160240" cy="3038706"/>
          </a:xfrm>
          <a:prstGeom prst="wedgeRoundRectCallout">
            <a:avLst>
              <a:gd name="adj1" fmla="val -45732"/>
              <a:gd name="adj2" fmla="val 6529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798014" y="1615225"/>
            <a:ext cx="2022457" cy="2893100"/>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Detaljplanen bevarar och utvecklar de befintliga kvaliteter som finns i Västerhaninge centrum genom att förtäta med bland annat bostäder samt offentlig och kommersiell service som i struktur, placering och volym anpassats till befintlig kulturhistoriskt värdefull miljö och bebyggelse. </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544830351"/>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a:off x="6588224" y="1542421"/>
            <a:ext cx="2232247" cy="3902803"/>
          </a:xfrm>
          <a:prstGeom prst="wedgeRoundRectCallout">
            <a:avLst>
              <a:gd name="adj1" fmla="val -45732"/>
              <a:gd name="adj2" fmla="val 6529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693118" y="1615224"/>
            <a:ext cx="2022457" cy="3754874"/>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Detaljplanen innehåller i sin helhet cirka:</a:t>
            </a:r>
          </a:p>
          <a:p>
            <a:pPr marL="285750" lvl="0" indent="-285750">
              <a:buFont typeface="Arial" panose="020B0604020202020204" pitchFamily="34" charset="0"/>
              <a:buChar char="•"/>
            </a:pPr>
            <a:r>
              <a:rPr lang="sv-SE" sz="1400" dirty="0" smtClean="0">
                <a:solidFill>
                  <a:schemeClr val="bg1"/>
                </a:solidFill>
                <a:latin typeface="Franklin Gothic Book" panose="020B0503020102020204" pitchFamily="34" charset="0"/>
              </a:rPr>
              <a:t>1 </a:t>
            </a:r>
            <a:r>
              <a:rPr lang="sv-SE" sz="1400" dirty="0">
                <a:solidFill>
                  <a:schemeClr val="bg1"/>
                </a:solidFill>
                <a:latin typeface="Franklin Gothic Book" panose="020B0503020102020204" pitchFamily="34" charset="0"/>
              </a:rPr>
              <a:t>000 tillkommande bostadsenheter i form av flerbostadshus</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18 500 kvadratmeter för kommersiell och offentlig verksamhet</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15 700 kvadratmeter parker och torg</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Cykel- och bilparkering för handel, infart, besök och boende</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191192650"/>
      </p:ext>
    </p:extLst>
  </p:cSld>
  <p:clrMapOvr>
    <a:masterClrMapping/>
  </p:clrMapOvr>
  <mc:AlternateContent xmlns:mc="http://schemas.openxmlformats.org/markup-compatibility/2006" xmlns:p14="http://schemas.microsoft.com/office/powerpoint/2010/main">
    <mc:Choice Requires="p14">
      <p:transition spd="slow" p14:dur="2000" advTm="21760"/>
    </mc:Choice>
    <mc:Fallback xmlns="">
      <p:transition spd="slow" advTm="2176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12123" t="4268" r="378" b="19823"/>
          <a:stretch/>
        </p:blipFill>
        <p:spPr>
          <a:xfrm>
            <a:off x="6235" y="0"/>
            <a:ext cx="9144000" cy="560919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latin typeface="Franklin Gothic Demi" panose="020B0703020102020204" pitchFamily="34" charset="0"/>
                <a:cs typeface="Arial" panose="020B0604020202020204" pitchFamily="34" charset="0"/>
              </a:rPr>
              <a:t>SAMRÅDSFÖRSLAGETS </a:t>
            </a:r>
            <a:r>
              <a:rPr lang="sv-SE" sz="3600" dirty="0" smtClean="0">
                <a:latin typeface="Franklin Gothic Demi" panose="020B0703020102020204" pitchFamily="34" charset="0"/>
                <a:cs typeface="Arial" panose="020B0604020202020204" pitchFamily="34" charset="0"/>
              </a:rPr>
              <a:t>INNEHÅLL</a:t>
            </a:r>
            <a:endParaRPr lang="sv-SE" dirty="0">
              <a:latin typeface="Franklin Gothic Demi" panose="020B0703020102020204" pitchFamily="34" charset="0"/>
            </a:endParaRPr>
          </a:p>
        </p:txBody>
      </p:sp>
      <p:sp>
        <p:nvSpPr>
          <p:cNvPr id="8" name="Rundad rektangulär bildtext 7"/>
          <p:cNvSpPr/>
          <p:nvPr/>
        </p:nvSpPr>
        <p:spPr>
          <a:xfrm>
            <a:off x="6364565" y="1156456"/>
            <a:ext cx="2448272" cy="1800200"/>
          </a:xfrm>
          <a:prstGeom prst="wedgeRoundRectCallout">
            <a:avLst>
              <a:gd name="adj1" fmla="val -45732"/>
              <a:gd name="adj2" fmla="val 6529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textruta 8"/>
          <p:cNvSpPr txBox="1"/>
          <p:nvPr/>
        </p:nvSpPr>
        <p:spPr>
          <a:xfrm>
            <a:off x="6444208" y="1220333"/>
            <a:ext cx="2448272" cy="1600438"/>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 svarta ringarna redovisar kulturmiljöerna med höga värden och pilarna visar på kulturhistoriskt viktiga siktlinjer och axlar som bevarats och påverkat </a:t>
            </a:r>
            <a:r>
              <a:rPr lang="sv-SE" sz="1400" dirty="0" smtClean="0">
                <a:solidFill>
                  <a:schemeClr val="bg1"/>
                </a:solidFill>
                <a:latin typeface="Franklin Gothic Book" panose="020B0503020102020204" pitchFamily="34" charset="0"/>
              </a:rPr>
              <a:t>bebyggelsestrukturen </a:t>
            </a:r>
            <a:r>
              <a:rPr lang="sv-SE" sz="1400" dirty="0">
                <a:solidFill>
                  <a:schemeClr val="bg1"/>
                </a:solidFill>
                <a:latin typeface="Franklin Gothic Book" panose="020B0503020102020204" pitchFamily="34" charset="0"/>
              </a:rPr>
              <a:t>i stort. </a:t>
            </a:r>
          </a:p>
        </p:txBody>
      </p:sp>
      <p:sp>
        <p:nvSpPr>
          <p:cNvPr id="2" name="Ellips 1"/>
          <p:cNvSpPr/>
          <p:nvPr/>
        </p:nvSpPr>
        <p:spPr>
          <a:xfrm>
            <a:off x="4702886" y="1916832"/>
            <a:ext cx="1152128" cy="1152128"/>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0" name="Ellips 9"/>
          <p:cNvSpPr/>
          <p:nvPr/>
        </p:nvSpPr>
        <p:spPr>
          <a:xfrm>
            <a:off x="2483768" y="3573016"/>
            <a:ext cx="580810" cy="580810"/>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11" name="Rak pilkoppling 10"/>
          <p:cNvCxnSpPr/>
          <p:nvPr/>
        </p:nvCxnSpPr>
        <p:spPr>
          <a:xfrm flipV="1">
            <a:off x="3203848" y="2804598"/>
            <a:ext cx="1499038" cy="105645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Rak pilkoppling 12"/>
          <p:cNvCxnSpPr/>
          <p:nvPr/>
        </p:nvCxnSpPr>
        <p:spPr>
          <a:xfrm flipH="1" flipV="1">
            <a:off x="5076056" y="3068960"/>
            <a:ext cx="202894" cy="244827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5" name="Rundad rektangulär bildtext 14"/>
          <p:cNvSpPr/>
          <p:nvPr/>
        </p:nvSpPr>
        <p:spPr>
          <a:xfrm>
            <a:off x="6296475" y="3691055"/>
            <a:ext cx="2516362" cy="2318778"/>
          </a:xfrm>
          <a:prstGeom prst="wedgeRoundRectCallout">
            <a:avLst>
              <a:gd name="adj1" fmla="val -55153"/>
              <a:gd name="adj2" fmla="val -6015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6" name="textruta 15"/>
          <p:cNvSpPr txBox="1"/>
          <p:nvPr/>
        </p:nvSpPr>
        <p:spPr>
          <a:xfrm>
            <a:off x="6364565" y="3763063"/>
            <a:ext cx="2448272" cy="2246769"/>
          </a:xfrm>
          <a:prstGeom prst="rect">
            <a:avLst/>
          </a:prstGeom>
          <a:noFill/>
        </p:spPr>
        <p:txBody>
          <a:bodyPr wrap="square" rtlCol="0">
            <a:spAutoFit/>
          </a:bodyPr>
          <a:lstStyle/>
          <a:p>
            <a:r>
              <a:rPr lang="sv-SE" sz="1400" dirty="0" smtClean="0">
                <a:solidFill>
                  <a:schemeClr val="bg1"/>
                </a:solidFill>
                <a:latin typeface="Franklin Gothic Book" panose="020B0503020102020204" pitchFamily="34" charset="0"/>
              </a:rPr>
              <a:t>Gamla kommunhuset, Åbygården, Klockargården, Åby lada och </a:t>
            </a:r>
            <a:r>
              <a:rPr lang="sv-SE" sz="1400" dirty="0" err="1" smtClean="0">
                <a:solidFill>
                  <a:schemeClr val="bg1"/>
                </a:solidFill>
                <a:latin typeface="Franklin Gothic Book" panose="020B0503020102020204" pitchFamily="34" charset="0"/>
              </a:rPr>
              <a:t>Lillebo</a:t>
            </a:r>
            <a:r>
              <a:rPr lang="sv-SE" sz="1400" dirty="0" smtClean="0">
                <a:solidFill>
                  <a:schemeClr val="bg1"/>
                </a:solidFill>
                <a:latin typeface="Franklin Gothic Book" panose="020B0503020102020204" pitchFamily="34" charset="0"/>
              </a:rPr>
              <a:t> bevars och skyddas med bland annat rivningsförbud och varsamhetsbestämmelser. </a:t>
            </a:r>
            <a:r>
              <a:rPr lang="sv-SE" sz="1400" dirty="0" err="1" smtClean="0">
                <a:solidFill>
                  <a:schemeClr val="bg1"/>
                </a:solidFill>
                <a:latin typeface="Franklin Gothic Book" panose="020B0503020102020204" pitchFamily="34" charset="0"/>
              </a:rPr>
              <a:t>Centrumbebyggselsen</a:t>
            </a:r>
            <a:r>
              <a:rPr lang="sv-SE" sz="1400" dirty="0" smtClean="0">
                <a:solidFill>
                  <a:schemeClr val="bg1"/>
                </a:solidFill>
                <a:latin typeface="Franklin Gothic Book" panose="020B0503020102020204" pitchFamily="34" charset="0"/>
              </a:rPr>
              <a:t> föreslås rivas och ersätts av fyra bostads- och centrumkvarter</a:t>
            </a:r>
            <a:endParaRPr lang="sv-SE" sz="1400" dirty="0">
              <a:solidFill>
                <a:schemeClr val="bg1"/>
              </a:solidFill>
              <a:latin typeface="Franklin Gothic Book" panose="020B0503020102020204" pitchFamily="34" charset="0"/>
            </a:endParaRPr>
          </a:p>
        </p:txBody>
      </p:sp>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3542841874"/>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par>
    </p:tnLst>
  </p:timing>
</p:sld>
</file>

<file path=ppt/theme/theme1.xml><?xml version="1.0" encoding="utf-8"?>
<a:theme xmlns:a="http://schemas.openxmlformats.org/drawingml/2006/main" name="Haninge kommun">
  <a:themeElements>
    <a:clrScheme name="Haninge kommun">
      <a:dk1>
        <a:sysClr val="windowText" lastClr="000000"/>
      </a:dk1>
      <a:lt1>
        <a:sysClr val="window" lastClr="FFFFFF"/>
      </a:lt1>
      <a:dk2>
        <a:srgbClr val="1F497D"/>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 kommu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1086</Words>
  <Application>Microsoft Office PowerPoint</Application>
  <PresentationFormat>Bildspel på skärmen (4:3)</PresentationFormat>
  <Paragraphs>91</Paragraphs>
  <Slides>22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22</vt:i4>
      </vt:variant>
    </vt:vector>
  </HeadingPairs>
  <TitlesOfParts>
    <vt:vector size="27" baseType="lpstr">
      <vt:lpstr>Arial</vt:lpstr>
      <vt:lpstr>Franklin Gothic Book</vt:lpstr>
      <vt:lpstr>Franklin Gothic Demi</vt:lpstr>
      <vt:lpstr>Garamond</vt:lpstr>
      <vt:lpstr>Haninge kommun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Andersson</dc:creator>
  <cp:lastModifiedBy>Elsa Stener</cp:lastModifiedBy>
  <cp:revision>62</cp:revision>
  <dcterms:created xsi:type="dcterms:W3CDTF">2020-06-04T07:22:04Z</dcterms:created>
  <dcterms:modified xsi:type="dcterms:W3CDTF">2020-11-04T15:24:12Z</dcterms:modified>
</cp:coreProperties>
</file>