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51" r:id="rId5"/>
  </p:sldMasterIdLst>
  <p:notesMasterIdLst>
    <p:notesMasterId r:id="rId30"/>
  </p:notesMasterIdLst>
  <p:sldIdLst>
    <p:sldId id="1328" r:id="rId6"/>
    <p:sldId id="1342" r:id="rId7"/>
    <p:sldId id="1330" r:id="rId8"/>
    <p:sldId id="1345" r:id="rId9"/>
    <p:sldId id="1332" r:id="rId10"/>
    <p:sldId id="1333" r:id="rId11"/>
    <p:sldId id="1379" r:id="rId12"/>
    <p:sldId id="1335" r:id="rId13"/>
    <p:sldId id="1336" r:id="rId14"/>
    <p:sldId id="1346" r:id="rId15"/>
    <p:sldId id="1380" r:id="rId16"/>
    <p:sldId id="1340" r:id="rId17"/>
    <p:sldId id="1356" r:id="rId18"/>
    <p:sldId id="1365" r:id="rId19"/>
    <p:sldId id="1371" r:id="rId20"/>
    <p:sldId id="1373" r:id="rId21"/>
    <p:sldId id="1372" r:id="rId22"/>
    <p:sldId id="1359" r:id="rId23"/>
    <p:sldId id="1361" r:id="rId24"/>
    <p:sldId id="1362" r:id="rId25"/>
    <p:sldId id="1375" r:id="rId26"/>
    <p:sldId id="1368" r:id="rId27"/>
    <p:sldId id="1370" r:id="rId28"/>
    <p:sldId id="1378" r:id="rId29"/>
  </p:sldIdLst>
  <p:sldSz cx="12192000" cy="6858000"/>
  <p:notesSz cx="6858000" cy="9144000"/>
  <p:defaultTextStyle>
    <a:defPPr>
      <a:defRPr lang="sv-SE"/>
    </a:defPPr>
    <a:lvl1pPr algn="l" rtl="0" fontAlgn="base">
      <a:spcBef>
        <a:spcPct val="20000"/>
      </a:spcBef>
      <a:spcAft>
        <a:spcPct val="0"/>
      </a:spcAft>
      <a:buChar char="•"/>
      <a:defRPr sz="3400" kern="1200">
        <a:solidFill>
          <a:schemeClr val="tx2"/>
        </a:solidFill>
        <a:latin typeface="Arial" charset="0"/>
        <a:ea typeface="+mn-ea"/>
        <a:cs typeface="+mn-cs"/>
      </a:defRPr>
    </a:lvl1pPr>
    <a:lvl2pPr marL="457200" algn="l" rtl="0" fontAlgn="base">
      <a:spcBef>
        <a:spcPct val="20000"/>
      </a:spcBef>
      <a:spcAft>
        <a:spcPct val="0"/>
      </a:spcAft>
      <a:buChar char="•"/>
      <a:defRPr sz="3400" kern="1200">
        <a:solidFill>
          <a:schemeClr val="tx2"/>
        </a:solidFill>
        <a:latin typeface="Arial" charset="0"/>
        <a:ea typeface="+mn-ea"/>
        <a:cs typeface="+mn-cs"/>
      </a:defRPr>
    </a:lvl2pPr>
    <a:lvl3pPr marL="914400" algn="l" rtl="0" fontAlgn="base">
      <a:spcBef>
        <a:spcPct val="20000"/>
      </a:spcBef>
      <a:spcAft>
        <a:spcPct val="0"/>
      </a:spcAft>
      <a:buChar char="•"/>
      <a:defRPr sz="3400" kern="1200">
        <a:solidFill>
          <a:schemeClr val="tx2"/>
        </a:solidFill>
        <a:latin typeface="Arial" charset="0"/>
        <a:ea typeface="+mn-ea"/>
        <a:cs typeface="+mn-cs"/>
      </a:defRPr>
    </a:lvl3pPr>
    <a:lvl4pPr marL="1371600" algn="l" rtl="0" fontAlgn="base">
      <a:spcBef>
        <a:spcPct val="20000"/>
      </a:spcBef>
      <a:spcAft>
        <a:spcPct val="0"/>
      </a:spcAft>
      <a:buChar char="•"/>
      <a:defRPr sz="3400" kern="1200">
        <a:solidFill>
          <a:schemeClr val="tx2"/>
        </a:solidFill>
        <a:latin typeface="Arial" charset="0"/>
        <a:ea typeface="+mn-ea"/>
        <a:cs typeface="+mn-cs"/>
      </a:defRPr>
    </a:lvl4pPr>
    <a:lvl5pPr marL="1828800" algn="l" rtl="0" fontAlgn="base">
      <a:spcBef>
        <a:spcPct val="20000"/>
      </a:spcBef>
      <a:spcAft>
        <a:spcPct val="0"/>
      </a:spcAft>
      <a:buChar char="•"/>
      <a:defRPr sz="3400" kern="1200">
        <a:solidFill>
          <a:schemeClr val="tx2"/>
        </a:solidFill>
        <a:latin typeface="Arial" charset="0"/>
        <a:ea typeface="+mn-ea"/>
        <a:cs typeface="+mn-cs"/>
      </a:defRPr>
    </a:lvl5pPr>
    <a:lvl6pPr marL="2286000" algn="l" defTabSz="914400" rtl="0" eaLnBrk="1" latinLnBrk="0" hangingPunct="1">
      <a:defRPr sz="3400" kern="1200">
        <a:solidFill>
          <a:schemeClr val="tx2"/>
        </a:solidFill>
        <a:latin typeface="Arial" charset="0"/>
        <a:ea typeface="+mn-ea"/>
        <a:cs typeface="+mn-cs"/>
      </a:defRPr>
    </a:lvl6pPr>
    <a:lvl7pPr marL="2743200" algn="l" defTabSz="914400" rtl="0" eaLnBrk="1" latinLnBrk="0" hangingPunct="1">
      <a:defRPr sz="3400" kern="1200">
        <a:solidFill>
          <a:schemeClr val="tx2"/>
        </a:solidFill>
        <a:latin typeface="Arial" charset="0"/>
        <a:ea typeface="+mn-ea"/>
        <a:cs typeface="+mn-cs"/>
      </a:defRPr>
    </a:lvl7pPr>
    <a:lvl8pPr marL="3200400" algn="l" defTabSz="914400" rtl="0" eaLnBrk="1" latinLnBrk="0" hangingPunct="1">
      <a:defRPr sz="3400" kern="1200">
        <a:solidFill>
          <a:schemeClr val="tx2"/>
        </a:solidFill>
        <a:latin typeface="Arial" charset="0"/>
        <a:ea typeface="+mn-ea"/>
        <a:cs typeface="+mn-cs"/>
      </a:defRPr>
    </a:lvl8pPr>
    <a:lvl9pPr marL="3657600" algn="l" defTabSz="914400" rtl="0" eaLnBrk="1" latinLnBrk="0" hangingPunct="1">
      <a:defRPr sz="3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CC413-9F9D-73E6-8D7A-6F879FA767E3}" name="Lovisa Lindmark" initials="LL" userId="S::lovisa.lindmark@haninge.se::1c01ae2f-a3c9-4687-a900-0183c6ba840c" providerId="AD"/>
  <p188:author id="{9887A43A-9D8E-DA66-AD1A-ECD4B4AC3E30}" name="micpersson" initials="mi" userId="S::micpersson_gmail.com#ext#@haninge.onmicrosoft.com::fea16a15-0800-491f-9a11-e792468d8f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visa Lindmark" initials="LL" lastIdx="2" clrIdx="0">
    <p:extLst>
      <p:ext uri="{19B8F6BF-5375-455C-9EA6-DF929625EA0E}">
        <p15:presenceInfo xmlns:p15="http://schemas.microsoft.com/office/powerpoint/2012/main" userId="S::lovisa.lindmark@haninge.se::1c01ae2f-a3c9-4687-a900-0183c6ba84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1F0"/>
    <a:srgbClr val="D0D0DF"/>
    <a:srgbClr val="82B4FF"/>
    <a:srgbClr val="4C4681"/>
    <a:srgbClr val="4C4781"/>
    <a:srgbClr val="F3F2F7"/>
    <a:srgbClr val="000000"/>
    <a:srgbClr val="0076B0"/>
    <a:srgbClr val="0066CC"/>
    <a:srgbClr val="E18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1"/>
    <p:restoredTop sz="67521" autoAdjust="0"/>
  </p:normalViewPr>
  <p:slideViewPr>
    <p:cSldViewPr snapToGrid="0">
      <p:cViewPr varScale="1">
        <p:scale>
          <a:sx n="75" d="100"/>
          <a:sy n="75" d="100"/>
        </p:scale>
        <p:origin x="2088" y="5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2080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fld id="{F48996F9-5F9A-440E-BE14-62843247AFEF}" type="slidenum">
              <a:rPr lang="sv-SE" altLang="sv-SE"/>
              <a:pPr>
                <a:defRPr/>
              </a:pPr>
              <a:t>‹#›</a:t>
            </a:fld>
            <a:endParaRPr lang="sv-SE" altLang="sv-SE"/>
          </a:p>
        </p:txBody>
      </p:sp>
    </p:spTree>
    <p:extLst>
      <p:ext uri="{BB962C8B-B14F-4D97-AF65-F5344CB8AC3E}">
        <p14:creationId xmlns:p14="http://schemas.microsoft.com/office/powerpoint/2010/main" val="1322202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Talmanus</a:t>
            </a:r>
            <a:r>
              <a:rPr lang="sv-SE" dirty="0"/>
              <a:t>:</a:t>
            </a:r>
          </a:p>
          <a:p>
            <a:endParaRPr lang="sv-SE" dirty="0"/>
          </a:p>
          <a:p>
            <a:pPr marL="171450" indent="-171450">
              <a:buFont typeface="Wingdings" panose="05000000000000000000" pitchFamily="2" charset="2"/>
              <a:buChar char="§"/>
            </a:pPr>
            <a:r>
              <a:rPr lang="sv-SE" dirty="0"/>
              <a:t>Idag kommer vi att prata om socialtjänstens uppdrag och roll.</a:t>
            </a:r>
          </a:p>
          <a:p>
            <a:pPr marL="171450" indent="-171450">
              <a:buFont typeface="Wingdings" panose="05000000000000000000" pitchFamily="2" charset="2"/>
              <a:buChar char="§"/>
            </a:pPr>
            <a:r>
              <a:rPr lang="sv-SE" dirty="0"/>
              <a:t>Målet med lektionen är att lära er mer om socialtjänsten, hur och när man kan ta kontakt nu eller senare i livet.</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a:t>
            </a:fld>
            <a:endParaRPr lang="sv-SE" altLang="sv-SE"/>
          </a:p>
        </p:txBody>
      </p:sp>
    </p:spTree>
    <p:extLst>
      <p:ext uri="{BB962C8B-B14F-4D97-AF65-F5344CB8AC3E}">
        <p14:creationId xmlns:p14="http://schemas.microsoft.com/office/powerpoint/2010/main" val="165878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err="1">
                <a:solidFill>
                  <a:srgbClr val="1B1B1D"/>
                </a:solidFill>
                <a:effectLst/>
                <a:latin typeface="FranklinGothicFS"/>
              </a:rPr>
              <a:t>Talmanus</a:t>
            </a:r>
            <a:r>
              <a:rPr lang="sv-SE" b="0" i="0" dirty="0">
                <a:solidFill>
                  <a:srgbClr val="1B1B1D"/>
                </a:solidFill>
                <a:effectLst/>
                <a:latin typeface="FranklinGothicFS"/>
              </a:rPr>
              <a:t>:</a:t>
            </a:r>
          </a:p>
          <a:p>
            <a:endParaRPr lang="sv-SE" b="0" i="0" dirty="0">
              <a:solidFill>
                <a:srgbClr val="1B1B1D"/>
              </a:solidFill>
              <a:effectLst/>
              <a:latin typeface="FranklinGothicFS"/>
            </a:endParaRPr>
          </a:p>
          <a:p>
            <a:r>
              <a:rPr lang="sv-SE" b="0" i="0" dirty="0">
                <a:solidFill>
                  <a:srgbClr val="1B1B1D"/>
                </a:solidFill>
                <a:effectLst/>
                <a:latin typeface="FranklinGothicFS"/>
              </a:rPr>
              <a:t>Gå igenom de olika verksamheterna.</a:t>
            </a:r>
          </a:p>
          <a:p>
            <a:endParaRPr lang="sv-SE" b="0" i="0" dirty="0">
              <a:solidFill>
                <a:srgbClr val="1B1B1D"/>
              </a:solidFill>
              <a:effectLst/>
              <a:latin typeface="FranklinGothicFS"/>
            </a:endParaRPr>
          </a:p>
          <a:p>
            <a:pPr marL="171450" indent="-171450">
              <a:buFont typeface="Wingdings" panose="05000000000000000000" pitchFamily="2" charset="2"/>
              <a:buChar char="§"/>
            </a:pPr>
            <a:r>
              <a:rPr lang="sv-SE" b="1" i="0" dirty="0">
                <a:solidFill>
                  <a:srgbClr val="1B1B1D"/>
                </a:solidFill>
                <a:effectLst/>
                <a:latin typeface="FranklinGothicFS"/>
              </a:rPr>
              <a:t>HANBA </a:t>
            </a:r>
            <a:r>
              <a:rPr lang="sv-SE" b="0" i="0" dirty="0">
                <a:solidFill>
                  <a:srgbClr val="1B1B1D"/>
                </a:solidFill>
                <a:effectLst/>
                <a:latin typeface="FranklinGothicFS"/>
              </a:rPr>
              <a:t>är Haninge kommuns gruppverksamhet för barn och tonåringar. Genom att delta i </a:t>
            </a:r>
            <a:r>
              <a:rPr lang="sv-SE" b="0" i="0" dirty="0" err="1">
                <a:solidFill>
                  <a:srgbClr val="1B1B1D"/>
                </a:solidFill>
                <a:effectLst/>
                <a:latin typeface="FranklinGothicFS"/>
              </a:rPr>
              <a:t>HANBA:s</a:t>
            </a:r>
            <a:r>
              <a:rPr lang="sv-SE" b="0" i="0" dirty="0">
                <a:solidFill>
                  <a:srgbClr val="1B1B1D"/>
                </a:solidFill>
                <a:effectLst/>
                <a:latin typeface="FranklinGothicFS"/>
              </a:rPr>
              <a:t> grupper får barn och unga kraft, mod och kunskap som hjälper dem att hantera vardagen på ett bättre sätt. HANBA ordnar till exempel grupper för:</a:t>
            </a:r>
          </a:p>
          <a:p>
            <a:pPr lvl="1"/>
            <a:r>
              <a:rPr lang="sv-SE" b="0" i="0" dirty="0">
                <a:solidFill>
                  <a:srgbClr val="1B1B1D"/>
                </a:solidFill>
                <a:effectLst/>
                <a:latin typeface="FranklinGothicFS"/>
              </a:rPr>
              <a:t>- barn till skilda föräldrar</a:t>
            </a:r>
          </a:p>
          <a:p>
            <a:pPr lvl="1"/>
            <a:r>
              <a:rPr lang="sv-SE" b="0" i="0" dirty="0">
                <a:solidFill>
                  <a:srgbClr val="1B1B1D"/>
                </a:solidFill>
                <a:effectLst/>
                <a:latin typeface="FranklinGothicFS"/>
              </a:rPr>
              <a:t>- barn till föräldrar som utöver våld</a:t>
            </a:r>
          </a:p>
          <a:p>
            <a:pPr lvl="1"/>
            <a:r>
              <a:rPr lang="sv-SE" b="0" i="0" dirty="0">
                <a:solidFill>
                  <a:srgbClr val="1B1B1D"/>
                </a:solidFill>
                <a:effectLst/>
                <a:latin typeface="FranklinGothicFS"/>
              </a:rPr>
              <a:t>- barn till föräldrar med psykisk ohälsa (exempelvis oro, nedstämdhet, ångest eller depression)</a:t>
            </a:r>
          </a:p>
          <a:p>
            <a:pPr lvl="1"/>
            <a:r>
              <a:rPr lang="sv-SE" b="0" i="0" dirty="0">
                <a:solidFill>
                  <a:srgbClr val="1B1B1D"/>
                </a:solidFill>
                <a:effectLst/>
                <a:latin typeface="FranklinGothicFS"/>
              </a:rPr>
              <a:t>- barn till föräldrar med beroende </a:t>
            </a:r>
          </a:p>
          <a:p>
            <a:pPr lvl="1"/>
            <a:r>
              <a:rPr lang="sv-SE" b="0" i="0" dirty="0">
                <a:solidFill>
                  <a:srgbClr val="1B1B1D"/>
                </a:solidFill>
                <a:effectLst/>
                <a:latin typeface="FranklinGothicFS"/>
              </a:rPr>
              <a:t>- och en tonårsgrupp som är till för tonåringar som har en förälder med beroende, psykisk ohälsa eller som har upplevt våld i familjen.</a:t>
            </a:r>
          </a:p>
          <a:p>
            <a:endParaRPr lang="sv-SE" b="0" i="0" dirty="0">
              <a:solidFill>
                <a:srgbClr val="1B1B1D"/>
              </a:solidFill>
              <a:effectLst/>
              <a:latin typeface="FranklinGothicFS"/>
            </a:endParaRPr>
          </a:p>
          <a:p>
            <a:pPr marL="171450" indent="-171450">
              <a:buFont typeface="Wingdings" panose="05000000000000000000" pitchFamily="2" charset="2"/>
              <a:buChar char="§"/>
            </a:pPr>
            <a:r>
              <a:rPr lang="sv-SE" b="1" i="0" dirty="0">
                <a:solidFill>
                  <a:srgbClr val="1B1B1D"/>
                </a:solidFill>
                <a:effectLst/>
                <a:latin typeface="FranklinGothicFS"/>
              </a:rPr>
              <a:t>Medling</a:t>
            </a:r>
            <a:r>
              <a:rPr lang="sv-SE" b="0" i="0" dirty="0">
                <a:solidFill>
                  <a:srgbClr val="1B1B1D"/>
                </a:solidFill>
                <a:effectLst/>
                <a:latin typeface="FranklinGothicFS"/>
              </a:rPr>
              <a:t> är ett möte mellan den som begått ett brott och den som drabbats av ett brott. Mötet sker tillsammans med en opartisk medlare. Det är en möjlighet att prata om det som hänt på ett bra sätt. Medling kan ske när den som begått ett brott är mellan 12-20 år, har erkänt i brottet eller delaktighet i brottet och brottet ska vara polisanmält. Medling är frivilligt för den som begått ett brott och den som drabbats.</a:t>
            </a:r>
          </a:p>
          <a:p>
            <a:endParaRPr lang="sv-SE" b="0" i="0" dirty="0">
              <a:solidFill>
                <a:srgbClr val="1B1B1D"/>
              </a:solidFill>
              <a:effectLst/>
              <a:latin typeface="FranklinGothicFS"/>
            </a:endParaRPr>
          </a:p>
          <a:p>
            <a:pPr marL="171450" indent="-171450">
              <a:buFont typeface="Wingdings" panose="05000000000000000000" pitchFamily="2" charset="2"/>
              <a:buChar char="§"/>
            </a:pPr>
            <a:r>
              <a:rPr lang="sv-SE" b="1" i="0" dirty="0" err="1">
                <a:solidFill>
                  <a:srgbClr val="1B1B1D"/>
                </a:solidFill>
                <a:effectLst/>
                <a:latin typeface="FranklinGothicFS"/>
              </a:rPr>
              <a:t>MiniMaria</a:t>
            </a:r>
            <a:r>
              <a:rPr lang="sv-SE" b="0" i="0" dirty="0">
                <a:solidFill>
                  <a:srgbClr val="1B1B1D"/>
                </a:solidFill>
                <a:effectLst/>
                <a:latin typeface="FranklinGothicFS"/>
              </a:rPr>
              <a:t> är en mottagning dit barn, ungdomar och unga vuxna upp till 25 år och deras föräldrar kan vända sig direkt till. </a:t>
            </a:r>
            <a:r>
              <a:rPr lang="sv-SE" b="0" i="0" dirty="0" err="1">
                <a:solidFill>
                  <a:srgbClr val="1B1B1D"/>
                </a:solidFill>
                <a:effectLst/>
                <a:latin typeface="FranklinGothicFS"/>
              </a:rPr>
              <a:t>MiniMaria</a:t>
            </a:r>
            <a:r>
              <a:rPr lang="sv-SE" b="0" i="0" dirty="0">
                <a:solidFill>
                  <a:srgbClr val="1B1B1D"/>
                </a:solidFill>
                <a:effectLst/>
                <a:latin typeface="FranklinGothicFS"/>
              </a:rPr>
              <a:t> erbjuder råd, stöd och behandling kring alkohol, narkotika eller problem med spel om pengar. </a:t>
            </a:r>
          </a:p>
          <a:p>
            <a:endParaRPr lang="sv-SE" b="0" i="0" dirty="0">
              <a:solidFill>
                <a:srgbClr val="1B1B1D"/>
              </a:solidFill>
              <a:effectLst/>
              <a:latin typeface="FranklinGothicFS"/>
            </a:endParaRPr>
          </a:p>
          <a:p>
            <a:pPr marL="171450" indent="-171450">
              <a:buFont typeface="Wingdings" panose="05000000000000000000" pitchFamily="2" charset="2"/>
              <a:buChar char="§"/>
            </a:pPr>
            <a:r>
              <a:rPr lang="sv-SE" b="1" i="0" dirty="0">
                <a:solidFill>
                  <a:srgbClr val="1B1B1D"/>
                </a:solidFill>
                <a:effectLst/>
                <a:latin typeface="FranklinGothicFS"/>
              </a:rPr>
              <a:t>Lämna kriminalitet </a:t>
            </a:r>
            <a:r>
              <a:rPr lang="sv-SE" b="0" i="0" dirty="0">
                <a:solidFill>
                  <a:srgbClr val="1B1B1D"/>
                </a:solidFill>
                <a:effectLst/>
                <a:latin typeface="FranklinGothicFS"/>
              </a:rPr>
              <a:t>är en hjälp från socialtjänsten för de som är i behov av stöd och skydd för att lämna en kriminell livsstil. Om du är osäker på om du vill lämna en kriminell livsstil och vad det skulle innebära erbjuder socialtjänsten dig fria samtal utan att föra journal. Ibland kan även ens närmaste anhöriga få stöd och skydd. </a:t>
            </a:r>
          </a:p>
          <a:p>
            <a:endParaRPr lang="sv-SE" b="0" i="0" dirty="0">
              <a:solidFill>
                <a:srgbClr val="1B1B1D"/>
              </a:solidFill>
              <a:effectLst/>
              <a:latin typeface="FranklinGothicFS"/>
            </a:endParaRPr>
          </a:p>
          <a:p>
            <a:pPr marL="171450" indent="-171450">
              <a:buFont typeface="Wingdings" panose="05000000000000000000" pitchFamily="2" charset="2"/>
              <a:buChar char="§"/>
            </a:pPr>
            <a:r>
              <a:rPr lang="sv-SE" b="1" i="0" dirty="0">
                <a:solidFill>
                  <a:srgbClr val="1B1B1D"/>
                </a:solidFill>
                <a:effectLst/>
                <a:latin typeface="FranklinGothicFS"/>
              </a:rPr>
              <a:t>Stödcentrum för unga brottsutsatta </a:t>
            </a:r>
            <a:r>
              <a:rPr lang="sv-SE" b="0" i="0" dirty="0">
                <a:solidFill>
                  <a:srgbClr val="1B1B1D"/>
                </a:solidFill>
                <a:effectLst/>
                <a:latin typeface="FranklinGothicFS"/>
              </a:rPr>
              <a:t>är till för den som blivit utsatt för rån, misshandel, våldtäkt, hatbrott, olaga hot, stöd och ofredanden. Verksamheten vänder sig till barn och ungdomar upp till 20 år. Även anhöriga och vittnen kan få stöd. Stödcentrum erbjuder </a:t>
            </a:r>
            <a:r>
              <a:rPr lang="sv-SE" b="0" i="0" dirty="0" err="1">
                <a:solidFill>
                  <a:srgbClr val="1B1B1D"/>
                </a:solidFill>
                <a:effectLst/>
                <a:latin typeface="FranklinGothicFS"/>
              </a:rPr>
              <a:t>bl</a:t>
            </a:r>
            <a:r>
              <a:rPr lang="sv-SE" b="0" i="0" dirty="0">
                <a:solidFill>
                  <a:srgbClr val="1B1B1D"/>
                </a:solidFill>
                <a:effectLst/>
                <a:latin typeface="FranklinGothicFS"/>
              </a:rPr>
              <a:t> a stödsamtal för att bearbeta brottshändelsen och informerar om ens rättigheter och skyldigheter.</a:t>
            </a:r>
          </a:p>
          <a:p>
            <a:endParaRPr lang="sv-SE" b="0" i="0" dirty="0">
              <a:solidFill>
                <a:srgbClr val="1B1B1D"/>
              </a:solidFill>
              <a:effectLst/>
              <a:latin typeface="FranklinGothicFS"/>
            </a:endParaRPr>
          </a:p>
          <a:p>
            <a:pPr marL="171450" indent="-171450">
              <a:buFont typeface="Wingdings" panose="05000000000000000000" pitchFamily="2" charset="2"/>
              <a:buChar char="§"/>
            </a:pPr>
            <a:r>
              <a:rPr lang="sv-SE" b="1" i="0" dirty="0">
                <a:solidFill>
                  <a:srgbClr val="1B1B1D"/>
                </a:solidFill>
                <a:effectLst/>
                <a:latin typeface="FranklinGothicFS"/>
              </a:rPr>
              <a:t>Haninges ungdomsmottagning </a:t>
            </a:r>
            <a:r>
              <a:rPr lang="sv-SE" b="0" i="0" dirty="0">
                <a:solidFill>
                  <a:srgbClr val="1B1B1D"/>
                </a:solidFill>
                <a:effectLst/>
                <a:latin typeface="FranklinGothicFS"/>
              </a:rPr>
              <a:t>tar emot ungdomar och unga vuxna mellan 12-23 år. Här kan man prata om relationer, sexualitet, kärlek och andra livsfrågor, få råd om preventivmedel eller testa sig för könssjukdomar. Hit kan man även vända sig för att prata om sin psykiska ohälsa tex om man är deppig, stressad, har ångest eller om man har det jobbigt hemma, med kompisar, partner eller i skolan.</a:t>
            </a:r>
          </a:p>
          <a:p>
            <a:endParaRPr lang="sv-SE" b="0" i="0" dirty="0">
              <a:solidFill>
                <a:srgbClr val="1B1B1D"/>
              </a:solidFill>
              <a:effectLst/>
              <a:latin typeface="FranklinGothicFS"/>
            </a:endParaRPr>
          </a:p>
          <a:p>
            <a:endParaRPr lang="sv-SE" b="0" i="0" dirty="0">
              <a:solidFill>
                <a:srgbClr val="1B1B1D"/>
              </a:solidFill>
              <a:effectLst/>
              <a:latin typeface="FranklinGothicFS"/>
            </a:endParaRPr>
          </a:p>
          <a:p>
            <a:r>
              <a:rPr lang="sv-SE" b="0" i="0" dirty="0">
                <a:solidFill>
                  <a:srgbClr val="1B1B1D"/>
                </a:solidFill>
                <a:effectLst/>
                <a:latin typeface="FranklinGothicFS"/>
              </a:rPr>
              <a:t>Mer information och länkar hittar du på haninge.se</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10</a:t>
            </a:fld>
            <a:endParaRPr lang="sv-SE" altLang="sv-SE"/>
          </a:p>
        </p:txBody>
      </p:sp>
    </p:spTree>
    <p:extLst>
      <p:ext uri="{BB962C8B-B14F-4D97-AF65-F5344CB8AC3E}">
        <p14:creationId xmlns:p14="http://schemas.microsoft.com/office/powerpoint/2010/main" val="2191841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Talmanus</a:t>
            </a:r>
            <a:r>
              <a:rPr lang="sv-SE" dirty="0"/>
              <a:t>:</a:t>
            </a:r>
          </a:p>
          <a:p>
            <a:endParaRPr lang="sv-SE" dirty="0"/>
          </a:p>
          <a:p>
            <a:r>
              <a:rPr lang="sv-SE" dirty="0"/>
              <a:t>Förutom socialtjänsten finns det andra verksamheter och organisationer som kan ge råd och stöd. I den här broschyren finns ett stort antal samlade som ni som elever kan kontakta vid behov.</a:t>
            </a:r>
          </a:p>
          <a:p>
            <a:endParaRPr lang="sv-SE" dirty="0"/>
          </a:p>
          <a:p>
            <a:r>
              <a:rPr lang="sv-SE" dirty="0"/>
              <a:t>Skriv ut och dela ut broschyren till alla elever vid lektionstillfället. </a:t>
            </a:r>
          </a:p>
          <a:p>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Ni som elever kommer att få denna broschyr mejlad till er på Unikum. </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11</a:t>
            </a:fld>
            <a:endParaRPr lang="sv-SE" altLang="sv-SE"/>
          </a:p>
        </p:txBody>
      </p:sp>
    </p:spTree>
    <p:extLst>
      <p:ext uri="{BB962C8B-B14F-4D97-AF65-F5344CB8AC3E}">
        <p14:creationId xmlns:p14="http://schemas.microsoft.com/office/powerpoint/2010/main" val="3906989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Talmanus</a:t>
            </a:r>
            <a:r>
              <a:rPr lang="sv-SE" dirty="0"/>
              <a:t>:</a:t>
            </a:r>
          </a:p>
          <a:p>
            <a:endParaRPr lang="sv-SE" dirty="0"/>
          </a:p>
          <a:p>
            <a:pPr marL="171450" indent="-171450">
              <a:buFont typeface="Wingdings" panose="05000000000000000000" pitchFamily="2" charset="2"/>
              <a:buChar char="§"/>
            </a:pPr>
            <a:r>
              <a:rPr lang="sv-SE" dirty="0"/>
              <a:t>Gå in på länkarna och visa de olika filmerna.</a:t>
            </a:r>
          </a:p>
          <a:p>
            <a:pPr marL="171450" indent="-171450">
              <a:buFont typeface="Wingdings" panose="05000000000000000000" pitchFamily="2" charset="2"/>
              <a:buChar char="§"/>
            </a:pPr>
            <a:r>
              <a:rPr lang="sv-SE" dirty="0"/>
              <a:t>Visa webbsidan för barn och unga hos socialtjänsten i Haninge.</a:t>
            </a:r>
          </a:p>
          <a:p>
            <a:pPr marL="171450" indent="-171450">
              <a:buFont typeface="Wingdings" panose="05000000000000000000" pitchFamily="2" charset="2"/>
              <a:buChar char="§"/>
            </a:pPr>
            <a:r>
              <a:rPr lang="sv-SE" dirty="0"/>
              <a:t>Låt eleverna reflektera över frågeställningen. </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12</a:t>
            </a:fld>
            <a:endParaRPr lang="sv-SE" altLang="sv-SE"/>
          </a:p>
        </p:txBody>
      </p:sp>
    </p:spTree>
    <p:extLst>
      <p:ext uri="{BB962C8B-B14F-4D97-AF65-F5344CB8AC3E}">
        <p14:creationId xmlns:p14="http://schemas.microsoft.com/office/powerpoint/2010/main" val="110964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Talmanus</a:t>
            </a:r>
            <a:r>
              <a:rPr lang="sv-SE" dirty="0"/>
              <a:t>:</a:t>
            </a:r>
          </a:p>
          <a:p>
            <a:endParaRPr lang="sv-SE" dirty="0"/>
          </a:p>
          <a:p>
            <a:r>
              <a:rPr lang="sv-SE" dirty="0"/>
              <a:t>Olika alternativ för din undervisning.</a:t>
            </a:r>
          </a:p>
          <a:p>
            <a:endParaRPr lang="sv-SE" dirty="0"/>
          </a:p>
          <a:p>
            <a:pPr marL="171450" indent="-171450">
              <a:buFont typeface="Wingdings" panose="05000000000000000000" pitchFamily="2" charset="2"/>
              <a:buChar char="§"/>
            </a:pPr>
            <a:r>
              <a:rPr lang="sv-SE" b="1" dirty="0"/>
              <a:t>Alternativ 1</a:t>
            </a:r>
          </a:p>
          <a:p>
            <a:r>
              <a:rPr lang="sv-SE" dirty="0"/>
              <a:t>Låt eleverna se alla filmerna som är kopplade till </a:t>
            </a:r>
            <a:r>
              <a:rPr lang="sv-SE" dirty="0" err="1"/>
              <a:t>elevcasen</a:t>
            </a:r>
            <a:r>
              <a:rPr lang="sv-SE" dirty="0"/>
              <a:t>. Dela upp klassen i</a:t>
            </a:r>
            <a:br>
              <a:rPr lang="sv-SE" dirty="0"/>
            </a:br>
            <a:r>
              <a:rPr lang="sv-SE" dirty="0"/>
              <a:t>sju mindre grupper och ge varje grupp ett utskrivet </a:t>
            </a:r>
            <a:r>
              <a:rPr lang="sv-SE" dirty="0" err="1"/>
              <a:t>elevcase</a:t>
            </a:r>
            <a:r>
              <a:rPr lang="sv-SE" dirty="0"/>
              <a:t> att arbeta utifrån.</a:t>
            </a:r>
            <a:br>
              <a:rPr lang="sv-SE" dirty="0"/>
            </a:br>
            <a:r>
              <a:rPr lang="sv-SE" dirty="0"/>
              <a:t>Låt grupperna diskutera sitt </a:t>
            </a:r>
            <a:r>
              <a:rPr lang="sv-SE" dirty="0" err="1"/>
              <a:t>elevcase</a:t>
            </a:r>
            <a:r>
              <a:rPr lang="sv-SE" dirty="0"/>
              <a:t> och besvara frågorna. Låt grupperna</a:t>
            </a:r>
            <a:br>
              <a:rPr lang="sv-SE" dirty="0"/>
            </a:br>
            <a:r>
              <a:rPr lang="sv-SE" dirty="0"/>
              <a:t>redovisa sina frågor och svar inför klassen. Varje </a:t>
            </a:r>
            <a:r>
              <a:rPr lang="sv-SE" dirty="0" err="1"/>
              <a:t>elevcase</a:t>
            </a:r>
            <a:r>
              <a:rPr lang="sv-SE" dirty="0"/>
              <a:t> har förslag till lösning</a:t>
            </a:r>
            <a:br>
              <a:rPr lang="sv-SE" dirty="0"/>
            </a:br>
            <a:r>
              <a:rPr lang="sv-SE" dirty="0"/>
              <a:t>som stöd för dig som mentor i diskussionen med klassen.</a:t>
            </a:r>
          </a:p>
          <a:p>
            <a:endParaRPr lang="sv-SE" dirty="0"/>
          </a:p>
          <a:p>
            <a:pPr marL="171450" indent="-171450">
              <a:buFont typeface="Wingdings" panose="05000000000000000000" pitchFamily="2" charset="2"/>
              <a:buChar char="§"/>
            </a:pPr>
            <a:r>
              <a:rPr lang="sv-SE" b="1" dirty="0"/>
              <a:t>Alternativ 2</a:t>
            </a:r>
          </a:p>
          <a:p>
            <a:r>
              <a:rPr lang="sv-SE" dirty="0"/>
              <a:t>Låt eleverna se alla filmerna som är kopplade till </a:t>
            </a:r>
            <a:r>
              <a:rPr lang="sv-SE" dirty="0" err="1"/>
              <a:t>elevcasen</a:t>
            </a:r>
            <a:r>
              <a:rPr lang="sv-SE" dirty="0"/>
              <a:t>. Välj gemensamt ut</a:t>
            </a:r>
            <a:br>
              <a:rPr lang="sv-SE" dirty="0"/>
            </a:br>
            <a:r>
              <a:rPr lang="sv-SE" dirty="0"/>
              <a:t>fyra till fem </a:t>
            </a:r>
            <a:r>
              <a:rPr lang="sv-SE" dirty="0" err="1"/>
              <a:t>elevcase</a:t>
            </a:r>
            <a:r>
              <a:rPr lang="sv-SE" dirty="0"/>
              <a:t> klassen vill arbeta med. Dela upp klassen i mindre grupper</a:t>
            </a:r>
            <a:br>
              <a:rPr lang="sv-SE" dirty="0"/>
            </a:br>
            <a:r>
              <a:rPr lang="sv-SE" dirty="0"/>
              <a:t>och ge varje grupp ett utskrivet </a:t>
            </a:r>
            <a:r>
              <a:rPr lang="sv-SE" dirty="0" err="1"/>
              <a:t>elevcase</a:t>
            </a:r>
            <a:r>
              <a:rPr lang="sv-SE" dirty="0"/>
              <a:t> att arbeta utifrån. Låt grupperna</a:t>
            </a:r>
            <a:br>
              <a:rPr lang="sv-SE" dirty="0"/>
            </a:br>
            <a:r>
              <a:rPr lang="sv-SE" dirty="0"/>
              <a:t>diskutera sitt </a:t>
            </a:r>
            <a:r>
              <a:rPr lang="sv-SE" dirty="0" err="1"/>
              <a:t>elevcase</a:t>
            </a:r>
            <a:r>
              <a:rPr lang="sv-SE" dirty="0"/>
              <a:t> och besvara frågorna. Låt grupperna redovisa sina frågor</a:t>
            </a:r>
            <a:br>
              <a:rPr lang="sv-SE" dirty="0"/>
            </a:br>
            <a:r>
              <a:rPr lang="sv-SE" dirty="0"/>
              <a:t>och svar inför klassen. Varje </a:t>
            </a:r>
            <a:r>
              <a:rPr lang="sv-SE" dirty="0" err="1"/>
              <a:t>elevcase</a:t>
            </a:r>
            <a:r>
              <a:rPr lang="sv-SE"/>
              <a:t> har förslag till lösning som stöd för dig</a:t>
            </a:r>
            <a:br>
              <a:rPr lang="sv-SE"/>
            </a:br>
            <a:r>
              <a:rPr lang="sv-SE"/>
              <a:t>som mentor i diskussionen med klassen.</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13</a:t>
            </a:fld>
            <a:endParaRPr lang="sv-SE" altLang="sv-SE"/>
          </a:p>
        </p:txBody>
      </p:sp>
    </p:spTree>
    <p:extLst>
      <p:ext uri="{BB962C8B-B14F-4D97-AF65-F5344CB8AC3E}">
        <p14:creationId xmlns:p14="http://schemas.microsoft.com/office/powerpoint/2010/main" val="306411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800"/>
              </a:spcAft>
            </a:pPr>
            <a:r>
              <a:rPr lang="sv-SE" sz="1200" i="0" kern="0" dirty="0" err="1">
                <a:effectLst/>
                <a:latin typeface="AGaramondPro-Italic"/>
                <a:ea typeface="Aptos" panose="020B0004020202020204" pitchFamily="34" charset="0"/>
                <a:cs typeface="AGaramondPro-Italic"/>
              </a:rPr>
              <a:t>Talmanus</a:t>
            </a:r>
            <a:r>
              <a:rPr lang="sv-SE" sz="1200" i="0" kern="0" dirty="0">
                <a:effectLst/>
                <a:latin typeface="AGaramondPro-Italic"/>
                <a:ea typeface="Aptos" panose="020B0004020202020204" pitchFamily="34" charset="0"/>
                <a:cs typeface="AGaramondPro-Italic"/>
              </a:rPr>
              <a:t>:</a:t>
            </a:r>
          </a:p>
          <a:p>
            <a:pPr>
              <a:lnSpc>
                <a:spcPct val="115000"/>
              </a:lnSpc>
              <a:spcAft>
                <a:spcPts val="800"/>
              </a:spcAft>
            </a:pPr>
            <a:endParaRPr lang="sv-SE" sz="1200" i="0" kern="0" dirty="0">
              <a:effectLst/>
              <a:latin typeface="AGaramondPro-Italic"/>
              <a:ea typeface="Aptos" panose="020B0004020202020204" pitchFamily="34" charset="0"/>
              <a:cs typeface="AGaramondPro-Italic"/>
            </a:endParaRPr>
          </a:p>
          <a:p>
            <a:pPr>
              <a:lnSpc>
                <a:spcPct val="115000"/>
              </a:lnSpc>
              <a:spcAft>
                <a:spcPts val="800"/>
              </a:spcAft>
            </a:pPr>
            <a:r>
              <a:rPr lang="sv-SE" sz="1200" i="1" kern="0" dirty="0">
                <a:effectLst/>
                <a:latin typeface="AGaramondPro-Italic"/>
                <a:ea typeface="Aptos" panose="020B0004020202020204" pitchFamily="34" charset="0"/>
                <a:cs typeface="AGaramondPro-Italic"/>
              </a:rPr>
              <a:t>Förslag till lösning:</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15000"/>
              </a:lnSpc>
              <a:spcAft>
                <a:spcPts val="800"/>
              </a:spcAft>
              <a:buFont typeface="Wingdings" panose="05000000000000000000" pitchFamily="2" charset="2"/>
              <a:buChar cha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Maja kan vända sig till någon inom skolan som hon har förtroende för, exempelvis en lärare, skolkurator eller skolsköterska. Hon kan också vända sig till någon vuxen utanför skolan som hon har förtroende för såsom förälder, syskon eller släkting. </a:t>
            </a:r>
            <a:r>
              <a:rPr lang="sv-SE" sz="1200" kern="0" dirty="0">
                <a:effectLst/>
                <a:latin typeface="Aptos" panose="020B0004020202020204" pitchFamily="34" charset="0"/>
                <a:ea typeface="Aptos" panose="020B0004020202020204" pitchFamily="34" charset="0"/>
                <a:cs typeface="AGaramondPro-Italic"/>
              </a:rPr>
              <a:t>När Maja inte kommer till skolan, har skolan ett ansvar att hjälpa Maja med det som hon tycker känns jobbigt och som påverkar skolgången. </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sv-SE" sz="1200" kern="0" dirty="0">
                <a:effectLst/>
                <a:latin typeface="Aptos" panose="020B0004020202020204" pitchFamily="34" charset="0"/>
                <a:ea typeface="Aptos" panose="020B0004020202020204" pitchFamily="34" charset="0"/>
                <a:cs typeface="AGaramondPro-Italic"/>
              </a:rPr>
              <a:t> </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15000"/>
              </a:lnSpc>
              <a:spcAft>
                <a:spcPts val="800"/>
              </a:spcAft>
              <a:buFont typeface="Wingdings" panose="05000000000000000000" pitchFamily="2" charset="2"/>
              <a:buChar char="§"/>
            </a:pPr>
            <a:r>
              <a:rPr lang="sv-SE" sz="1200" kern="0" dirty="0">
                <a:effectLst/>
                <a:latin typeface="Aptos" panose="020B0004020202020204" pitchFamily="34" charset="0"/>
                <a:ea typeface="Aptos" panose="020B0004020202020204" pitchFamily="34" charset="0"/>
                <a:cs typeface="AGaramondPro-Italic"/>
              </a:rPr>
              <a:t>Ibland kan problem höra ihop med att man inte har det bra hemma och då kan socialtjänsten hjälpa till och/eller så kan Maja behöva stöd och hjälp från hälso- och sjukvården för sitt mående. Beror problemen med att Maja inte går till skolan på hennes hemsituation, kan socialtjänsten hjälpa till på olika sätt beroende på problematik och det kan handla om olika former av stöd till Maja och till hennes föräldrar.   </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sv-SE" sz="1200" kern="0" dirty="0">
                <a:effectLst/>
                <a:latin typeface="AGaramondPro-Italic"/>
                <a:ea typeface="Aptos" panose="020B0004020202020204" pitchFamily="34" charset="0"/>
                <a:cs typeface="AGaramondPro-Italic"/>
              </a:rPr>
              <a:t> </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15000"/>
              </a:lnSpc>
              <a:spcAft>
                <a:spcPts val="800"/>
              </a:spcAft>
              <a:buFont typeface="Wingdings" panose="05000000000000000000" pitchFamily="2" charset="2"/>
              <a:buChar char="§"/>
            </a:pPr>
            <a:r>
              <a:rPr lang="sv-SE" sz="1200" kern="0" dirty="0">
                <a:effectLst/>
                <a:latin typeface="Aptos" panose="020B0004020202020204" pitchFamily="34" charset="0"/>
                <a:ea typeface="Aptos" panose="020B0004020202020204" pitchFamily="34" charset="0"/>
                <a:cs typeface="AGaramondPro-Italic"/>
              </a:rPr>
              <a:t>Som vän kan du föreslå att du och Maja tillsammans går och pratar med en vuxen om det som känns jobbigt.  Om Maja inte vill kan du själv prata med en vuxen som du litar på och berätta att du är orolig för Maja. Du som vän gör det du kan och orkar i att stötta Maja, men det är de vuxnas ansvar att hjälpa Maja till skolan.</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sv-SE" sz="1200" kern="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sv-SE" sz="1200" kern="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14</a:t>
            </a:fld>
            <a:endParaRPr lang="sv-SE" altLang="sv-SE"/>
          </a:p>
        </p:txBody>
      </p:sp>
    </p:spTree>
    <p:extLst>
      <p:ext uri="{BB962C8B-B14F-4D97-AF65-F5344CB8AC3E}">
        <p14:creationId xmlns:p14="http://schemas.microsoft.com/office/powerpoint/2010/main" val="2582911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800"/>
              </a:spcAft>
            </a:pPr>
            <a:r>
              <a:rPr lang="sv-SE" sz="1200" i="0" kern="0" dirty="0" err="1">
                <a:effectLst/>
                <a:latin typeface="AGaramondPro-Italic"/>
                <a:ea typeface="Aptos" panose="020B0004020202020204" pitchFamily="34" charset="0"/>
                <a:cs typeface="AGaramondPro-Italic"/>
              </a:rPr>
              <a:t>Talmanus</a:t>
            </a:r>
            <a:r>
              <a:rPr lang="sv-SE" sz="1200" i="0" kern="0" dirty="0">
                <a:effectLst/>
                <a:latin typeface="AGaramondPro-Italic"/>
                <a:ea typeface="Aptos" panose="020B0004020202020204" pitchFamily="34" charset="0"/>
                <a:cs typeface="AGaramondPro-Italic"/>
              </a:rPr>
              <a:t>:</a:t>
            </a:r>
          </a:p>
          <a:p>
            <a:pPr>
              <a:lnSpc>
                <a:spcPct val="115000"/>
              </a:lnSpc>
              <a:spcAft>
                <a:spcPts val="800"/>
              </a:spcAft>
            </a:pPr>
            <a:endParaRPr lang="sv-SE" sz="1200" i="1" kern="0" dirty="0">
              <a:effectLst/>
              <a:latin typeface="AGaramondPro-Italic"/>
              <a:ea typeface="Aptos" panose="020B0004020202020204" pitchFamily="34" charset="0"/>
              <a:cs typeface="AGaramondPro-Italic"/>
            </a:endParaRPr>
          </a:p>
          <a:p>
            <a:pPr>
              <a:lnSpc>
                <a:spcPct val="115000"/>
              </a:lnSpc>
              <a:spcAft>
                <a:spcPts val="800"/>
              </a:spcAft>
            </a:pPr>
            <a:r>
              <a:rPr lang="sv-SE" sz="1200" i="1" kern="0" dirty="0">
                <a:effectLst/>
                <a:latin typeface="AGaramondPro-Italic"/>
                <a:ea typeface="Aptos" panose="020B0004020202020204" pitchFamily="34" charset="0"/>
                <a:cs typeface="AGaramondPro-Italic"/>
              </a:rPr>
              <a:t>Förslag på lösning</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15000"/>
              </a:lnSpc>
              <a:spcAft>
                <a:spcPts val="800"/>
              </a:spcAft>
              <a:buFont typeface="Wingdings" panose="05000000000000000000" pitchFamily="2" charset="2"/>
              <a:buChar cha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För att få hjälp behöver Liam lita på och våga ta hjälp av en vuxen. Liam kan vända sig till en lärare, skolkurator, skolsköterska, fältassistenter eller en annan vuxen som han har förtroende för i eller utanför skolan. Liam kan också prata med förälder, syskon eller släkting han har förtroende för. Liam själv eller en vuxen i hans närhet kan kontakta socialtjänsten och/eller polis på 114 114. </a:t>
            </a:r>
          </a:p>
          <a:p>
            <a:pPr>
              <a:lnSpc>
                <a:spcPct val="115000"/>
              </a:lnSpc>
              <a:spcAft>
                <a:spcPts val="800"/>
              </a:spcAft>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15000"/>
              </a:lnSpc>
              <a:spcAft>
                <a:spcPts val="800"/>
              </a:spcAft>
              <a:buFont typeface="Wingdings" panose="05000000000000000000" pitchFamily="2" charset="2"/>
              <a:buChar cha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Socialtjänsten måste alltid se till att skydda Liam från alla former av hot och våld. Alla kan ta kontakt med socialtjänsten genom att kontakta mottagningen.</a:t>
            </a:r>
            <a:r>
              <a:rPr lang="sv-SE" sz="1200" kern="0" dirty="0">
                <a:effectLst/>
                <a:latin typeface="Aptos" panose="020B0004020202020204" pitchFamily="34" charset="0"/>
                <a:ea typeface="Aptos" panose="020B0004020202020204" pitchFamily="34" charset="0"/>
                <a:cs typeface="AGaramondPro-Italic"/>
              </a:rPr>
              <a:t> Socialtjänsten utreder då Liams skyddsbehov och vilket stöd Liam och hans familj kan behöva. Liam kan </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också vända sig till s</a:t>
            </a:r>
            <a:r>
              <a:rPr lang="sv-SE" sz="1200" kern="0" dirty="0">
                <a:effectLst/>
                <a:latin typeface="Aptos" panose="020B0004020202020204" pitchFamily="34" charset="0"/>
                <a:ea typeface="Aptos" panose="020B0004020202020204" pitchFamily="34" charset="0"/>
                <a:cs typeface="AGaramondPro-Italic"/>
              </a:rPr>
              <a:t>tödcentrum för unga brottsutsatta för råd och stöd. </a:t>
            </a:r>
          </a:p>
          <a:p>
            <a:pPr>
              <a:lnSpc>
                <a:spcPct val="115000"/>
              </a:lnSpc>
              <a:spcAft>
                <a:spcPts val="800"/>
              </a:spcAft>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15000"/>
              </a:lnSpc>
              <a:spcAft>
                <a:spcPts val="800"/>
              </a:spcAft>
              <a:buFont typeface="Wingdings" panose="05000000000000000000" pitchFamily="2" charset="2"/>
              <a:buChar cha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Som vän kan du föreslå för Liam att ni tillsammans ska prata med en vuxen som Liam har förtroende för och be om hjälp.  Om Liam inte vill kan du själv ta kontakt med en vuxen som du har förtroende för och berätta att du är orolig för Liam.  </a:t>
            </a:r>
          </a:p>
          <a:p>
            <a:pPr>
              <a:lnSpc>
                <a:spcPct val="115000"/>
              </a:lnSpc>
              <a:spcAft>
                <a:spcPts val="800"/>
              </a:spcAft>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15</a:t>
            </a:fld>
            <a:endParaRPr lang="sv-SE" altLang="sv-SE"/>
          </a:p>
        </p:txBody>
      </p:sp>
    </p:spTree>
    <p:extLst>
      <p:ext uri="{BB962C8B-B14F-4D97-AF65-F5344CB8AC3E}">
        <p14:creationId xmlns:p14="http://schemas.microsoft.com/office/powerpoint/2010/main" val="950928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err="1">
                <a:effectLst/>
                <a:latin typeface="Adobe Garamond Pro" panose="02020502060506020403" pitchFamily="18" charset="77"/>
              </a:rPr>
              <a:t>Talmanus</a:t>
            </a:r>
            <a:r>
              <a:rPr lang="sv-SE" i="0" dirty="0">
                <a:effectLst/>
                <a:latin typeface="Adobe Garamond Pro" panose="02020502060506020403" pitchFamily="18" charset="77"/>
              </a:rPr>
              <a:t>:</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pPr marL="171450" indent="-171450">
              <a:buFont typeface="Wingdings" panose="05000000000000000000" pitchFamily="2" charset="2"/>
              <a:buChar char="§"/>
            </a:pPr>
            <a:r>
              <a:rPr lang="sv-SE" dirty="0">
                <a:effectLst/>
                <a:latin typeface="Adobe Garamond Pro" panose="02020502060506020403" pitchFamily="18" charset="77"/>
              </a:rPr>
              <a:t>Som vän kan du alltid försöka prata med Kim som mår dåligt och finnas för henne. Du kan också säga till Kim att du tycker att hon verkar ledsen och föreslå att ni går och pratar med en vuxen, till exempel på skolan. Om Kim inte vill eller vågar, kan du själv prata med en vuxen som du litar på och berätta att du är orolig för Kim.</a:t>
            </a:r>
          </a:p>
          <a:p>
            <a:endParaRPr lang="sv-SE" dirty="0">
              <a:effectLst/>
              <a:latin typeface="Adobe Garamond Pro" panose="02020502060506020403" pitchFamily="18" charset="77"/>
            </a:endParaRPr>
          </a:p>
          <a:p>
            <a:pPr marL="171450" indent="-171450">
              <a:buFont typeface="Wingdings" panose="05000000000000000000" pitchFamily="2" charset="2"/>
              <a:buChar char="§"/>
            </a:pPr>
            <a:r>
              <a:rPr lang="sv-SE" dirty="0">
                <a:effectLst/>
                <a:latin typeface="Adobe Garamond Pro" panose="02020502060506020403" pitchFamily="18" charset="77"/>
              </a:rPr>
              <a:t>Socialtjänsten är de som bäst kan hjälpa barn i den situation som Kim befinner sig i. De kan prata med Kim och föräldern och ta reda på vilket stöd och hjälp föräldern behöver för att kunna ta hand om Kim. Alla barn och ungdomar har rätt att bli väl omhändertagna i sin familj. Som barn eller ungdom ska man inte behöva ta hand om sin förälder.</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16</a:t>
            </a:fld>
            <a:endParaRPr lang="sv-SE" altLang="sv-SE"/>
          </a:p>
        </p:txBody>
      </p:sp>
    </p:spTree>
    <p:extLst>
      <p:ext uri="{BB962C8B-B14F-4D97-AF65-F5344CB8AC3E}">
        <p14:creationId xmlns:p14="http://schemas.microsoft.com/office/powerpoint/2010/main" val="3860463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err="1">
                <a:effectLst/>
                <a:latin typeface="Adobe Garamond Pro" panose="02020502060506020403" pitchFamily="18" charset="77"/>
              </a:rPr>
              <a:t>Talmanus</a:t>
            </a:r>
            <a:r>
              <a:rPr lang="sv-SE" i="0" dirty="0">
                <a:effectLst/>
                <a:latin typeface="Adobe Garamond Pro" panose="02020502060506020403" pitchFamily="18" charset="77"/>
              </a:rPr>
              <a:t>:</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pPr marL="171450" indent="-171450">
              <a:buFont typeface="Wingdings" panose="05000000000000000000" pitchFamily="2" charset="2"/>
              <a:buChar char="§"/>
            </a:pPr>
            <a:r>
              <a:rPr lang="sv-SE" dirty="0">
                <a:effectLst/>
                <a:latin typeface="Adobe Garamond Pro" panose="02020502060506020403" pitchFamily="18" charset="77"/>
              </a:rPr>
              <a:t>Emma kan vända sig till skolkurator, skolsköterska eller en annan vuxen som hon har förtroende för på sin skola eller utanför. Om de vuxna på skolan får veta hur Emma har det hemma har de skyldighet att kontakta socialtjänsten och göra en orosanmälan. Inget barn eller ungdom ska behöva bli slagen eller se när vuxna slåss hemma, det är förbjudet enligt svensk lag. Emma kan också själv ta kontakt med socialtjänsten genom att ringa till mottagningsgruppen och berätta hur hon har det hemma. </a:t>
            </a:r>
          </a:p>
          <a:p>
            <a:endParaRPr lang="sv-SE" dirty="0">
              <a:effectLst/>
              <a:latin typeface="Adobe Garamond Pro" panose="02020502060506020403" pitchFamily="18" charset="77"/>
            </a:endParaRPr>
          </a:p>
          <a:p>
            <a:pPr marL="171450" indent="-171450">
              <a:buFont typeface="Wingdings" panose="05000000000000000000" pitchFamily="2" charset="2"/>
              <a:buChar char="§"/>
            </a:pPr>
            <a:r>
              <a:rPr lang="sv-SE" dirty="0">
                <a:effectLst/>
                <a:latin typeface="Adobe Garamond Pro" panose="02020502060506020403" pitchFamily="18" charset="77"/>
              </a:rPr>
              <a:t>När socialtjänsten får veta hur Emma har det måste de prata med hennes föräldrar, men först måste de se till att Emma är trygg med det och vet vad socialtjänsten planerar. Socialtjänsten kan hjälpa till på olika sätt beroende på vilken inställning hennes föräldrar har och om de vill ha hjälp. Socialtjänsten måste alltid se till att Emma skyddas från alla former av våld.</a:t>
            </a:r>
          </a:p>
          <a:p>
            <a:endParaRPr lang="sv-SE" dirty="0">
              <a:effectLst/>
              <a:latin typeface="Adobe Garamond Pro" panose="02020502060506020403" pitchFamily="18" charset="77"/>
            </a:endParaRPr>
          </a:p>
          <a:p>
            <a:pPr marL="171450" indent="-171450">
              <a:buFont typeface="Wingdings" panose="05000000000000000000" pitchFamily="2" charset="2"/>
              <a:buChar char="§"/>
            </a:pPr>
            <a:r>
              <a:rPr lang="sv-SE" dirty="0">
                <a:effectLst/>
                <a:latin typeface="Adobe Garamond Pro" panose="02020502060506020403" pitchFamily="18" charset="77"/>
              </a:rPr>
              <a:t>Som vän kan du alltid försöka prata med Emma och fråga vad du kan göra för henne. Du kan också säga till Emma att du tycker att hon verkar pressad och föreslå att ni går och pratar med en vuxen. Om Emma inte vill eller vågar, kan du själv prata med en vuxen som du litar på och berätta att du är orolig för Emma.</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17</a:t>
            </a:fld>
            <a:endParaRPr lang="sv-SE" altLang="sv-SE"/>
          </a:p>
        </p:txBody>
      </p:sp>
    </p:spTree>
    <p:extLst>
      <p:ext uri="{BB962C8B-B14F-4D97-AF65-F5344CB8AC3E}">
        <p14:creationId xmlns:p14="http://schemas.microsoft.com/office/powerpoint/2010/main" val="2692352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CE3F4-3611-B906-9BDF-6CE4C5EE7ED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279C3B0-7EB0-F707-F647-87C5CBF0A0C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FAB2F4E-9DAF-1823-4570-740D762392C4}"/>
              </a:ext>
            </a:extLst>
          </p:cNvPr>
          <p:cNvSpPr>
            <a:spLocks noGrp="1"/>
          </p:cNvSpPr>
          <p:nvPr>
            <p:ph type="body" idx="1"/>
          </p:nvPr>
        </p:nvSpPr>
        <p:spPr/>
        <p:txBody>
          <a:bodyPr/>
          <a:lstStyle/>
          <a:p>
            <a:r>
              <a:rPr lang="sv-SE" i="0" dirty="0" err="1">
                <a:effectLst/>
                <a:latin typeface="Adobe Garamond Pro" panose="02020502060506020403" pitchFamily="18" charset="77"/>
              </a:rPr>
              <a:t>Talmanus</a:t>
            </a:r>
            <a:r>
              <a:rPr lang="sv-SE" i="0" dirty="0">
                <a:effectLst/>
                <a:latin typeface="Adobe Garamond Pro" panose="02020502060506020403" pitchFamily="18" charset="77"/>
              </a:rPr>
              <a:t>: </a:t>
            </a:r>
          </a:p>
          <a:p>
            <a:endParaRPr lang="sv-SE" i="0"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pPr marL="171450" indent="-171450">
              <a:buFont typeface="Wingdings" panose="05000000000000000000" pitchFamily="2" charset="2"/>
              <a:buChar char="§"/>
            </a:pPr>
            <a:r>
              <a:rPr lang="sv-SE" dirty="0">
                <a:effectLst/>
                <a:latin typeface="Adobe Garamond Pro" panose="02020502060506020403" pitchFamily="18" charset="77"/>
              </a:rPr>
              <a:t>Charlie kan vända sig till skolkurator, skolsköterska eller annan vuxen som hen har förtroende för. Om de vuxna på skolan får veta hur Charlie har det kan de prata med Charlies föräldrar om att söka hjälp hos socialtjänsten.</a:t>
            </a:r>
          </a:p>
          <a:p>
            <a:endParaRPr lang="sv-SE" dirty="0">
              <a:effectLst/>
              <a:latin typeface="Adobe Garamond Pro" panose="02020502060506020403" pitchFamily="18" charset="77"/>
            </a:endParaRPr>
          </a:p>
          <a:p>
            <a:pPr marL="171450" indent="-171450">
              <a:buFont typeface="Wingdings" panose="05000000000000000000" pitchFamily="2" charset="2"/>
              <a:buChar char="§"/>
            </a:pPr>
            <a:r>
              <a:rPr lang="sv-SE" dirty="0">
                <a:effectLst/>
                <a:latin typeface="Adobe Garamond Pro" panose="02020502060506020403" pitchFamily="18" charset="77"/>
              </a:rPr>
              <a:t>Charlie kan också själv ta kontakt med socialtjänsten genom att ringa mottagningen och berätta om hur det är. Socialtjänsten kan ge stöd till familjer för att de ska komma bättre överens och bråka mindre. De kan också ge ekonomiskt stöd till familjer som behöver det.</a:t>
            </a:r>
          </a:p>
          <a:p>
            <a:endParaRPr lang="sv-SE" dirty="0">
              <a:effectLst/>
              <a:latin typeface="Adobe Garamond Pro" panose="02020502060506020403" pitchFamily="18" charset="77"/>
            </a:endParaRPr>
          </a:p>
          <a:p>
            <a:pPr marL="171450" indent="-171450">
              <a:buFont typeface="Wingdings" panose="05000000000000000000" pitchFamily="2" charset="2"/>
              <a:buChar char="§"/>
            </a:pPr>
            <a:r>
              <a:rPr lang="sv-SE" dirty="0">
                <a:effectLst/>
                <a:latin typeface="Adobe Garamond Pro" panose="02020502060506020403" pitchFamily="18" charset="77"/>
              </a:rPr>
              <a:t>Som kompis kan du alltid försöka prata med den som har det jobbigt och vara en bra kompis. Du kan också föreslå att ni går tillsammans och pratar med en vuxen på skolan. Om Charlie inte vill, kan du själv prata med en vuxen som du litar på och berätta att du är orolig för kompisen.</a:t>
            </a:r>
          </a:p>
          <a:p>
            <a:endParaRPr lang="sv-SE" dirty="0"/>
          </a:p>
        </p:txBody>
      </p:sp>
      <p:sp>
        <p:nvSpPr>
          <p:cNvPr id="4" name="Platshållare för bildnummer 3">
            <a:extLst>
              <a:ext uri="{FF2B5EF4-FFF2-40B4-BE49-F238E27FC236}">
                <a16:creationId xmlns:a16="http://schemas.microsoft.com/office/drawing/2014/main" id="{B03EE98B-167B-5D6F-8306-DCA6167DB660}"/>
              </a:ext>
            </a:extLst>
          </p:cNvPr>
          <p:cNvSpPr>
            <a:spLocks noGrp="1"/>
          </p:cNvSpPr>
          <p:nvPr>
            <p:ph type="sldNum" sz="quarter" idx="5"/>
          </p:nvPr>
        </p:nvSpPr>
        <p:spPr/>
        <p:txBody>
          <a:bodyPr/>
          <a:lstStyle/>
          <a:p>
            <a:pPr>
              <a:defRPr/>
            </a:pPr>
            <a:fld id="{F48996F9-5F9A-440E-BE14-62843247AFEF}" type="slidenum">
              <a:rPr lang="sv-SE" altLang="sv-SE" smtClean="0"/>
              <a:pPr>
                <a:defRPr/>
              </a:pPr>
              <a:t>18</a:t>
            </a:fld>
            <a:endParaRPr lang="sv-SE" altLang="sv-SE"/>
          </a:p>
        </p:txBody>
      </p:sp>
    </p:spTree>
    <p:extLst>
      <p:ext uri="{BB962C8B-B14F-4D97-AF65-F5344CB8AC3E}">
        <p14:creationId xmlns:p14="http://schemas.microsoft.com/office/powerpoint/2010/main" val="4208252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9729D-4662-F5B8-BF34-BB9388F24F7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6A96708-69F1-3C46-4814-33CEE470CBB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BF100C0-42FF-7821-E183-42CA4D8B3E59}"/>
              </a:ext>
            </a:extLst>
          </p:cNvPr>
          <p:cNvSpPr>
            <a:spLocks noGrp="1"/>
          </p:cNvSpPr>
          <p:nvPr>
            <p:ph type="body" idx="1"/>
          </p:nvPr>
        </p:nvSpPr>
        <p:spPr/>
        <p:txBody>
          <a:bodyPr/>
          <a:lstStyle/>
          <a:p>
            <a:r>
              <a:rPr lang="sv-SE" i="0" dirty="0" err="1">
                <a:effectLst/>
                <a:latin typeface="Adobe Garamond Pro" panose="02020502060506020403" pitchFamily="18" charset="77"/>
              </a:rPr>
              <a:t>Talmanus</a:t>
            </a:r>
            <a:r>
              <a:rPr lang="sv-SE" i="0" dirty="0">
                <a:effectLst/>
                <a:latin typeface="Adobe Garamond Pro" panose="02020502060506020403" pitchFamily="18" charset="77"/>
              </a:rPr>
              <a:t>:</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p>
          <a:p>
            <a:pPr marL="171450" indent="-171450">
              <a:buFont typeface="Wingdings" panose="05000000000000000000" pitchFamily="2" charset="2"/>
              <a:buChar char="§"/>
            </a:pPr>
            <a:r>
              <a:rPr lang="sv-SE" dirty="0">
                <a:effectLst/>
                <a:latin typeface="Adobe Garamond Pro" panose="02020502060506020403" pitchFamily="18" charset="77"/>
              </a:rPr>
              <a:t>Sara kan prata med en skolkurator, skolsköterska eller en annan vuxen som hon har förtroende för. Om de vuxna på skolan får veta om Saras situation och är oroliga för henne har de en skyldighet att ta kontakt med socialtjänsten och göra en anmälan. Sara kan också själv ta kontakt med socialtjänsten, berätta om sin situation och få råd i hur hon kan göra.</a:t>
            </a:r>
          </a:p>
          <a:p>
            <a:endParaRPr lang="sv-SE" dirty="0">
              <a:effectLst/>
              <a:latin typeface="Adobe Garamond Pro" panose="02020502060506020403" pitchFamily="18" charset="77"/>
            </a:endParaRPr>
          </a:p>
          <a:p>
            <a:pPr marL="171450" indent="-171450">
              <a:buFont typeface="Wingdings" panose="05000000000000000000" pitchFamily="2" charset="2"/>
              <a:buChar char="§"/>
            </a:pPr>
            <a:r>
              <a:rPr lang="sv-SE" dirty="0">
                <a:effectLst/>
                <a:latin typeface="Adobe Garamond Pro" panose="02020502060506020403" pitchFamily="18" charset="77"/>
              </a:rPr>
              <a:t>Sara, du som kompis och andra vuxna som Sara pratar med kan också kontakta Origo, som är en verksamhet för unga som utsätts för hedersrelaterat våld och förtryck. De kan ge råd och stöd när man som Sara befinner sig i en situation där man inte får välja själv vem man blir kär i. Att behöva gifta sig med någon som man inte vill gifta sig med är olagligt. Det är också olagligt att gifta sig om man är under 18 år. Om Saras föräldrar vill att hon ska gifta sig med någon som de har valt ut och kanske till och med innan hon blivit myndig kan Sara, eller någon vuxen, även kontakta polisen. </a:t>
            </a:r>
          </a:p>
          <a:p>
            <a:endParaRPr lang="sv-SE" dirty="0">
              <a:effectLst/>
              <a:latin typeface="Adobe Garamond Pro" panose="02020502060506020403" pitchFamily="18" charset="77"/>
            </a:endParaRPr>
          </a:p>
          <a:p>
            <a:pPr marL="171450" indent="-171450">
              <a:buFont typeface="Wingdings" panose="05000000000000000000" pitchFamily="2" charset="2"/>
              <a:buChar char="§"/>
            </a:pPr>
            <a:r>
              <a:rPr lang="sv-SE" dirty="0">
                <a:effectLst/>
                <a:latin typeface="Adobe Garamond Pro" panose="02020502060506020403" pitchFamily="18" charset="77"/>
              </a:rPr>
              <a:t>Som vän eller klasskompis kan du alltid försöka prata med den som har det jobbigt och vara en bra kompis. Du kan också föreslå att ni går och pratar med en vuxen på skolan eller att ni ringer till Origo eller socialtjänsten. Om Sara inte vill eller vågar, kan du själv prata med en vuxen som du litar på om du är orolig. </a:t>
            </a:r>
          </a:p>
          <a:p>
            <a:endParaRPr lang="sv-SE" dirty="0"/>
          </a:p>
        </p:txBody>
      </p:sp>
      <p:sp>
        <p:nvSpPr>
          <p:cNvPr id="4" name="Platshållare för bildnummer 3">
            <a:extLst>
              <a:ext uri="{FF2B5EF4-FFF2-40B4-BE49-F238E27FC236}">
                <a16:creationId xmlns:a16="http://schemas.microsoft.com/office/drawing/2014/main" id="{1F40BAB4-DDC4-C93B-2CDE-50F62D99C322}"/>
              </a:ext>
            </a:extLst>
          </p:cNvPr>
          <p:cNvSpPr>
            <a:spLocks noGrp="1"/>
          </p:cNvSpPr>
          <p:nvPr>
            <p:ph type="sldNum" sz="quarter" idx="5"/>
          </p:nvPr>
        </p:nvSpPr>
        <p:spPr/>
        <p:txBody>
          <a:bodyPr/>
          <a:lstStyle/>
          <a:p>
            <a:pPr>
              <a:defRPr/>
            </a:pPr>
            <a:fld id="{F48996F9-5F9A-440E-BE14-62843247AFEF}" type="slidenum">
              <a:rPr lang="sv-SE" altLang="sv-SE" smtClean="0"/>
              <a:pPr>
                <a:defRPr/>
              </a:pPr>
              <a:t>19</a:t>
            </a:fld>
            <a:endParaRPr lang="sv-SE" altLang="sv-SE"/>
          </a:p>
        </p:txBody>
      </p:sp>
    </p:spTree>
    <p:extLst>
      <p:ext uri="{BB962C8B-B14F-4D97-AF65-F5344CB8AC3E}">
        <p14:creationId xmlns:p14="http://schemas.microsoft.com/office/powerpoint/2010/main" val="1499338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Talmanus</a:t>
            </a:r>
            <a:r>
              <a:rPr lang="sv-SE" dirty="0"/>
              <a:t>:</a:t>
            </a:r>
          </a:p>
          <a:p>
            <a:endParaRPr lang="sv-SE" dirty="0"/>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sv-SE" dirty="0"/>
              <a:t>Det här molnet visar olika utmaningar som barn och unga kan ha i sitt liv. </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sv-SE" dirty="0"/>
              <a:t>Det här är områden som socialtjänsten men även elevhälsan och andra aktörer jobbar med. </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sv-SE" dirty="0"/>
              <a:t>NPF står för neuropsykiatrisk funktionsnedsättning och innehåller diagnoser så som ADHD och som kan medföra utmaningar man behöver hjälp med. </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sv-SE" dirty="0"/>
              <a:t>En annan förkortning är HBTQI som står för homosexuella, bisexuella, transpersoner, personer med queera uttryck och identiteter och intersexpersoner. </a:t>
            </a:r>
          </a:p>
          <a:p>
            <a:pPr marL="171450" indent="-171450">
              <a:buFont typeface="Wingdings" panose="05000000000000000000" pitchFamily="2" charset="2"/>
              <a:buChar char="§"/>
            </a:pPr>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2</a:t>
            </a:fld>
            <a:endParaRPr lang="sv-SE" altLang="sv-SE"/>
          </a:p>
        </p:txBody>
      </p:sp>
    </p:spTree>
    <p:extLst>
      <p:ext uri="{BB962C8B-B14F-4D97-AF65-F5344CB8AC3E}">
        <p14:creationId xmlns:p14="http://schemas.microsoft.com/office/powerpoint/2010/main" val="3884258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ABD10-DC2D-FAF8-26AF-85488DF1664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5864E98-33DD-96F5-6948-BA70D0FAA23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CAF80FB-F58F-BFB0-BB69-F8E36239DB90}"/>
              </a:ext>
            </a:extLst>
          </p:cNvPr>
          <p:cNvSpPr>
            <a:spLocks noGrp="1"/>
          </p:cNvSpPr>
          <p:nvPr>
            <p:ph type="body" idx="1"/>
          </p:nvPr>
        </p:nvSpPr>
        <p:spPr/>
        <p:txBody>
          <a:bodyPr/>
          <a:lstStyle/>
          <a:p>
            <a:r>
              <a:rPr lang="sv-SE" i="0" dirty="0" err="1">
                <a:effectLst/>
                <a:latin typeface="Adobe Garamond Pro" panose="02020502060506020403" pitchFamily="18" charset="77"/>
              </a:rPr>
              <a:t>Talmanus</a:t>
            </a:r>
            <a:r>
              <a:rPr lang="sv-SE" i="0" dirty="0">
                <a:effectLst/>
                <a:latin typeface="Adobe Garamond Pro" panose="02020502060506020403" pitchFamily="18" charset="77"/>
              </a:rPr>
              <a:t>:</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pPr marL="171450" indent="-171450">
              <a:buFont typeface="Wingdings" panose="05000000000000000000" pitchFamily="2" charset="2"/>
              <a:buChar char="§"/>
            </a:pPr>
            <a:r>
              <a:rPr lang="sv-SE" dirty="0">
                <a:effectLst/>
                <a:latin typeface="Adobe Garamond Pro" panose="02020502060506020403" pitchFamily="18" charset="77"/>
              </a:rPr>
              <a:t>Tyra kan vända sig till skolkurator, skolsköterska eller en annan vuxen som hon har förtroende för. Om de vuxna på skolan får veta hur Tyra har det kan de prata med Tyras föräldrar om att söka hjälp hos socialtjänsten. Tyra kan också själv ta kontakt med socialtjänsten genom att ringa till socialtjänstens mottagning och berätta om hur det är. Tyra kan också vända sig till ungdomsmottagningen, stödcentrum för unga brottsutsatta eller till ungarelationer.se för att få råd och stöd i sin situation. </a:t>
            </a:r>
          </a:p>
          <a:p>
            <a:endParaRPr lang="sv-SE" dirty="0">
              <a:effectLst/>
              <a:latin typeface="Adobe Garamond Pro" panose="02020502060506020403" pitchFamily="18" charset="77"/>
            </a:endParaRPr>
          </a:p>
          <a:p>
            <a:pPr marL="171450" indent="-171450">
              <a:buFont typeface="Wingdings" panose="05000000000000000000" pitchFamily="2" charset="2"/>
              <a:buChar char="§"/>
            </a:pPr>
            <a:r>
              <a:rPr lang="sv-SE" dirty="0">
                <a:effectLst/>
                <a:latin typeface="Adobe Garamond Pro" panose="02020502060506020403" pitchFamily="18" charset="77"/>
              </a:rPr>
              <a:t>Som kompis kan du alltid försöka prata med den som har det jobbigt och vara en bra kompis. Du kan också föreslå att ni går tillsammans och pratar med en vuxen på skolan. Om Tyra inte vill, kan du själv prata med en vuxen som du litar på och berätta att du är orolig.</a:t>
            </a:r>
          </a:p>
          <a:p>
            <a:endParaRPr lang="sv-SE" dirty="0">
              <a:effectLst/>
              <a:latin typeface="Adobe Garamond Pro" panose="02020502060506020403" pitchFamily="18" charset="77"/>
            </a:endParaRPr>
          </a:p>
          <a:p>
            <a:endParaRPr lang="sv-SE" dirty="0">
              <a:effectLst/>
              <a:latin typeface="Adobe Garamond Pro" panose="02020502060506020403" pitchFamily="18" charset="77"/>
            </a:endParaRPr>
          </a:p>
          <a:p>
            <a:endParaRPr lang="sv-SE" dirty="0"/>
          </a:p>
        </p:txBody>
      </p:sp>
      <p:sp>
        <p:nvSpPr>
          <p:cNvPr id="4" name="Platshållare för bildnummer 3">
            <a:extLst>
              <a:ext uri="{FF2B5EF4-FFF2-40B4-BE49-F238E27FC236}">
                <a16:creationId xmlns:a16="http://schemas.microsoft.com/office/drawing/2014/main" id="{0E0507E6-DAEE-AA52-0504-F8EDEF4C5AAB}"/>
              </a:ext>
            </a:extLst>
          </p:cNvPr>
          <p:cNvSpPr>
            <a:spLocks noGrp="1"/>
          </p:cNvSpPr>
          <p:nvPr>
            <p:ph type="sldNum" sz="quarter" idx="5"/>
          </p:nvPr>
        </p:nvSpPr>
        <p:spPr/>
        <p:txBody>
          <a:bodyPr/>
          <a:lstStyle/>
          <a:p>
            <a:pPr>
              <a:defRPr/>
            </a:pPr>
            <a:fld id="{F48996F9-5F9A-440E-BE14-62843247AFEF}" type="slidenum">
              <a:rPr lang="sv-SE" altLang="sv-SE" smtClean="0"/>
              <a:pPr>
                <a:defRPr/>
              </a:pPr>
              <a:t>20</a:t>
            </a:fld>
            <a:endParaRPr lang="sv-SE" altLang="sv-SE"/>
          </a:p>
        </p:txBody>
      </p:sp>
    </p:spTree>
    <p:extLst>
      <p:ext uri="{BB962C8B-B14F-4D97-AF65-F5344CB8AC3E}">
        <p14:creationId xmlns:p14="http://schemas.microsoft.com/office/powerpoint/2010/main" val="1697514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Talmanus</a:t>
            </a:r>
            <a:r>
              <a:rPr lang="sv-SE" dirty="0"/>
              <a:t>:</a:t>
            </a:r>
          </a:p>
          <a:p>
            <a:endParaRPr lang="sv-SE" dirty="0"/>
          </a:p>
          <a:p>
            <a:pPr marL="171450" indent="-171450">
              <a:buFont typeface="Wingdings" panose="05000000000000000000" pitchFamily="2" charset="2"/>
              <a:buChar char="§"/>
            </a:pPr>
            <a:r>
              <a:rPr lang="sv-SE" dirty="0"/>
              <a:t>Titta gärna på affischen som finns uppsatt på skolan.</a:t>
            </a:r>
          </a:p>
          <a:p>
            <a:pPr marL="171450" indent="-171450">
              <a:buFont typeface="Wingdings" panose="05000000000000000000" pitchFamily="2" charset="2"/>
              <a:buChar char="§"/>
            </a:pPr>
            <a:r>
              <a:rPr lang="sv-SE" dirty="0"/>
              <a:t>Scanna gärna QR kod som går direkt till socialtjänstens hemsida.</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21</a:t>
            </a:fld>
            <a:endParaRPr lang="sv-SE" altLang="sv-SE"/>
          </a:p>
        </p:txBody>
      </p:sp>
    </p:spTree>
    <p:extLst>
      <p:ext uri="{BB962C8B-B14F-4D97-AF65-F5344CB8AC3E}">
        <p14:creationId xmlns:p14="http://schemas.microsoft.com/office/powerpoint/2010/main" val="3176391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01FDE-144F-62A6-8587-3A31544BBD4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3E9E55-B7E3-3E2F-A7B8-98B614BF13F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8F142C7-F37D-5FC1-1F07-47E7231E4C6F}"/>
              </a:ext>
            </a:extLst>
          </p:cNvPr>
          <p:cNvSpPr>
            <a:spLocks noGrp="1"/>
          </p:cNvSpPr>
          <p:nvPr>
            <p:ph type="body" idx="1"/>
          </p:nvPr>
        </p:nvSpPr>
        <p:spPr/>
        <p:txBody>
          <a:bodyPr/>
          <a:lstStyle/>
          <a:p>
            <a:r>
              <a:rPr lang="sv-SE" sz="1200" kern="100" dirty="0" err="1">
                <a:effectLst/>
              </a:rPr>
              <a:t>Talmanus</a:t>
            </a:r>
            <a:r>
              <a:rPr lang="sv-SE" sz="1200" kern="100" dirty="0">
                <a:effectLst/>
              </a:rPr>
              <a:t>:</a:t>
            </a:r>
          </a:p>
          <a:p>
            <a:endParaRPr lang="sv-SE" sz="1200" kern="100" dirty="0">
              <a:effectLst/>
            </a:endParaRPr>
          </a:p>
          <a:p>
            <a:pPr marL="171450" indent="-171450">
              <a:buFont typeface="Wingdings" panose="05000000000000000000" pitchFamily="2" charset="2"/>
              <a:buChar char="§"/>
            </a:pPr>
            <a:r>
              <a:rPr lang="sv-SE" sz="1200" kern="100" dirty="0">
                <a:effectLst/>
              </a:rPr>
              <a:t>Checka av hur eleverna tagit emot undervisningen och om det lärt sig någonting nytt.</a:t>
            </a:r>
          </a:p>
          <a:p>
            <a:pPr marL="171450" indent="-171450">
              <a:buFont typeface="Wingdings" panose="05000000000000000000" pitchFamily="2" charset="2"/>
              <a:buChar char="§"/>
            </a:pPr>
            <a:r>
              <a:rPr lang="sv-SE" sz="1200" kern="100" dirty="0">
                <a:effectLst/>
              </a:rPr>
              <a:t>Ovanstående frågor kan komma att följas upp med dig som undervisande mentor i materialet. </a:t>
            </a:r>
          </a:p>
          <a:p>
            <a:endParaRPr lang="sv-SE" sz="1200" kern="100" dirty="0">
              <a:effectLst/>
            </a:endParaRPr>
          </a:p>
        </p:txBody>
      </p:sp>
      <p:sp>
        <p:nvSpPr>
          <p:cNvPr id="4" name="Platshållare för bildnummer 3">
            <a:extLst>
              <a:ext uri="{FF2B5EF4-FFF2-40B4-BE49-F238E27FC236}">
                <a16:creationId xmlns:a16="http://schemas.microsoft.com/office/drawing/2014/main" id="{96239565-9545-B570-18D3-8635E165C50B}"/>
              </a:ext>
            </a:extLst>
          </p:cNvPr>
          <p:cNvSpPr>
            <a:spLocks noGrp="1"/>
          </p:cNvSpPr>
          <p:nvPr>
            <p:ph type="sldNum" sz="quarter" idx="5"/>
          </p:nvPr>
        </p:nvSpPr>
        <p:spPr/>
        <p:txBody>
          <a:bodyPr/>
          <a:lstStyle/>
          <a:p>
            <a:pPr>
              <a:defRPr/>
            </a:pPr>
            <a:fld id="{F48996F9-5F9A-440E-BE14-62843247AFEF}" type="slidenum">
              <a:rPr lang="sv-SE" altLang="sv-SE" smtClean="0"/>
              <a:pPr>
                <a:defRPr/>
              </a:pPr>
              <a:t>22</a:t>
            </a:fld>
            <a:endParaRPr lang="sv-SE" altLang="sv-SE"/>
          </a:p>
        </p:txBody>
      </p:sp>
    </p:spTree>
    <p:extLst>
      <p:ext uri="{BB962C8B-B14F-4D97-AF65-F5344CB8AC3E}">
        <p14:creationId xmlns:p14="http://schemas.microsoft.com/office/powerpoint/2010/main" val="2158461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Talmanus</a:t>
            </a:r>
            <a:r>
              <a:rPr lang="sv-SE" dirty="0"/>
              <a:t>:</a:t>
            </a:r>
          </a:p>
          <a:p>
            <a:endParaRPr lang="sv-SE" dirty="0"/>
          </a:p>
          <a:p>
            <a:pPr marL="171450" indent="-171450">
              <a:buFont typeface="Wingdings" panose="05000000000000000000" pitchFamily="2" charset="2"/>
              <a:buChar char="§"/>
            </a:pPr>
            <a:r>
              <a:rPr lang="sv-SE" dirty="0"/>
              <a:t>Läs punkterna.</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23</a:t>
            </a:fld>
            <a:endParaRPr lang="sv-SE" altLang="sv-SE"/>
          </a:p>
        </p:txBody>
      </p:sp>
    </p:spTree>
    <p:extLst>
      <p:ext uri="{BB962C8B-B14F-4D97-AF65-F5344CB8AC3E}">
        <p14:creationId xmlns:p14="http://schemas.microsoft.com/office/powerpoint/2010/main" val="3057787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sida är ej klar. Sätts i augusti. </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24</a:t>
            </a:fld>
            <a:endParaRPr lang="sv-SE" altLang="sv-SE"/>
          </a:p>
        </p:txBody>
      </p:sp>
    </p:spTree>
    <p:extLst>
      <p:ext uri="{BB962C8B-B14F-4D97-AF65-F5344CB8AC3E}">
        <p14:creationId xmlns:p14="http://schemas.microsoft.com/office/powerpoint/2010/main" val="56276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Talmanus</a:t>
            </a:r>
            <a:r>
              <a:rPr lang="sv-SE" dirty="0"/>
              <a:t>:</a:t>
            </a:r>
          </a:p>
          <a:p>
            <a:endParaRPr lang="sv-SE" dirty="0"/>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sv-SE" dirty="0"/>
              <a:t>Läs meningarna. </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3</a:t>
            </a:fld>
            <a:endParaRPr lang="sv-SE" altLang="sv-SE"/>
          </a:p>
        </p:txBody>
      </p:sp>
    </p:spTree>
    <p:extLst>
      <p:ext uri="{BB962C8B-B14F-4D97-AF65-F5344CB8AC3E}">
        <p14:creationId xmlns:p14="http://schemas.microsoft.com/office/powerpoint/2010/main" val="63421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Talmanus</a:t>
            </a:r>
            <a:r>
              <a:rPr lang="sv-SE" dirty="0"/>
              <a:t>:</a:t>
            </a:r>
          </a:p>
          <a:p>
            <a:endParaRPr lang="sv-SE" dirty="0"/>
          </a:p>
          <a:p>
            <a:pPr marL="171450" indent="-171450">
              <a:buFont typeface="Wingdings" panose="05000000000000000000" pitchFamily="2" charset="2"/>
              <a:buChar char="§"/>
            </a:pPr>
            <a:r>
              <a:rPr lang="sv-SE" dirty="0"/>
              <a:t>Läs meningarna.</a:t>
            </a:r>
          </a:p>
          <a:p>
            <a:pPr marL="171450" indent="-171450">
              <a:buFont typeface="Wingdings" panose="05000000000000000000" pitchFamily="2" charset="2"/>
              <a:buChar char="§"/>
            </a:pPr>
            <a:r>
              <a:rPr lang="sv-SE" dirty="0"/>
              <a:t>Barnkonventionen är bestämmelser om särskilda rättigheter för barn och är lag i Sverige. </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4</a:t>
            </a:fld>
            <a:endParaRPr lang="sv-SE" altLang="sv-SE"/>
          </a:p>
        </p:txBody>
      </p:sp>
    </p:spTree>
    <p:extLst>
      <p:ext uri="{BB962C8B-B14F-4D97-AF65-F5344CB8AC3E}">
        <p14:creationId xmlns:p14="http://schemas.microsoft.com/office/powerpoint/2010/main" val="145824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Talmanus</a:t>
            </a:r>
            <a:r>
              <a:rPr lang="sv-SE" dirty="0"/>
              <a:t>:</a:t>
            </a:r>
          </a:p>
          <a:p>
            <a:endParaRPr lang="sv-SE" dirty="0"/>
          </a:p>
          <a:p>
            <a:pPr marL="171450" indent="-171450">
              <a:buFont typeface="Wingdings" panose="05000000000000000000" pitchFamily="2" charset="2"/>
              <a:buChar char="§"/>
            </a:pPr>
            <a:r>
              <a:rPr lang="sv-SE" dirty="0"/>
              <a:t>Gå igenom punkterna.</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sv-SE" dirty="0">
                <a:highlight>
                  <a:srgbClr val="FFFF00"/>
                </a:highlight>
              </a:rPr>
              <a:t>Berätta att stöd och hjälp från socialtjänsten är gratis och bygger på frivillig medverkan. Men det finns undantag: om ett barn eller en ungdom far illa kan socialtjänsten behöva skydda barnet även om familjen och ungdomen inte vill. </a:t>
            </a:r>
            <a:r>
              <a:rPr lang="sv-SE" b="1" dirty="0">
                <a:highlight>
                  <a:srgbClr val="FFFF00"/>
                </a:highlight>
              </a:rPr>
              <a:t> </a:t>
            </a:r>
            <a:endParaRPr lang="sv-SE" sz="1200" b="1" dirty="0">
              <a:effectLst/>
              <a:highlight>
                <a:srgbClr val="FFFF00"/>
              </a:highlight>
              <a:latin typeface="Times" pitchFamily="-16"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sv-SE" sz="1800" dirty="0">
                <a:effectLst/>
                <a:latin typeface="Aptos" panose="020B0004020202020204" pitchFamily="34" charset="0"/>
                <a:ea typeface="Aptos" panose="020B0004020202020204" pitchFamily="34" charset="0"/>
                <a:cs typeface="Aptos" panose="020B0004020202020204" pitchFamily="34" charset="0"/>
              </a:rPr>
              <a:t>Ett exempel kan vara att föräldrarna behandlar sitt barn illa eller av olika skäl, t ex psykisk ohälsa, inte klarar av att ta hand om barnet. Då kan barnet behöva bo någon annanstans, exempelvis i ett familjehem. </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sv-SE" sz="1800" dirty="0">
                <a:effectLst/>
                <a:latin typeface="Aptos" panose="020B0004020202020204" pitchFamily="34" charset="0"/>
                <a:ea typeface="Aptos" panose="020B0004020202020204" pitchFamily="34" charset="0"/>
                <a:cs typeface="Aptos" panose="020B0004020202020204" pitchFamily="34" charset="0"/>
              </a:rPr>
              <a:t>Ett annat exempel är om barnet eller ungdomen har egna problem, exempelvis använder droger på ett destruktivt sätt eller begår allvarliga brott. Barnet kan då behöva behandling för att kunna förändra sitt beteende. Om barnet inte kan bo kvar hemma kan barnet/ungdomen placeras på exempelvis ett hem för vård eller boende (HVB).</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sv-SE" sz="1800" dirty="0">
                <a:effectLst/>
                <a:latin typeface="Aptos" panose="020B0004020202020204" pitchFamily="34" charset="0"/>
                <a:ea typeface="Aptos" panose="020B0004020202020204" pitchFamily="34" charset="0"/>
                <a:cs typeface="Aptos" panose="020B0004020202020204" pitchFamily="34" charset="0"/>
              </a:rPr>
              <a:t>Vad barnet/ungdomen tycker är viktigt. Det finns ingen åldersgräns, men ju äldre och mer mogen en person är, desto större betydelse har hens åsikter. </a:t>
            </a:r>
          </a:p>
          <a:p>
            <a:r>
              <a:rPr lang="sv-SE" sz="1800" dirty="0">
                <a:effectLst/>
                <a:latin typeface="Aptos" panose="020B0004020202020204" pitchFamily="34" charset="0"/>
                <a:ea typeface="Aptos" panose="020B0004020202020204" pitchFamily="34" charset="0"/>
                <a:cs typeface="Aptos" panose="020B0004020202020204" pitchFamily="34" charset="0"/>
              </a:rPr>
              <a:t> </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5</a:t>
            </a:fld>
            <a:endParaRPr lang="sv-SE" altLang="sv-SE"/>
          </a:p>
        </p:txBody>
      </p:sp>
    </p:spTree>
    <p:extLst>
      <p:ext uri="{BB962C8B-B14F-4D97-AF65-F5344CB8AC3E}">
        <p14:creationId xmlns:p14="http://schemas.microsoft.com/office/powerpoint/2010/main" val="51228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Talmanus</a:t>
            </a:r>
            <a:r>
              <a:rPr lang="sv-SE" dirty="0"/>
              <a:t>:</a:t>
            </a:r>
          </a:p>
          <a:p>
            <a:endParaRPr lang="sv-SE" dirty="0"/>
          </a:p>
          <a:p>
            <a:pPr marL="171450" indent="-171450">
              <a:buFont typeface="Wingdings" panose="05000000000000000000" pitchFamily="2" charset="2"/>
              <a:buChar char="§"/>
            </a:pPr>
            <a:r>
              <a:rPr lang="sv-SE" dirty="0"/>
              <a:t>Läs punkterna.</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6</a:t>
            </a:fld>
            <a:endParaRPr lang="sv-SE" altLang="sv-SE"/>
          </a:p>
        </p:txBody>
      </p:sp>
    </p:spTree>
    <p:extLst>
      <p:ext uri="{BB962C8B-B14F-4D97-AF65-F5344CB8AC3E}">
        <p14:creationId xmlns:p14="http://schemas.microsoft.com/office/powerpoint/2010/main" val="344086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kern="100" dirty="0" err="1">
                <a:effectLst/>
                <a:latin typeface="Calibri" panose="020F0502020204030204" pitchFamily="34" charset="0"/>
                <a:ea typeface="Calibri" panose="020F0502020204030204" pitchFamily="34" charset="0"/>
                <a:cs typeface="Times New Roman" panose="02020603050405020304" pitchFamily="18" charset="0"/>
              </a:rPr>
              <a:t>Talmanus</a:t>
            </a:r>
            <a:r>
              <a:rPr lang="sv-SE" sz="10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Socialtjänsten kan hjälpa och stötta elever och deras familjer på olika sätt.</a:t>
            </a:r>
          </a:p>
          <a:p>
            <a:r>
              <a:rPr lang="sv-SE" sz="1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
            </a:pPr>
            <a:r>
              <a:rPr lang="sv-SE" sz="1000" i="1" kern="100" dirty="0">
                <a:effectLst/>
                <a:latin typeface="Calibri" panose="020F0502020204030204" pitchFamily="34" charset="0"/>
                <a:ea typeface="Calibri" panose="020F0502020204030204" pitchFamily="34" charset="0"/>
                <a:cs typeface="Times New Roman" panose="02020603050405020304" pitchFamily="18" charset="0"/>
              </a:rPr>
              <a:t>Familjebehandling</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Om det är jobbigt hemma kan en eller flera i familjen träffa en familjebehandlare. Det kan exempelvis vara konflikter i familjen, att föräldrarna bråkar och inte kommer överens eller har svårt att veta hur de ska ta hand om barnen. De som arbetar med familjebehandling är utbildade för att hitta lösningar på familjens problem. Hur ofta och hur länge behandlingen pågår beror på behovet i familjen.</a:t>
            </a: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Wingdings" panose="05000000000000000000" pitchFamily="2" charset="2"/>
              <a:buChar char="§"/>
            </a:pPr>
            <a:r>
              <a:rPr lang="sv-SE" sz="1000" i="1" kern="100" dirty="0">
                <a:effectLst/>
                <a:latin typeface="Calibri" panose="020F0502020204030204" pitchFamily="34" charset="0"/>
                <a:ea typeface="Calibri" panose="020F0502020204030204" pitchFamily="34" charset="0"/>
                <a:cs typeface="Times New Roman" panose="02020603050405020304" pitchFamily="18" charset="0"/>
              </a:rPr>
              <a:t>Kontaktperson</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Ett barn eller en ungdom kan få en kontaktperson för att man behöver stöd i sin vardag, exempelvis för att aktiveras på sin fritid, få hjälp med skolarbetet och komma till en ny miljö. Det kan också handla om att man behöver bryta sig loss från en olämplig miljö. En kontaktperson träffar man regelbundet. Hur ofta och hur länge beror på behovet.</a:t>
            </a: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Wingdings" panose="05000000000000000000" pitchFamily="2" charset="2"/>
              <a:buChar char="§"/>
            </a:pPr>
            <a:r>
              <a:rPr lang="sv-SE" sz="1000" i="1" kern="100" dirty="0">
                <a:effectLst/>
                <a:latin typeface="Calibri" panose="020F0502020204030204" pitchFamily="34" charset="0"/>
                <a:ea typeface="Calibri" panose="020F0502020204030204" pitchFamily="34" charset="0"/>
                <a:cs typeface="Times New Roman" panose="02020603050405020304" pitchFamily="18" charset="0"/>
              </a:rPr>
              <a:t>Ekonomiskt bistånd</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Om familjens pengar inte räcker till det allra nödvändigaste, som mat, kläder och boende, kan en vuxen i familjen vända sig till socialtjänsten som gör en utredning för att se om familjen har rätt att få pengar genom ekonomiskt bistånd. Det är dock en tillfällig lösning.</a:t>
            </a:r>
          </a:p>
          <a:p>
            <a:endParaRPr lang="sv-SE" sz="1000"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7</a:t>
            </a:fld>
            <a:endParaRPr lang="sv-SE" altLang="sv-SE"/>
          </a:p>
        </p:txBody>
      </p:sp>
    </p:spTree>
    <p:extLst>
      <p:ext uri="{BB962C8B-B14F-4D97-AF65-F5344CB8AC3E}">
        <p14:creationId xmlns:p14="http://schemas.microsoft.com/office/powerpoint/2010/main" val="13112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00" dirty="0" err="1">
                <a:effectLst/>
              </a:rPr>
              <a:t>Talmanus</a:t>
            </a:r>
            <a:r>
              <a:rPr lang="sv-SE" sz="1200" kern="100" dirty="0">
                <a:effectLst/>
              </a:rPr>
              <a:t>:</a:t>
            </a:r>
          </a:p>
          <a:p>
            <a:endParaRPr lang="sv-SE" sz="1200" kern="100" dirty="0">
              <a:effectLst/>
            </a:endParaRPr>
          </a:p>
          <a:p>
            <a:r>
              <a:rPr lang="sv-SE" sz="1200" kern="100" dirty="0">
                <a:effectLst/>
              </a:rPr>
              <a:t>S</a:t>
            </a:r>
            <a:r>
              <a:rPr lang="sv-SE" sz="1200" kern="100" dirty="0">
                <a:effectLst/>
                <a:ea typeface="Calibri" panose="020F0502020204030204" pitchFamily="34" charset="0"/>
              </a:rPr>
              <a:t>ocialtjänsten vill i första hand att det ska bli bra för barn och ungdomar hemma. Men om det inte fungerar kan barnet eller ungdomen behöva bo någon annanstans en tid.</a:t>
            </a:r>
          </a:p>
          <a:p>
            <a:endParaRPr lang="sv-SE" sz="1200" kern="100" dirty="0">
              <a:effectLst/>
            </a:endParaRPr>
          </a:p>
          <a:p>
            <a:pPr marL="171450" indent="-171450">
              <a:buFont typeface="Wingdings" panose="05000000000000000000" pitchFamily="2" charset="2"/>
              <a:buChar char="§"/>
            </a:pPr>
            <a:r>
              <a:rPr lang="sv-SE" sz="1200" kern="100" dirty="0">
                <a:effectLst/>
              </a:rPr>
              <a:t>Det kan vara till exempel i ett familjehem</a:t>
            </a:r>
            <a:r>
              <a:rPr lang="sv-SE" dirty="0">
                <a:effectLst/>
                <a:latin typeface="Adobe Garamond Pro" panose="02020502060506020403" pitchFamily="18" charset="77"/>
              </a:rPr>
              <a:t>. Att bo i familjehem är att bo som familjemedlem i en annan familj under en period. Det kan vara en familj i ens närmiljö eller en familj som man inte känner. </a:t>
            </a:r>
          </a:p>
          <a:p>
            <a:endParaRPr lang="sv-SE" sz="1200" kern="100" dirty="0">
              <a:effectLst/>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sv-SE" sz="1200" kern="100" dirty="0">
                <a:effectLst/>
              </a:rPr>
              <a:t>Det finns också hem för vård och boende, de kallas HVB-hem. De är till för barn och unga som inte kan bo kvar hemma, men där familjehem inte är ett alternativ eftersom barnet eller ungdomen behöver vård och behandling. En särskild form av HVB är det särskilda ungdomshemmen som drivs av Statens Institutionsstyrelse (</a:t>
            </a:r>
            <a:r>
              <a:rPr lang="sv-SE" sz="1200" kern="100" dirty="0" err="1">
                <a:effectLst/>
              </a:rPr>
              <a:t>SiS</a:t>
            </a:r>
            <a:r>
              <a:rPr lang="sv-SE" sz="1200" kern="100" dirty="0">
                <a:effectLst/>
              </a:rPr>
              <a:t>). </a:t>
            </a:r>
            <a:r>
              <a:rPr lang="sv-SE" sz="1200" kern="100" dirty="0" err="1">
                <a:effectLst/>
              </a:rPr>
              <a:t>SiS</a:t>
            </a:r>
            <a:r>
              <a:rPr lang="sv-SE" sz="1200" kern="100" dirty="0">
                <a:effectLst/>
              </a:rPr>
              <a:t> ansvarar för individuellt anpassad tvångsvård och behandling av ungdomar med allvarliga psykosociala problem, till exempel missbruk och kriminalitet. </a:t>
            </a:r>
          </a:p>
          <a:p>
            <a:endParaRPr lang="sv-SE" sz="1200" kern="100" dirty="0">
              <a:effectLst/>
            </a:endParaRPr>
          </a:p>
          <a:p>
            <a:pPr marL="171450" indent="-171450">
              <a:buFont typeface="Wingdings" panose="05000000000000000000" pitchFamily="2" charset="2"/>
              <a:buChar char="§"/>
            </a:pPr>
            <a:r>
              <a:rPr lang="sv-SE" sz="1200" kern="100" dirty="0">
                <a:effectLst/>
              </a:rPr>
              <a:t>Det finns också stödboende. Ett stödboende är ett eget boende med extra stöd för ungdomar som är mellan 16-20 år som endast har mindre vårdbehov. Ett stödboende ska förbereda ungdomen på ett självständigt vuxenliv och är till för ungdomar som inte har behov av sådana vård- och behandlingsinsatser som finns inom HVB. Stödboendet innebär att man har ett eget boende under en tidsbegränsad period. Till stödboendet ska det finnas personal och ungdomen ska få ett individuellt anpassat stöd för att klara av boendet och få en meningsfull fritid. </a:t>
            </a:r>
          </a:p>
          <a:p>
            <a:endParaRPr lang="sv-SE" sz="1200" kern="100" dirty="0">
              <a:effectLst/>
            </a:endParaRPr>
          </a:p>
          <a:p>
            <a:endParaRPr lang="sv-SE" sz="1200" kern="100" dirty="0">
              <a:effectLst/>
            </a:endParaRPr>
          </a:p>
          <a:p>
            <a:pPr marL="171450" indent="-171450">
              <a:buFont typeface="Wingdings" panose="05000000000000000000" pitchFamily="2" charset="2"/>
              <a:buChar char="§"/>
            </a:pPr>
            <a:r>
              <a:rPr lang="sv-SE" sz="1200" kern="100" dirty="0">
                <a:effectLst/>
              </a:rPr>
              <a:t>Målet med de här olika typerna av boende är alltid att det ska bli så bra som möjligt för barnet eller ungdomen. </a:t>
            </a:r>
          </a:p>
          <a:p>
            <a:r>
              <a:rPr lang="sv-SE" sz="1200" kern="100" dirty="0">
                <a:effectLst/>
              </a:rPr>
              <a:t> </a:t>
            </a:r>
          </a:p>
          <a:p>
            <a:endParaRPr lang="sv-SE" sz="1200" kern="100" dirty="0">
              <a:effectLst/>
            </a:endParaRP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8</a:t>
            </a:fld>
            <a:endParaRPr lang="sv-SE" altLang="sv-SE"/>
          </a:p>
        </p:txBody>
      </p:sp>
    </p:spTree>
    <p:extLst>
      <p:ext uri="{BB962C8B-B14F-4D97-AF65-F5344CB8AC3E}">
        <p14:creationId xmlns:p14="http://schemas.microsoft.com/office/powerpoint/2010/main" val="52030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00" dirty="0" err="1">
                <a:effectLst/>
                <a:latin typeface="Calibri" panose="020F0502020204030204" pitchFamily="34" charset="0"/>
                <a:ea typeface="Calibri" panose="020F0502020204030204" pitchFamily="34" charset="0"/>
                <a:cs typeface="Times New Roman" panose="02020603050405020304" pitchFamily="18" charset="0"/>
              </a:rPr>
              <a:t>Talmanus</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sv-S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
            </a:pP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Läs punkterna. </a:t>
            </a:r>
          </a:p>
          <a:p>
            <a:endParaRPr lang="sv-SE"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200" i="1" kern="100" dirty="0">
                <a:effectLst/>
                <a:latin typeface="Calibri" panose="020F0502020204030204" pitchFamily="34" charset="0"/>
                <a:ea typeface="Calibri" panose="020F0502020204030204" pitchFamily="34" charset="0"/>
                <a:cs typeface="Times New Roman" panose="02020603050405020304" pitchFamily="18" charset="0"/>
              </a:rPr>
              <a:t>Gällande anonymitet</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Om ni som elever skulle kontakta socialtjänsten behöver ni inte berätta vad ni heter om ni inte vill. Man är anonym så länge man inte själv berättar vad man heter, säger sitt personnummer eller ger sin adress. Tänk på att om ni mejlar ser socialtjänsten er mejladress och då är ni inte längre anonyma.</a:t>
            </a:r>
          </a:p>
          <a:p>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9</a:t>
            </a:fld>
            <a:endParaRPr lang="sv-SE" altLang="sv-SE"/>
          </a:p>
        </p:txBody>
      </p:sp>
    </p:spTree>
    <p:extLst>
      <p:ext uri="{BB962C8B-B14F-4D97-AF65-F5344CB8AC3E}">
        <p14:creationId xmlns:p14="http://schemas.microsoft.com/office/powerpoint/2010/main" val="3065684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a:prstGeom prst="rect">
            <a:avLst/>
          </a:prstGeom>
        </p:spPr>
        <p:txBody>
          <a:bodyPr/>
          <a:lstStyle>
            <a:lvl1pPr algn="l">
              <a:defRPr sz="3500">
                <a:solidFill>
                  <a:schemeClr val="tx1"/>
                </a:solidFill>
              </a:defRPr>
            </a:lvl1pPr>
          </a:lstStyle>
          <a:p>
            <a:r>
              <a:rPr lang="sv-SE"/>
              <a:t>Klicka här för att ändra format</a:t>
            </a:r>
          </a:p>
        </p:txBody>
      </p:sp>
      <p:sp>
        <p:nvSpPr>
          <p:cNvPr id="3" name="Underrubrik 2"/>
          <p:cNvSpPr>
            <a:spLocks noGrp="1"/>
          </p:cNvSpPr>
          <p:nvPr>
            <p:ph type="subTitle" idx="1"/>
          </p:nvPr>
        </p:nvSpPr>
        <p:spPr>
          <a:xfrm>
            <a:off x="914400" y="3886200"/>
            <a:ext cx="8534400" cy="1752600"/>
          </a:xfrm>
          <a:prstGeom prst="rect">
            <a:avLst/>
          </a:prstGeom>
        </p:spPr>
        <p:txBody>
          <a:bodyPr/>
          <a:lstStyle>
            <a:lvl1pPr marL="0" indent="0" algn="l">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om du vill redigera mall för underrubrikformat</a:t>
            </a:r>
          </a:p>
        </p:txBody>
      </p:sp>
      <p:sp>
        <p:nvSpPr>
          <p:cNvPr id="4" name="Rectangle 21"/>
          <p:cNvSpPr>
            <a:spLocks noGrp="1" noChangeArrowheads="1"/>
          </p:cNvSpPr>
          <p:nvPr>
            <p:ph type="ftr" sz="quarter" idx="10"/>
          </p:nvPr>
        </p:nvSpPr>
        <p:spPr>
          <a:xfrm>
            <a:off x="711200" y="6510338"/>
            <a:ext cx="5689600" cy="228600"/>
          </a:xfrm>
          <a:prstGeom prst="rect">
            <a:avLst/>
          </a:prstGeom>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409714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7/2/2025</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2340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14400" y="609600"/>
            <a:ext cx="10363200" cy="1143000"/>
          </a:xfrm>
          <a:prstGeom prst="rect">
            <a:avLst/>
          </a:prstGeom>
        </p:spPr>
        <p:txBody>
          <a:bodyPr/>
          <a:lstStyle>
            <a:lvl1pPr algn="l">
              <a:defRPr sz="3500">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914400" y="1981200"/>
            <a:ext cx="10363200" cy="4114800"/>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4621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67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FC668C-6C2B-8F48-BAEC-B1CE64076C3B}"/>
              </a:ext>
            </a:extLst>
          </p:cNvPr>
          <p:cNvSpPr>
            <a:spLocks noGrp="1"/>
          </p:cNvSpPr>
          <p:nvPr>
            <p:ph type="title"/>
          </p:nvPr>
        </p:nvSpPr>
        <p:spPr/>
        <p:txBody>
          <a:bodyPr anchor="t">
            <a:noAutofit/>
          </a:bodyPr>
          <a:lstStyle>
            <a:lvl1pPr>
              <a:defRPr sz="4000">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FB0C3E-4927-5941-85C7-1233EDCD1534}"/>
              </a:ext>
            </a:extLst>
          </p:cNvPr>
          <p:cNvSpPr>
            <a:spLocks noGrp="1"/>
          </p:cNvSpPr>
          <p:nvPr>
            <p:ph sz="half" idx="1"/>
          </p:nvPr>
        </p:nvSpPr>
        <p:spPr>
          <a:xfrm>
            <a:off x="838200" y="2341757"/>
            <a:ext cx="5181600" cy="3497443"/>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06D87B3A-A3DB-8948-ADE3-9E72687EABD8}"/>
              </a:ext>
            </a:extLst>
          </p:cNvPr>
          <p:cNvSpPr>
            <a:spLocks noGrp="1"/>
          </p:cNvSpPr>
          <p:nvPr>
            <p:ph sz="half" idx="2"/>
          </p:nvPr>
        </p:nvSpPr>
        <p:spPr>
          <a:xfrm>
            <a:off x="6172200" y="2341757"/>
            <a:ext cx="5181600" cy="3497443"/>
          </a:xfrm>
        </p:spPr>
        <p:txBody>
          <a:bodyPr/>
          <a:lstStyle/>
          <a:p>
            <a:r>
              <a:rPr lang="sv-SE"/>
              <a:t>Redigera format för bakgrundstext
Nivå två
Nivå tre
Nivå fyra
Nivå fem</a:t>
            </a:r>
          </a:p>
        </p:txBody>
      </p:sp>
    </p:spTree>
    <p:extLst>
      <p:ext uri="{BB962C8B-B14F-4D97-AF65-F5344CB8AC3E}">
        <p14:creationId xmlns:p14="http://schemas.microsoft.com/office/powerpoint/2010/main" val="389670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747266D-8C6C-6C4B-9BE9-AB2102E0E164}"/>
              </a:ext>
            </a:extLst>
          </p:cNvPr>
          <p:cNvSpPr>
            <a:spLocks noGrp="1"/>
          </p:cNvSpPr>
          <p:nvPr>
            <p:ph idx="1"/>
          </p:nvPr>
        </p:nvSpPr>
        <p:spPr/>
        <p:txBody>
          <a:bodyPr/>
          <a:lstStyle/>
          <a:p>
            <a:r>
              <a:rPr lang="sv-SE"/>
              <a:t>Redigera format för bakgrundstext
Nivå två
Nivå tre
Nivå fyra
Nivå fem</a:t>
            </a:r>
          </a:p>
        </p:txBody>
      </p:sp>
      <p:sp>
        <p:nvSpPr>
          <p:cNvPr id="7" name="Rubrik 6">
            <a:extLst>
              <a:ext uri="{FF2B5EF4-FFF2-40B4-BE49-F238E27FC236}">
                <a16:creationId xmlns:a16="http://schemas.microsoft.com/office/drawing/2014/main" id="{70FF3E51-0D73-3F4B-8A08-77E9016A585A}"/>
              </a:ext>
            </a:extLst>
          </p:cNvPr>
          <p:cNvSpPr>
            <a:spLocks noGrp="1"/>
          </p:cNvSpPr>
          <p:nvPr>
            <p:ph type="title"/>
          </p:nvPr>
        </p:nvSpPr>
        <p:spPr/>
        <p:txBody>
          <a:bodyPr anchor="t">
            <a:noAutofit/>
          </a:bodyPr>
          <a:lstStyle>
            <a:lvl1pPr>
              <a:defRPr sz="400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147665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0AB9022-22A2-42AF-8426-8E300443581A}"/>
              </a:ext>
            </a:extLst>
          </p:cNvPr>
          <p:cNvSpPr>
            <a:spLocks noGrp="1"/>
          </p:cNvSpPr>
          <p:nvPr>
            <p:ph type="dt" sz="half" idx="10"/>
          </p:nvPr>
        </p:nvSpPr>
        <p:spPr/>
        <p:txBody>
          <a:bodyPr/>
          <a:lstStyle/>
          <a:p>
            <a:fld id="{6A0BC5AF-FC37-4390-B78B-BD4162847337}" type="datetimeFigureOut">
              <a:rPr lang="sv-SE" smtClean="0"/>
              <a:t>2025-07-02</a:t>
            </a:fld>
            <a:endParaRPr lang="sv-SE"/>
          </a:p>
        </p:txBody>
      </p:sp>
      <p:sp>
        <p:nvSpPr>
          <p:cNvPr id="3" name="Platshållare för sidfot 2">
            <a:extLst>
              <a:ext uri="{FF2B5EF4-FFF2-40B4-BE49-F238E27FC236}">
                <a16:creationId xmlns:a16="http://schemas.microsoft.com/office/drawing/2014/main" id="{B96145DA-0B38-418B-95FA-2D1517FE852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9065712-08DA-40DA-AF50-93FDC20BBEE1}"/>
              </a:ext>
            </a:extLst>
          </p:cNvPr>
          <p:cNvSpPr>
            <a:spLocks noGrp="1"/>
          </p:cNvSpPr>
          <p:nvPr>
            <p:ph type="sldNum" sz="quarter" idx="12"/>
          </p:nvPr>
        </p:nvSpPr>
        <p:spPr/>
        <p:txBody>
          <a:bodyPr/>
          <a:lstStyle/>
          <a:p>
            <a:fld id="{BE655AC9-D9BB-4327-9FAC-204E678B8D23}" type="slidenum">
              <a:rPr lang="sv-SE" smtClean="0"/>
              <a:t>‹#›</a:t>
            </a:fld>
            <a:endParaRPr lang="sv-SE"/>
          </a:p>
        </p:txBody>
      </p:sp>
    </p:spTree>
    <p:extLst>
      <p:ext uri="{BB962C8B-B14F-4D97-AF65-F5344CB8AC3E}">
        <p14:creationId xmlns:p14="http://schemas.microsoft.com/office/powerpoint/2010/main" val="123795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vart/ orange: hel sida med text och bild (hö)">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31F89B6C-5364-4AF9-A8AA-643D945DA99B}"/>
              </a:ext>
            </a:extLst>
          </p:cNvPr>
          <p:cNvSpPr txBox="1"/>
          <p:nvPr userDrawn="1"/>
        </p:nvSpPr>
        <p:spPr>
          <a:xfrm>
            <a:off x="-289367" y="3842795"/>
            <a:ext cx="184731" cy="369332"/>
          </a:xfrm>
          <a:prstGeom prst="rect">
            <a:avLst/>
          </a:prstGeom>
          <a:noFill/>
        </p:spPr>
        <p:txBody>
          <a:bodyPr wrap="none" rtlCol="0">
            <a:spAutoFit/>
          </a:bodyPr>
          <a:lstStyle/>
          <a:p>
            <a:endParaRPr lang="sv-SE"/>
          </a:p>
        </p:txBody>
      </p:sp>
    </p:spTree>
    <p:extLst>
      <p:ext uri="{BB962C8B-B14F-4D97-AF65-F5344CB8AC3E}">
        <p14:creationId xmlns:p14="http://schemas.microsoft.com/office/powerpoint/2010/main" val="70149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vart/ orange: Delad grafik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41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7/2/2025</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692425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emf"/><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8">
            <a:extLst>
              <a:ext uri="{FF2B5EF4-FFF2-40B4-BE49-F238E27FC236}">
                <a16:creationId xmlns:a16="http://schemas.microsoft.com/office/drawing/2014/main" id="{BBFA3A56-A938-7A40-96E8-EF4DC2006D6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7729" y="6197631"/>
            <a:ext cx="132165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a:extLst>
              <a:ext uri="{FF2B5EF4-FFF2-40B4-BE49-F238E27FC236}">
                <a16:creationId xmlns:a16="http://schemas.microsoft.com/office/drawing/2014/main" id="{493835AA-5727-5147-9C26-A206167BC29C}"/>
              </a:ext>
            </a:extLst>
          </p:cNvPr>
          <p:cNvPicPr>
            <a:picLocks noChangeAspect="1"/>
          </p:cNvPicPr>
          <p:nvPr userDrawn="1"/>
        </p:nvPicPr>
        <p:blipFill>
          <a:blip r:embed="rId5"/>
          <a:stretch>
            <a:fillRect/>
          </a:stretch>
        </p:blipFill>
        <p:spPr>
          <a:xfrm>
            <a:off x="1901117" y="6332965"/>
            <a:ext cx="9990845" cy="2742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p:titleStyle>
    <p:body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8D682D2-717D-7546-9967-860672BB289C}"/>
              </a:ext>
            </a:extLst>
          </p:cNvPr>
          <p:cNvSpPr>
            <a:spLocks noGrp="1"/>
          </p:cNvSpPr>
          <p:nvPr>
            <p:ph type="title"/>
          </p:nvPr>
        </p:nvSpPr>
        <p:spPr>
          <a:xfrm>
            <a:off x="838200" y="681037"/>
            <a:ext cx="10515600" cy="1325563"/>
          </a:xfrm>
          <a:prstGeom prst="rect">
            <a:avLst/>
          </a:prstGeom>
        </p:spPr>
        <p:txBody>
          <a:bodyPr vert="horz" lIns="0" tIns="0" rIns="0" bIns="0" rtlCol="0" anchor="t">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D0612C3-52C1-4E4A-BADD-088F2AE99BAA}"/>
              </a:ext>
            </a:extLst>
          </p:cNvPr>
          <p:cNvSpPr>
            <a:spLocks noGrp="1"/>
          </p:cNvSpPr>
          <p:nvPr>
            <p:ph type="body" idx="1"/>
          </p:nvPr>
        </p:nvSpPr>
        <p:spPr>
          <a:xfrm>
            <a:off x="838200" y="2185639"/>
            <a:ext cx="10515600" cy="3612995"/>
          </a:xfrm>
          <a:prstGeom prst="rect">
            <a:avLst/>
          </a:prstGeom>
        </p:spPr>
        <p:txBody>
          <a:bodyPr vert="horz" lIns="0" tIns="0" rIns="0" bIns="0" rtlCol="0">
            <a:normAutofit/>
          </a:bodyPr>
          <a:lstStyle/>
          <a:p>
            <a:r>
              <a:rPr lang="sv-SE"/>
              <a:t>Redigera format för bakgrundstext
Nivå två
Nivå tre
Nivå fyra
Nivå fem</a:t>
            </a:r>
          </a:p>
        </p:txBody>
      </p:sp>
      <p:pic>
        <p:nvPicPr>
          <p:cNvPr id="12" name="Picture 18">
            <a:extLst>
              <a:ext uri="{FF2B5EF4-FFF2-40B4-BE49-F238E27FC236}">
                <a16:creationId xmlns:a16="http://schemas.microsoft.com/office/drawing/2014/main" id="{8F1B96B4-CFB8-3845-9F9B-F89D61E7AE8E}"/>
              </a:ext>
            </a:extLst>
          </p:cNvPr>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377729" y="6197631"/>
            <a:ext cx="132165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1C17ECE1-7342-474F-BD2E-DD7383171323}"/>
              </a:ext>
            </a:extLst>
          </p:cNvPr>
          <p:cNvPicPr>
            <a:picLocks noChangeAspect="1"/>
          </p:cNvPicPr>
          <p:nvPr userDrawn="1"/>
        </p:nvPicPr>
        <p:blipFill>
          <a:blip r:embed="rId11"/>
          <a:stretch>
            <a:fillRect/>
          </a:stretch>
        </p:blipFill>
        <p:spPr>
          <a:xfrm>
            <a:off x="1901117" y="6332965"/>
            <a:ext cx="9990845" cy="274241"/>
          </a:xfrm>
          <a:prstGeom prst="rect">
            <a:avLst/>
          </a:prstGeom>
        </p:spPr>
      </p:pic>
    </p:spTree>
    <p:extLst>
      <p:ext uri="{BB962C8B-B14F-4D97-AF65-F5344CB8AC3E}">
        <p14:creationId xmlns:p14="http://schemas.microsoft.com/office/powerpoint/2010/main" val="270643608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pos="529">
          <p15:clr>
            <a:srgbClr val="F26B43"/>
          </p15:clr>
        </p15:guide>
        <p15:guide id="5" pos="7151">
          <p15:clr>
            <a:srgbClr val="F26B43"/>
          </p15:clr>
        </p15:guide>
        <p15:guide id="6" orient="horz" pos="436">
          <p15:clr>
            <a:srgbClr val="F26B43"/>
          </p15:clr>
        </p15:guide>
        <p15:guide id="7" pos="1527">
          <p15:clr>
            <a:srgbClr val="F26B43"/>
          </p15:clr>
        </p15:guide>
        <p15:guide id="8" pos="6131">
          <p15:clr>
            <a:srgbClr val="F26B43"/>
          </p15:clr>
        </p15:guide>
        <p15:guide id="9" orient="horz" pos="1071">
          <p15:clr>
            <a:srgbClr val="F26B43"/>
          </p15:clr>
        </p15:guide>
        <p15:guide id="10" orient="horz" pos="527">
          <p15:clr>
            <a:srgbClr val="F26B43"/>
          </p15:clr>
        </p15:guide>
        <p15:guide id="11" pos="3749">
          <p15:clr>
            <a:srgbClr val="F26B43"/>
          </p15:clr>
        </p15:guide>
        <p15:guide id="12" pos="166">
          <p15:clr>
            <a:srgbClr val="F26B43"/>
          </p15:clr>
        </p15:guide>
        <p15:guide id="13" pos="7491">
          <p15:clr>
            <a:srgbClr val="F26B43"/>
          </p15:clr>
        </p15:guide>
        <p15:guide id="14" orient="horz" pos="187">
          <p15:clr>
            <a:srgbClr val="F26B43"/>
          </p15:clr>
        </p15:guide>
        <p15:guide id="15" orient="horz" pos="38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743469691"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www.haninge.se/omsorg-och-stod/stod-till-barn-och-ungdomar/" TargetMode="External"/><Relationship Id="rId5" Type="http://schemas.openxmlformats.org/officeDocument/2006/relationships/hyperlink" Target="https://vimeo.com/746958652" TargetMode="External"/><Relationship Id="rId4" Type="http://schemas.openxmlformats.org/officeDocument/2006/relationships/hyperlink" Target="https://vimeo.com/746949304"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hyperlink" Target="https://www.sollentuna.se/omsorg--stod/soc_for_unga/lararhandledn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4B1212BA-A39A-CEB5-8887-F340CB4CD437}"/>
              </a:ext>
            </a:extLst>
          </p:cNvPr>
          <p:cNvSpPr txBox="1"/>
          <p:nvPr/>
        </p:nvSpPr>
        <p:spPr>
          <a:xfrm>
            <a:off x="923532" y="859385"/>
            <a:ext cx="4645061" cy="2131353"/>
          </a:xfrm>
          <a:prstGeom prst="rect">
            <a:avLst/>
          </a:prstGeom>
          <a:noFill/>
        </p:spPr>
        <p:txBody>
          <a:bodyPr wrap="square" rtlCol="0">
            <a:spAutoFit/>
          </a:bodyPr>
          <a:lstStyle/>
          <a:p>
            <a:pPr>
              <a:lnSpc>
                <a:spcPts val="5300"/>
              </a:lnSpc>
              <a:spcBef>
                <a:spcPts val="0"/>
              </a:spcBef>
              <a:buNone/>
            </a:pPr>
            <a:r>
              <a:rPr lang="sv-SE" sz="4800" b="1" kern="100" dirty="0">
                <a:solidFill>
                  <a:srgbClr val="4C4781"/>
                </a:solidFill>
                <a:effectLst/>
                <a:latin typeface="Arial" panose="020B0604020202020204" pitchFamily="34" charset="0"/>
                <a:ea typeface="Calibri" panose="020F0502020204030204" pitchFamily="34" charset="0"/>
                <a:cs typeface="Arial" panose="020B0604020202020204" pitchFamily="34" charset="0"/>
              </a:rPr>
              <a:t>Soc för unga </a:t>
            </a:r>
            <a:br>
              <a:rPr lang="sv-SE" sz="4800" b="1" kern="100" dirty="0">
                <a:solidFill>
                  <a:srgbClr val="4C4781"/>
                </a:solidFill>
                <a:effectLst/>
                <a:latin typeface="Arial" panose="020B0604020202020204" pitchFamily="34" charset="0"/>
                <a:ea typeface="Calibri" panose="020F0502020204030204" pitchFamily="34" charset="0"/>
                <a:cs typeface="Arial" panose="020B0604020202020204" pitchFamily="34" charset="0"/>
              </a:rPr>
            </a:br>
            <a:r>
              <a:rPr lang="sv-SE" sz="4800" b="1" kern="100" dirty="0">
                <a:solidFill>
                  <a:srgbClr val="4C4781"/>
                </a:solidFill>
                <a:latin typeface="Arial" panose="020B0604020202020204" pitchFamily="34" charset="0"/>
                <a:ea typeface="Calibri" panose="020F0502020204030204" pitchFamily="34" charset="0"/>
                <a:cs typeface="Arial" panose="020B0604020202020204" pitchFamily="34" charset="0"/>
              </a:rPr>
              <a:t>i Haninge </a:t>
            </a:r>
            <a:br>
              <a:rPr lang="sv-SE" sz="4800" b="1" kern="100" dirty="0">
                <a:solidFill>
                  <a:srgbClr val="4C4781"/>
                </a:solidFill>
                <a:latin typeface="Arial" panose="020B0604020202020204" pitchFamily="34" charset="0"/>
                <a:ea typeface="Calibri" panose="020F0502020204030204" pitchFamily="34" charset="0"/>
                <a:cs typeface="Arial" panose="020B0604020202020204" pitchFamily="34" charset="0"/>
              </a:rPr>
            </a:br>
            <a:r>
              <a:rPr lang="sv-SE" sz="4800" b="1" kern="100" dirty="0">
                <a:solidFill>
                  <a:srgbClr val="4C4781"/>
                </a:solidFill>
                <a:latin typeface="Arial" panose="020B0604020202020204" pitchFamily="34" charset="0"/>
                <a:ea typeface="Calibri" panose="020F0502020204030204" pitchFamily="34" charset="0"/>
                <a:cs typeface="Arial" panose="020B0604020202020204" pitchFamily="34" charset="0"/>
              </a:rPr>
              <a:t>– gymnasiet</a:t>
            </a:r>
            <a:endParaRPr lang="sv-SE" sz="4800" b="1" kern="100" dirty="0">
              <a:solidFill>
                <a:srgbClr val="4C478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Bildobjekt 9" descr="En bild som visar text, Teckensnitt, visitkort, logotyp&#10;&#10;AI-genererat innehåll kan vara felaktigt.">
            <a:extLst>
              <a:ext uri="{FF2B5EF4-FFF2-40B4-BE49-F238E27FC236}">
                <a16:creationId xmlns:a16="http://schemas.microsoft.com/office/drawing/2014/main" id="{AA5E6B51-5CA6-FCFF-A636-746C5D805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0400" y="262038"/>
            <a:ext cx="7628468" cy="4220004"/>
          </a:xfrm>
          <a:prstGeom prst="rect">
            <a:avLst/>
          </a:prstGeom>
        </p:spPr>
      </p:pic>
      <p:pic>
        <p:nvPicPr>
          <p:cNvPr id="6" name="Bildobjekt 5" descr="En bild som visar Animering, Människoansikte, Tecknade serier, illustration&#10;&#10;AI-genererat innehåll kan vara felaktigt.">
            <a:extLst>
              <a:ext uri="{FF2B5EF4-FFF2-40B4-BE49-F238E27FC236}">
                <a16:creationId xmlns:a16="http://schemas.microsoft.com/office/drawing/2014/main" id="{99DDB59F-FF1C-B82C-9B40-AB7E9B1809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3088" y="3554380"/>
            <a:ext cx="6480172" cy="3303617"/>
          </a:xfrm>
          <a:prstGeom prst="rect">
            <a:avLst/>
          </a:prstGeom>
        </p:spPr>
      </p:pic>
    </p:spTree>
    <p:extLst>
      <p:ext uri="{BB962C8B-B14F-4D97-AF65-F5344CB8AC3E}">
        <p14:creationId xmlns:p14="http://schemas.microsoft.com/office/powerpoint/2010/main" val="29663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D4A1D-0426-6837-0D50-867E820C40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45E8AF1-CD56-F905-47CE-7B3191234D4D}"/>
              </a:ext>
            </a:extLst>
          </p:cNvPr>
          <p:cNvSpPr>
            <a:spLocks noGrp="1"/>
          </p:cNvSpPr>
          <p:nvPr>
            <p:ph type="title"/>
          </p:nvPr>
        </p:nvSpPr>
        <p:spPr>
          <a:xfrm>
            <a:off x="838199" y="773634"/>
            <a:ext cx="8120865" cy="829135"/>
          </a:xfrm>
        </p:spPr>
        <p:txBody>
          <a:bodyPr>
            <a:noAutofit/>
          </a:bodyPr>
          <a:lstStyle/>
          <a:p>
            <a:pPr>
              <a:lnSpc>
                <a:spcPct val="100000"/>
              </a:lnSpc>
            </a:pPr>
            <a:r>
              <a:rPr lang="sv-SE" sz="4400" dirty="0"/>
              <a:t>Fler sätt att få hjälp i Haninge</a:t>
            </a:r>
          </a:p>
        </p:txBody>
      </p:sp>
      <p:sp>
        <p:nvSpPr>
          <p:cNvPr id="3" name="Platshållare för innehåll 2">
            <a:extLst>
              <a:ext uri="{FF2B5EF4-FFF2-40B4-BE49-F238E27FC236}">
                <a16:creationId xmlns:a16="http://schemas.microsoft.com/office/drawing/2014/main" id="{5553BEB7-0CA4-D97E-B371-3DCE5818F6DC}"/>
              </a:ext>
            </a:extLst>
          </p:cNvPr>
          <p:cNvSpPr>
            <a:spLocks noGrp="1"/>
          </p:cNvSpPr>
          <p:nvPr>
            <p:ph idx="1"/>
          </p:nvPr>
        </p:nvSpPr>
        <p:spPr>
          <a:xfrm>
            <a:off x="828040" y="1679117"/>
            <a:ext cx="7980680" cy="829135"/>
          </a:xfrm>
        </p:spPr>
        <p:txBody>
          <a:bodyPr>
            <a:noAutofit/>
          </a:bodyPr>
          <a:lstStyle/>
          <a:p>
            <a:pPr marL="0" indent="0">
              <a:lnSpc>
                <a:spcPct val="100000"/>
              </a:lnSpc>
              <a:spcBef>
                <a:spcPts val="0"/>
              </a:spcBef>
              <a:spcAft>
                <a:spcPts val="1500"/>
              </a:spcAft>
              <a:buNone/>
            </a:pPr>
            <a:r>
              <a:rPr lang="sv-SE" sz="2300" kern="100" dirty="0">
                <a:effectLst/>
                <a:ea typeface="Calibri" panose="020F0502020204030204" pitchFamily="34" charset="0"/>
              </a:rPr>
              <a:t>Det finns flera </a:t>
            </a:r>
            <a:r>
              <a:rPr lang="sv-SE" sz="2300" kern="100" dirty="0">
                <a:ea typeface="Calibri" panose="020F0502020204030204" pitchFamily="34" charset="0"/>
              </a:rPr>
              <a:t>verksamheter</a:t>
            </a:r>
            <a:r>
              <a:rPr lang="sv-SE" sz="2300" kern="100" dirty="0">
                <a:effectLst/>
                <a:ea typeface="Calibri" panose="020F0502020204030204" pitchFamily="34" charset="0"/>
              </a:rPr>
              <a:t> i Haninge som ger råd och stöd till barn och ungdomar.</a:t>
            </a:r>
          </a:p>
        </p:txBody>
      </p:sp>
      <p:sp>
        <p:nvSpPr>
          <p:cNvPr id="4" name="Platshållare för innehåll 2">
            <a:extLst>
              <a:ext uri="{FF2B5EF4-FFF2-40B4-BE49-F238E27FC236}">
                <a16:creationId xmlns:a16="http://schemas.microsoft.com/office/drawing/2014/main" id="{F4206323-95CB-D729-C733-B217602EB9E6}"/>
              </a:ext>
            </a:extLst>
          </p:cNvPr>
          <p:cNvSpPr txBox="1">
            <a:spLocks/>
          </p:cNvSpPr>
          <p:nvPr/>
        </p:nvSpPr>
        <p:spPr>
          <a:xfrm>
            <a:off x="838202" y="3174098"/>
            <a:ext cx="4822860" cy="2635205"/>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ts val="2300"/>
              </a:lnSpc>
              <a:spcBef>
                <a:spcPts val="0"/>
              </a:spcBef>
              <a:spcAft>
                <a:spcPts val="1000"/>
              </a:spcAft>
            </a:pPr>
            <a:r>
              <a:rPr lang="sv-SE" sz="1600" b="1" kern="100" dirty="0">
                <a:ea typeface="Calibri" panose="020F0502020204030204" pitchFamily="34" charset="0"/>
              </a:rPr>
              <a:t>HANBA – Haninges barn- och tonårsgrupper</a:t>
            </a:r>
            <a:br>
              <a:rPr lang="sv-SE" sz="1600" b="1" kern="100" dirty="0">
                <a:ea typeface="Calibri" panose="020F0502020204030204" pitchFamily="34" charset="0"/>
              </a:rPr>
            </a:br>
            <a:r>
              <a:rPr lang="sv-SE" sz="1600" kern="100" dirty="0">
                <a:ea typeface="Calibri" panose="020F0502020204030204" pitchFamily="34" charset="0"/>
              </a:rPr>
              <a:t>– för dig som har det jobbigt hemma.</a:t>
            </a:r>
          </a:p>
          <a:p>
            <a:pPr fontAlgn="auto">
              <a:lnSpc>
                <a:spcPts val="2300"/>
              </a:lnSpc>
              <a:spcBef>
                <a:spcPts val="0"/>
              </a:spcBef>
              <a:spcAft>
                <a:spcPts val="1000"/>
              </a:spcAft>
            </a:pPr>
            <a:r>
              <a:rPr lang="sv-SE" sz="1600" b="1" kern="100" dirty="0">
                <a:ea typeface="Calibri" panose="020F0502020204030204" pitchFamily="34" charset="0"/>
              </a:rPr>
              <a:t>Medling </a:t>
            </a:r>
            <a:r>
              <a:rPr lang="sv-SE" sz="1600" kern="100" dirty="0">
                <a:ea typeface="Calibri" panose="020F0502020204030204" pitchFamily="34" charset="0"/>
              </a:rPr>
              <a:t>– ger möjlighet för den som begått ett brott och den som drabbats att prata om brottshändelsen och konsekvenserna. </a:t>
            </a:r>
          </a:p>
          <a:p>
            <a:pPr fontAlgn="auto">
              <a:lnSpc>
                <a:spcPts val="2300"/>
              </a:lnSpc>
              <a:spcBef>
                <a:spcPts val="0"/>
              </a:spcBef>
              <a:spcAft>
                <a:spcPts val="1000"/>
              </a:spcAft>
            </a:pPr>
            <a:r>
              <a:rPr lang="sv-SE" sz="1600" b="1" kern="100" dirty="0" err="1">
                <a:ea typeface="Calibri" panose="020F0502020204030204" pitchFamily="34" charset="0"/>
              </a:rPr>
              <a:t>MiniMaria</a:t>
            </a:r>
            <a:r>
              <a:rPr lang="sv-SE" sz="1600" b="1" kern="100" dirty="0">
                <a:ea typeface="Calibri" panose="020F0502020204030204" pitchFamily="34" charset="0"/>
              </a:rPr>
              <a:t> </a:t>
            </a:r>
            <a:r>
              <a:rPr lang="sv-SE" sz="1600" kern="100" dirty="0">
                <a:ea typeface="Calibri" panose="020F0502020204030204" pitchFamily="34" charset="0"/>
              </a:rPr>
              <a:t>– för dig som har frågor kring alkohol, narkotika eller spel om pengar.</a:t>
            </a:r>
          </a:p>
        </p:txBody>
      </p:sp>
      <p:sp>
        <p:nvSpPr>
          <p:cNvPr id="5" name="Ellips 4">
            <a:extLst>
              <a:ext uri="{FF2B5EF4-FFF2-40B4-BE49-F238E27FC236}">
                <a16:creationId xmlns:a16="http://schemas.microsoft.com/office/drawing/2014/main" id="{8E31538E-7B9D-FFA7-27E7-476E17E11E0A}"/>
              </a:ext>
            </a:extLst>
          </p:cNvPr>
          <p:cNvSpPr/>
          <p:nvPr/>
        </p:nvSpPr>
        <p:spPr>
          <a:xfrm>
            <a:off x="9442365" y="559374"/>
            <a:ext cx="2086789" cy="2086789"/>
          </a:xfrm>
          <a:prstGeom prst="ellipse">
            <a:avLst/>
          </a:prstGeom>
          <a:solidFill>
            <a:srgbClr val="0070C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7D0C17BA-0513-E220-1946-6623F6D5A6E6}"/>
              </a:ext>
            </a:extLst>
          </p:cNvPr>
          <p:cNvSpPr txBox="1">
            <a:spLocks/>
          </p:cNvSpPr>
          <p:nvPr/>
        </p:nvSpPr>
        <p:spPr>
          <a:xfrm>
            <a:off x="9442364" y="728965"/>
            <a:ext cx="2086789" cy="1747605"/>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1800" kern="100" dirty="0">
                <a:solidFill>
                  <a:schemeClr val="bg1"/>
                </a:solidFill>
                <a:ea typeface="Calibri" panose="020F0502020204030204" pitchFamily="34" charset="0"/>
              </a:rPr>
              <a:t>Se hela listan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med länkar på </a:t>
            </a:r>
            <a:r>
              <a:rPr lang="sv-SE" sz="1800" b="1" kern="100" dirty="0" err="1">
                <a:solidFill>
                  <a:schemeClr val="bg1"/>
                </a:solidFill>
                <a:ea typeface="Calibri" panose="020F0502020204030204" pitchFamily="34" charset="0"/>
              </a:rPr>
              <a:t>haninge.se</a:t>
            </a:r>
            <a:endParaRPr lang="sv-SE" sz="1800" b="1" kern="100" dirty="0">
              <a:solidFill>
                <a:schemeClr val="bg1"/>
              </a:solidFill>
              <a:ea typeface="Calibri" panose="020F0502020204030204" pitchFamily="34" charset="0"/>
            </a:endParaRPr>
          </a:p>
        </p:txBody>
      </p:sp>
      <p:sp>
        <p:nvSpPr>
          <p:cNvPr id="9" name="Platshållare för innehåll 2">
            <a:extLst>
              <a:ext uri="{FF2B5EF4-FFF2-40B4-BE49-F238E27FC236}">
                <a16:creationId xmlns:a16="http://schemas.microsoft.com/office/drawing/2014/main" id="{D2687EA2-8FE0-FEC4-DE91-C4B66EA4B10F}"/>
              </a:ext>
            </a:extLst>
          </p:cNvPr>
          <p:cNvSpPr txBox="1">
            <a:spLocks/>
          </p:cNvSpPr>
          <p:nvPr/>
        </p:nvSpPr>
        <p:spPr>
          <a:xfrm>
            <a:off x="6356222" y="3174099"/>
            <a:ext cx="4997576" cy="2635204"/>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ts val="2300"/>
              </a:lnSpc>
              <a:spcBef>
                <a:spcPts val="0"/>
              </a:spcBef>
              <a:spcAft>
                <a:spcPts val="1000"/>
              </a:spcAft>
            </a:pPr>
            <a:r>
              <a:rPr lang="sv-SE" sz="1600" b="1" kern="100" dirty="0">
                <a:ea typeface="Calibri" panose="020F0502020204030204" pitchFamily="34" charset="0"/>
              </a:rPr>
              <a:t>Lämna kriminalitet </a:t>
            </a:r>
            <a:r>
              <a:rPr lang="sv-SE" sz="1600" kern="100" dirty="0">
                <a:ea typeface="Calibri" panose="020F0502020204030204" pitchFamily="34" charset="0"/>
              </a:rPr>
              <a:t>– hjälper dig som vill bryta med kriminalitet.</a:t>
            </a:r>
          </a:p>
          <a:p>
            <a:pPr fontAlgn="auto">
              <a:lnSpc>
                <a:spcPts val="2300"/>
              </a:lnSpc>
              <a:spcBef>
                <a:spcPts val="0"/>
              </a:spcBef>
              <a:spcAft>
                <a:spcPts val="1000"/>
              </a:spcAft>
            </a:pPr>
            <a:r>
              <a:rPr lang="sv-SE" sz="1600" b="1" kern="100" dirty="0">
                <a:ea typeface="Calibri" panose="020F0502020204030204" pitchFamily="34" charset="0"/>
              </a:rPr>
              <a:t>Stödcentrum för unga brottsutsatta</a:t>
            </a:r>
            <a:br>
              <a:rPr lang="sv-SE" sz="1600" b="1" kern="100" dirty="0">
                <a:ea typeface="Calibri" panose="020F0502020204030204" pitchFamily="34" charset="0"/>
              </a:rPr>
            </a:br>
            <a:r>
              <a:rPr lang="sv-SE" sz="1600" kern="100" dirty="0">
                <a:ea typeface="Calibri" panose="020F0502020204030204" pitchFamily="34" charset="0"/>
              </a:rPr>
              <a:t>– för dig som utsatts för brott.</a:t>
            </a:r>
          </a:p>
          <a:p>
            <a:pPr fontAlgn="auto">
              <a:lnSpc>
                <a:spcPts val="2300"/>
              </a:lnSpc>
              <a:spcBef>
                <a:spcPts val="0"/>
              </a:spcBef>
              <a:spcAft>
                <a:spcPts val="1000"/>
              </a:spcAft>
            </a:pPr>
            <a:r>
              <a:rPr lang="sv-SE" sz="1600" b="1" kern="100" dirty="0">
                <a:ea typeface="Calibri" panose="020F0502020204030204" pitchFamily="34" charset="0"/>
              </a:rPr>
              <a:t>Haninges ungdomsmottagning</a:t>
            </a:r>
            <a:r>
              <a:rPr lang="sv-SE" sz="1600" kern="100" dirty="0">
                <a:solidFill>
                  <a:srgbClr val="000000"/>
                </a:solidFill>
                <a:effectLst/>
                <a:ea typeface="Aptos" panose="020B0004020202020204" pitchFamily="34" charset="0"/>
              </a:rPr>
              <a:t> – testa dig för könssjukdomar, få råd om preventivmedel eller prata om sex, kärlek, psykisk ohälsa och andra livsfrågor.</a:t>
            </a:r>
            <a:endParaRPr lang="sv-SE" sz="1600" kern="100" dirty="0">
              <a:effectLst/>
              <a:ea typeface="Aptos" panose="020B0004020202020204" pitchFamily="34" charset="0"/>
            </a:endParaRPr>
          </a:p>
        </p:txBody>
      </p:sp>
      <p:sp>
        <p:nvSpPr>
          <p:cNvPr id="10" name="Platshållare för innehåll 2">
            <a:extLst>
              <a:ext uri="{FF2B5EF4-FFF2-40B4-BE49-F238E27FC236}">
                <a16:creationId xmlns:a16="http://schemas.microsoft.com/office/drawing/2014/main" id="{6486B8F2-5E99-6548-BE5C-900EF4CB606E}"/>
              </a:ext>
            </a:extLst>
          </p:cNvPr>
          <p:cNvSpPr txBox="1">
            <a:spLocks/>
          </p:cNvSpPr>
          <p:nvPr/>
        </p:nvSpPr>
        <p:spPr>
          <a:xfrm>
            <a:off x="838200" y="2775158"/>
            <a:ext cx="7763540" cy="31234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2000"/>
              </a:spcAft>
              <a:buFont typeface="Arial" panose="020B0604020202020204" pitchFamily="34" charset="0"/>
              <a:buNone/>
            </a:pPr>
            <a:r>
              <a:rPr lang="sv-SE" sz="1600" b="1" kern="100" dirty="0">
                <a:ea typeface="Calibri" panose="020F0502020204030204" pitchFamily="34" charset="0"/>
              </a:rPr>
              <a:t>Till exempel:</a:t>
            </a:r>
          </a:p>
        </p:txBody>
      </p:sp>
    </p:spTree>
    <p:extLst>
      <p:ext uri="{BB962C8B-B14F-4D97-AF65-F5344CB8AC3E}">
        <p14:creationId xmlns:p14="http://schemas.microsoft.com/office/powerpoint/2010/main" val="2829425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52E625B-7AC7-2DD4-1BB9-F3FEF5B34FFE}"/>
              </a:ext>
            </a:extLst>
          </p:cNvPr>
          <p:cNvSpPr>
            <a:spLocks noGrp="1"/>
          </p:cNvSpPr>
          <p:nvPr>
            <p:ph sz="half" idx="1"/>
          </p:nvPr>
        </p:nvSpPr>
        <p:spPr>
          <a:xfrm>
            <a:off x="838200" y="914401"/>
            <a:ext cx="5181600" cy="4924800"/>
          </a:xfrm>
        </p:spPr>
        <p:txBody>
          <a:bodyPr>
            <a:normAutofit/>
          </a:bodyPr>
          <a:lstStyle/>
          <a:p>
            <a:pPr marL="0" indent="0">
              <a:buNone/>
            </a:pPr>
            <a:endParaRPr lang="sv-SE" sz="4000" b="1" dirty="0"/>
          </a:p>
          <a:p>
            <a:pPr marL="0" indent="0">
              <a:buNone/>
            </a:pPr>
            <a:endParaRPr lang="sv-SE" sz="4000" b="1" dirty="0"/>
          </a:p>
          <a:p>
            <a:pPr marL="0" indent="0">
              <a:buNone/>
            </a:pPr>
            <a:r>
              <a:rPr lang="sv-SE" sz="4000" b="1" dirty="0"/>
              <a:t>Andra som kan ge råd och stöd</a:t>
            </a:r>
          </a:p>
        </p:txBody>
      </p:sp>
      <p:pic>
        <p:nvPicPr>
          <p:cNvPr id="6" name="Platshållare för innehåll 5">
            <a:extLst>
              <a:ext uri="{FF2B5EF4-FFF2-40B4-BE49-F238E27FC236}">
                <a16:creationId xmlns:a16="http://schemas.microsoft.com/office/drawing/2014/main" id="{E865950A-8A1E-1EB0-8D88-FB13B5973A57}"/>
              </a:ext>
            </a:extLst>
          </p:cNvPr>
          <p:cNvPicPr>
            <a:picLocks noGrp="1" noChangeAspect="1"/>
          </p:cNvPicPr>
          <p:nvPr>
            <p:ph sz="half" idx="2"/>
          </p:nvPr>
        </p:nvPicPr>
        <p:blipFill>
          <a:blip r:embed="rId3"/>
          <a:stretch>
            <a:fillRect/>
          </a:stretch>
        </p:blipFill>
        <p:spPr>
          <a:xfrm rot="525882">
            <a:off x="6202248" y="763684"/>
            <a:ext cx="3403282" cy="4949522"/>
          </a:xfrm>
          <a:ln>
            <a:solidFill>
              <a:schemeClr val="tx1"/>
            </a:solidFill>
          </a:ln>
        </p:spPr>
      </p:pic>
    </p:spTree>
    <p:extLst>
      <p:ext uri="{BB962C8B-B14F-4D97-AF65-F5344CB8AC3E}">
        <p14:creationId xmlns:p14="http://schemas.microsoft.com/office/powerpoint/2010/main" val="182299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AA00708-E90B-2085-0129-2C0F37CBA74A}"/>
              </a:ext>
            </a:extLst>
          </p:cNvPr>
          <p:cNvSpPr/>
          <p:nvPr/>
        </p:nvSpPr>
        <p:spPr>
          <a:xfrm>
            <a:off x="6091884" y="2467823"/>
            <a:ext cx="6096000" cy="1829049"/>
          </a:xfrm>
          <a:prstGeom prst="rect">
            <a:avLst/>
          </a:prstGeom>
          <a:solidFill>
            <a:srgbClr val="E4E1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1" y="650240"/>
            <a:ext cx="10795000" cy="1394317"/>
          </a:xfrm>
        </p:spPr>
        <p:txBody>
          <a:bodyPr>
            <a:normAutofit/>
          </a:bodyPr>
          <a:lstStyle/>
          <a:p>
            <a:pPr>
              <a:lnSpc>
                <a:spcPct val="100000"/>
              </a:lnSpc>
            </a:pPr>
            <a:r>
              <a:rPr lang="sv-SE" sz="4400" dirty="0"/>
              <a:t>Lektionsupplägg för elever på gymnasiet</a:t>
            </a:r>
          </a:p>
        </p:txBody>
      </p:sp>
      <p:sp>
        <p:nvSpPr>
          <p:cNvPr id="7" name="Platshållare för innehåll 2">
            <a:extLst>
              <a:ext uri="{FF2B5EF4-FFF2-40B4-BE49-F238E27FC236}">
                <a16:creationId xmlns:a16="http://schemas.microsoft.com/office/drawing/2014/main" id="{15DE3108-9C57-8110-6A6E-98F2A6B5ACC2}"/>
              </a:ext>
            </a:extLst>
          </p:cNvPr>
          <p:cNvSpPr txBox="1">
            <a:spLocks/>
          </p:cNvSpPr>
          <p:nvPr/>
        </p:nvSpPr>
        <p:spPr>
          <a:xfrm>
            <a:off x="838200" y="2467823"/>
            <a:ext cx="4602480" cy="330625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600"/>
              </a:spcAft>
              <a:buFont typeface="Arial" panose="020B0604020202020204" pitchFamily="34" charset="0"/>
              <a:buNone/>
            </a:pPr>
            <a:r>
              <a:rPr lang="sv-SE" sz="1800" kern="100" dirty="0">
                <a:ea typeface="Calibri" panose="020F0502020204030204" pitchFamily="34" charset="0"/>
              </a:rPr>
              <a:t>Visa hemsidan </a:t>
            </a:r>
            <a:r>
              <a:rPr lang="sv-SE" sz="1800" b="1" kern="100" dirty="0">
                <a:ea typeface="Calibri" panose="020F0502020204030204" pitchFamily="34" charset="0"/>
              </a:rPr>
              <a:t>kollpasoc.se </a:t>
            </a:r>
            <a:r>
              <a:rPr lang="sv-SE" sz="1800" kern="100" dirty="0">
                <a:ea typeface="Calibri" panose="020F0502020204030204" pitchFamily="34" charset="0"/>
              </a:rPr>
              <a:t>och nedan föreslagna filmer;</a:t>
            </a:r>
            <a:endParaRPr lang="sv-SE" sz="1800" b="1" kern="100" dirty="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fontAlgn="auto">
              <a:lnSpc>
                <a:spcPct val="100000"/>
              </a:lnSpc>
              <a:spcBef>
                <a:spcPts val="0"/>
              </a:spcBef>
              <a:spcAft>
                <a:spcPts val="2000"/>
              </a:spcAft>
              <a:buFont typeface="Arial" panose="020B0604020202020204" pitchFamily="34" charset="0"/>
              <a:buNone/>
            </a:pPr>
            <a:r>
              <a:rPr lang="sv-SE" sz="1800" b="1" kern="100" dirty="0">
                <a:ea typeface="Calibri" panose="020F0502020204030204" pitchFamily="34" charset="0"/>
                <a:hlinkClick r:id="rId3">
                  <a:extLst>
                    <a:ext uri="{A12FA001-AC4F-418D-AE19-62706E023703}">
                      <ahyp:hlinkClr xmlns:ahyp="http://schemas.microsoft.com/office/drawing/2018/hyperlinkcolor" val="tx"/>
                    </a:ext>
                  </a:extLst>
                </a:hlinkClick>
              </a:rPr>
              <a:t>Vad är soc?</a:t>
            </a:r>
            <a:br>
              <a:rPr lang="sv-SE" sz="1800" b="1" kern="100" dirty="0">
                <a:ea typeface="Calibri" panose="020F0502020204030204" pitchFamily="34" charset="0"/>
              </a:rPr>
            </a:br>
            <a:r>
              <a:rPr lang="sv-SE" sz="1800" b="1" kern="100" dirty="0">
                <a:ea typeface="Calibri" panose="020F0502020204030204" pitchFamily="34" charset="0"/>
                <a:hlinkClick r:id="rId4">
                  <a:extLst>
                    <a:ext uri="{A12FA001-AC4F-418D-AE19-62706E023703}">
                      <ahyp:hlinkClr xmlns:ahyp="http://schemas.microsoft.com/office/drawing/2018/hyperlinkcolor" val="tx"/>
                    </a:ext>
                  </a:extLst>
                </a:hlinkClick>
              </a:rPr>
              <a:t>Vilken hjälp kan man få från soc? </a:t>
            </a:r>
            <a:br>
              <a:rPr lang="sv-SE" sz="1800" b="1" kern="100" dirty="0">
                <a:ea typeface="Calibri" panose="020F0502020204030204" pitchFamily="34" charset="0"/>
              </a:rPr>
            </a:br>
            <a:r>
              <a:rPr lang="sv-SE" sz="1800" b="1" kern="100" dirty="0">
                <a:ea typeface="Calibri" panose="020F0502020204030204" pitchFamily="34" charset="0"/>
                <a:hlinkClick r:id="rId5">
                  <a:extLst>
                    <a:ext uri="{A12FA001-AC4F-418D-AE19-62706E023703}">
                      <ahyp:hlinkClr xmlns:ahyp="http://schemas.microsoft.com/office/drawing/2018/hyperlinkcolor" val="tx"/>
                    </a:ext>
                  </a:extLst>
                </a:hlinkClick>
              </a:rPr>
              <a:t>Kan jag vara anonym med soc?</a:t>
            </a:r>
            <a:endParaRPr lang="sv-SE" sz="1800" b="1" kern="100" dirty="0">
              <a:ea typeface="Calibri" panose="020F0502020204030204" pitchFamily="34" charset="0"/>
            </a:endParaRPr>
          </a:p>
          <a:p>
            <a:pPr marL="0" indent="0" fontAlgn="auto">
              <a:lnSpc>
                <a:spcPct val="100000"/>
              </a:lnSpc>
              <a:spcBef>
                <a:spcPts val="0"/>
              </a:spcBef>
              <a:spcAft>
                <a:spcPts val="600"/>
              </a:spcAft>
              <a:buNone/>
            </a:pPr>
            <a:r>
              <a:rPr lang="sv-SE" sz="1800" kern="100" dirty="0">
                <a:ea typeface="Calibri" panose="020F0502020204030204" pitchFamily="34" charset="0"/>
              </a:rPr>
              <a:t>Visa Haninge kommuns hemsida om </a:t>
            </a:r>
          </a:p>
          <a:p>
            <a:pPr marL="0" indent="0" fontAlgn="auto">
              <a:lnSpc>
                <a:spcPct val="100000"/>
              </a:lnSpc>
              <a:spcBef>
                <a:spcPts val="0"/>
              </a:spcBef>
              <a:spcAft>
                <a:spcPts val="600"/>
              </a:spcAft>
              <a:buNone/>
            </a:pPr>
            <a:r>
              <a:rPr lang="sv-SE" sz="1800" kern="100" dirty="0">
                <a:ea typeface="Calibri" panose="020F0502020204030204" pitchFamily="34" charset="0"/>
              </a:rPr>
              <a:t>socialtjänsten;</a:t>
            </a:r>
          </a:p>
          <a:p>
            <a:pPr marL="0" indent="0" fontAlgn="auto">
              <a:lnSpc>
                <a:spcPct val="100000"/>
              </a:lnSpc>
              <a:spcBef>
                <a:spcPts val="0"/>
              </a:spcBef>
              <a:spcAft>
                <a:spcPts val="1000"/>
              </a:spcAft>
              <a:buNone/>
            </a:pPr>
            <a:r>
              <a:rPr lang="sv-SE" sz="1800" b="1" kern="100" dirty="0">
                <a:ea typeface="Calibri" panose="020F0502020204030204" pitchFamily="34" charset="0"/>
                <a:hlinkClick r:id="rId6">
                  <a:extLst>
                    <a:ext uri="{A12FA001-AC4F-418D-AE19-62706E023703}">
                      <ahyp:hlinkClr xmlns:ahyp="http://schemas.microsoft.com/office/drawing/2018/hyperlinkcolor" val="tx"/>
                    </a:ext>
                  </a:extLst>
                </a:hlinkClick>
              </a:rPr>
              <a:t>Haninge kommuns webb med information </a:t>
            </a:r>
            <a:br>
              <a:rPr lang="sv-SE" sz="1800" b="1" kern="100" dirty="0">
                <a:ea typeface="Calibri" panose="020F0502020204030204" pitchFamily="34" charset="0"/>
                <a:hlinkClick r:id="rId6">
                  <a:extLst>
                    <a:ext uri="{A12FA001-AC4F-418D-AE19-62706E023703}">
                      <ahyp:hlinkClr xmlns:ahyp="http://schemas.microsoft.com/office/drawing/2018/hyperlinkcolor" val="tx"/>
                    </a:ext>
                  </a:extLst>
                </a:hlinkClick>
              </a:rPr>
            </a:br>
            <a:r>
              <a:rPr lang="sv-SE" sz="1800" b="1" kern="100" dirty="0">
                <a:ea typeface="Calibri" panose="020F0502020204030204" pitchFamily="34" charset="0"/>
                <a:hlinkClick r:id="rId6">
                  <a:extLst>
                    <a:ext uri="{A12FA001-AC4F-418D-AE19-62706E023703}">
                      <ahyp:hlinkClr xmlns:ahyp="http://schemas.microsoft.com/office/drawing/2018/hyperlinkcolor" val="tx"/>
                    </a:ext>
                  </a:extLst>
                </a:hlinkClick>
              </a:rPr>
              <a:t>om socialtjänsten för barn och unga</a:t>
            </a:r>
            <a:endParaRPr lang="sv-SE" sz="1800" kern="100" dirty="0">
              <a:ea typeface="Calibri" panose="020F0502020204030204" pitchFamily="34" charset="0"/>
            </a:endParaRPr>
          </a:p>
        </p:txBody>
      </p:sp>
      <p:sp>
        <p:nvSpPr>
          <p:cNvPr id="3" name="Platshållare för innehåll 2">
            <a:extLst>
              <a:ext uri="{FF2B5EF4-FFF2-40B4-BE49-F238E27FC236}">
                <a16:creationId xmlns:a16="http://schemas.microsoft.com/office/drawing/2014/main" id="{D474E98E-67CE-C45C-B410-62CFB413B219}"/>
              </a:ext>
            </a:extLst>
          </p:cNvPr>
          <p:cNvSpPr txBox="1">
            <a:spLocks/>
          </p:cNvSpPr>
          <p:nvPr/>
        </p:nvSpPr>
        <p:spPr>
          <a:xfrm>
            <a:off x="8008527" y="3027817"/>
            <a:ext cx="4053840" cy="902850"/>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tabLst>
                <a:tab pos="4889500" algn="l"/>
              </a:tabLst>
            </a:pPr>
            <a:r>
              <a:rPr lang="sv-SE" sz="2000" b="1" kern="100" dirty="0">
                <a:effectLst/>
                <a:ea typeface="Aptos" panose="020B0004020202020204" pitchFamily="34" charset="0"/>
              </a:rPr>
              <a:t>Vet du när och hur du kan kontakta socialtjänsten?</a:t>
            </a:r>
          </a:p>
        </p:txBody>
      </p:sp>
      <p:sp>
        <p:nvSpPr>
          <p:cNvPr id="4" name="Rubrik 1">
            <a:extLst>
              <a:ext uri="{FF2B5EF4-FFF2-40B4-BE49-F238E27FC236}">
                <a16:creationId xmlns:a16="http://schemas.microsoft.com/office/drawing/2014/main" id="{8CB62897-6634-96C3-13FA-8B3EF75AB961}"/>
              </a:ext>
            </a:extLst>
          </p:cNvPr>
          <p:cNvSpPr txBox="1">
            <a:spLocks/>
          </p:cNvSpPr>
          <p:nvPr/>
        </p:nvSpPr>
        <p:spPr>
          <a:xfrm>
            <a:off x="6096000" y="2683579"/>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800" dirty="0">
                <a:solidFill>
                  <a:schemeClr val="bg1">
                    <a:alpha val="50000"/>
                  </a:schemeClr>
                </a:solidFill>
              </a:rPr>
              <a:t>?</a:t>
            </a:r>
          </a:p>
        </p:txBody>
      </p:sp>
      <p:sp>
        <p:nvSpPr>
          <p:cNvPr id="6" name="Rubrik 1">
            <a:extLst>
              <a:ext uri="{FF2B5EF4-FFF2-40B4-BE49-F238E27FC236}">
                <a16:creationId xmlns:a16="http://schemas.microsoft.com/office/drawing/2014/main" id="{1CB7B1BF-5325-FCC5-9AC6-183AFEDC4BBC}"/>
              </a:ext>
            </a:extLst>
          </p:cNvPr>
          <p:cNvSpPr txBox="1">
            <a:spLocks/>
          </p:cNvSpPr>
          <p:nvPr/>
        </p:nvSpPr>
        <p:spPr>
          <a:xfrm>
            <a:off x="6635963" y="3479242"/>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Tree>
    <p:extLst>
      <p:ext uri="{BB962C8B-B14F-4D97-AF65-F5344CB8AC3E}">
        <p14:creationId xmlns:p14="http://schemas.microsoft.com/office/powerpoint/2010/main" val="759863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537C2-15DD-D39A-EA2A-C56D9478B2CA}"/>
            </a:ext>
          </a:extLst>
        </p:cNvPr>
        <p:cNvGrpSpPr/>
        <p:nvPr/>
      </p:nvGrpSpPr>
      <p:grpSpPr>
        <a:xfrm>
          <a:off x="0" y="0"/>
          <a:ext cx="0" cy="0"/>
          <a:chOff x="0" y="0"/>
          <a:chExt cx="0" cy="0"/>
        </a:xfrm>
      </p:grpSpPr>
      <p:grpSp>
        <p:nvGrpSpPr>
          <p:cNvPr id="17" name="Grupp 16">
            <a:extLst>
              <a:ext uri="{FF2B5EF4-FFF2-40B4-BE49-F238E27FC236}">
                <a16:creationId xmlns:a16="http://schemas.microsoft.com/office/drawing/2014/main" id="{9DB07771-19A6-8DB8-3182-2A54E28DE4C5}"/>
              </a:ext>
            </a:extLst>
          </p:cNvPr>
          <p:cNvGrpSpPr/>
          <p:nvPr/>
        </p:nvGrpSpPr>
        <p:grpSpPr>
          <a:xfrm>
            <a:off x="354426" y="2272452"/>
            <a:ext cx="11252793" cy="3419155"/>
            <a:chOff x="354426" y="2272452"/>
            <a:chExt cx="11252793" cy="3419155"/>
          </a:xfrm>
        </p:grpSpPr>
        <p:pic>
          <p:nvPicPr>
            <p:cNvPr id="10" name="Bildobjekt 9" descr="En bild som visar Människoansikte, tecknad serie, skiss, illustration&#10;&#10;AI-genererat innehåll kan vara felaktigt.">
              <a:extLst>
                <a:ext uri="{FF2B5EF4-FFF2-40B4-BE49-F238E27FC236}">
                  <a16:creationId xmlns:a16="http://schemas.microsoft.com/office/drawing/2014/main" id="{B80B2A02-6581-33AC-C3BA-2E1E507F57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5628" y="2272452"/>
              <a:ext cx="2632620" cy="3380154"/>
            </a:xfrm>
            <a:prstGeom prst="rect">
              <a:avLst/>
            </a:prstGeom>
          </p:spPr>
        </p:pic>
        <p:pic>
          <p:nvPicPr>
            <p:cNvPr id="18" name="Bildobjekt 17" descr="En bild som visar tecknad serie&#10;&#10;AI-genererat innehåll kan vara felaktigt.">
              <a:extLst>
                <a:ext uri="{FF2B5EF4-FFF2-40B4-BE49-F238E27FC236}">
                  <a16:creationId xmlns:a16="http://schemas.microsoft.com/office/drawing/2014/main" id="{2B70C9CF-C096-205D-6B28-9B8D7BDA42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0656" y="2272452"/>
              <a:ext cx="2632620" cy="3380154"/>
            </a:xfrm>
            <a:prstGeom prst="rect">
              <a:avLst/>
            </a:prstGeom>
          </p:spPr>
        </p:pic>
        <p:pic>
          <p:nvPicPr>
            <p:cNvPr id="22" name="Bildobjekt 21" descr="En bild som visar Människoansikte, klädsel, Animering, illustration&#10;&#10;AI-genererat innehåll kan vara felaktigt.">
              <a:extLst>
                <a:ext uri="{FF2B5EF4-FFF2-40B4-BE49-F238E27FC236}">
                  <a16:creationId xmlns:a16="http://schemas.microsoft.com/office/drawing/2014/main" id="{2B985810-7FF5-D026-6F16-1D91C84A5B6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750600" y="2545407"/>
              <a:ext cx="2856619" cy="3107199"/>
            </a:xfrm>
            <a:prstGeom prst="rect">
              <a:avLst/>
            </a:prstGeom>
          </p:spPr>
        </p:pic>
        <p:pic>
          <p:nvPicPr>
            <p:cNvPr id="3" name="Bildobjekt 2" descr="En bild som visar Människoansikte, tecknad serie, rita, illustration&#10;&#10;AI-genererat innehåll kan vara felaktigt.">
              <a:extLst>
                <a:ext uri="{FF2B5EF4-FFF2-40B4-BE49-F238E27FC236}">
                  <a16:creationId xmlns:a16="http://schemas.microsoft.com/office/drawing/2014/main" id="{F414BD41-38E1-C83F-C7E6-49D12E5C5D69}"/>
                </a:ext>
              </a:extLst>
            </p:cNvPr>
            <p:cNvPicPr>
              <a:picLocks noChangeAspect="1"/>
            </p:cNvPicPr>
            <p:nvPr/>
          </p:nvPicPr>
          <p:blipFill>
            <a:blip r:embed="rId6" cstate="print">
              <a:extLst>
                <a:ext uri="{28A0092B-C50C-407E-A947-70E740481C1C}">
                  <a14:useLocalDpi xmlns:a14="http://schemas.microsoft.com/office/drawing/2010/main" val="0"/>
                </a:ext>
              </a:extLst>
            </a:blip>
            <a:srcRect l="7697" t="29092" r="10891"/>
            <a:stretch/>
          </p:blipFill>
          <p:spPr>
            <a:xfrm>
              <a:off x="7732910" y="3415444"/>
              <a:ext cx="2035379" cy="2276163"/>
            </a:xfrm>
            <a:prstGeom prst="rect">
              <a:avLst/>
            </a:prstGeom>
          </p:spPr>
        </p:pic>
        <p:pic>
          <p:nvPicPr>
            <p:cNvPr id="9" name="Bildobjekt 8" descr="En bild som visar Människoansikte, illustration, rita, anime&#10;&#10;AI-genererat innehåll kan vara felaktigt.">
              <a:extLst>
                <a:ext uri="{FF2B5EF4-FFF2-40B4-BE49-F238E27FC236}">
                  <a16:creationId xmlns:a16="http://schemas.microsoft.com/office/drawing/2014/main" id="{A4BF8DBE-8564-66FE-B6EE-8E21EFCEC3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54426" y="2704392"/>
              <a:ext cx="2296204" cy="2948213"/>
            </a:xfrm>
            <a:prstGeom prst="rect">
              <a:avLst/>
            </a:prstGeom>
          </p:spPr>
        </p:pic>
        <p:pic>
          <p:nvPicPr>
            <p:cNvPr id="11" name="Bildobjekt 10" descr="En bild som visar hals, tecknad serie, Människoansikte, konst&#10;&#10;AI-genererat innehåll kan vara felaktigt.">
              <a:extLst>
                <a:ext uri="{FF2B5EF4-FFF2-40B4-BE49-F238E27FC236}">
                  <a16:creationId xmlns:a16="http://schemas.microsoft.com/office/drawing/2014/main" id="{7B771AD2-6A20-CE78-04D7-AB9B96FC4786}"/>
                </a:ext>
              </a:extLst>
            </p:cNvPr>
            <p:cNvPicPr>
              <a:picLocks noChangeAspect="1"/>
            </p:cNvPicPr>
            <p:nvPr/>
          </p:nvPicPr>
          <p:blipFill>
            <a:blip r:embed="rId8" cstate="print">
              <a:extLst>
                <a:ext uri="{28A0092B-C50C-407E-A947-70E740481C1C}">
                  <a14:useLocalDpi xmlns:a14="http://schemas.microsoft.com/office/drawing/2010/main" val="0"/>
                </a:ext>
              </a:extLst>
            </a:blip>
            <a:srcRect l="12288" t="29872" r="9473"/>
            <a:stretch/>
          </p:blipFill>
          <p:spPr>
            <a:xfrm>
              <a:off x="1996194" y="3282164"/>
              <a:ext cx="2059693" cy="2370441"/>
            </a:xfrm>
            <a:prstGeom prst="rect">
              <a:avLst/>
            </a:prstGeom>
          </p:spPr>
        </p:pic>
      </p:grpSp>
      <p:sp>
        <p:nvSpPr>
          <p:cNvPr id="2" name="Rubrik 1">
            <a:extLst>
              <a:ext uri="{FF2B5EF4-FFF2-40B4-BE49-F238E27FC236}">
                <a16:creationId xmlns:a16="http://schemas.microsoft.com/office/drawing/2014/main" id="{9723BDDE-F059-73CA-9593-6847A133E7D4}"/>
              </a:ext>
            </a:extLst>
          </p:cNvPr>
          <p:cNvSpPr>
            <a:spLocks noGrp="1"/>
          </p:cNvSpPr>
          <p:nvPr>
            <p:ph type="title"/>
          </p:nvPr>
        </p:nvSpPr>
        <p:spPr>
          <a:xfrm>
            <a:off x="838200" y="773635"/>
            <a:ext cx="10515600" cy="738190"/>
          </a:xfrm>
        </p:spPr>
        <p:txBody>
          <a:bodyPr>
            <a:noAutofit/>
          </a:bodyPr>
          <a:lstStyle/>
          <a:p>
            <a:pPr>
              <a:lnSpc>
                <a:spcPct val="100000"/>
              </a:lnSpc>
            </a:pPr>
            <a:r>
              <a:rPr lang="sv-SE" sz="4400" dirty="0" err="1"/>
              <a:t>Elevcase</a:t>
            </a:r>
            <a:r>
              <a:rPr lang="sv-SE" sz="4400" dirty="0"/>
              <a:t> för gymnasiet</a:t>
            </a:r>
          </a:p>
        </p:txBody>
      </p:sp>
      <p:sp>
        <p:nvSpPr>
          <p:cNvPr id="5" name="Platshållare för innehåll 2">
            <a:extLst>
              <a:ext uri="{FF2B5EF4-FFF2-40B4-BE49-F238E27FC236}">
                <a16:creationId xmlns:a16="http://schemas.microsoft.com/office/drawing/2014/main" id="{7D598799-C6F5-EC54-CE16-2C39E4B34F2A}"/>
              </a:ext>
            </a:extLst>
          </p:cNvPr>
          <p:cNvSpPr>
            <a:spLocks noGrp="1"/>
          </p:cNvSpPr>
          <p:nvPr>
            <p:ph idx="1"/>
          </p:nvPr>
        </p:nvSpPr>
        <p:spPr>
          <a:xfrm>
            <a:off x="838200" y="1580802"/>
            <a:ext cx="6756400" cy="1183639"/>
          </a:xfrm>
        </p:spPr>
        <p:txBody>
          <a:bodyPr>
            <a:normAutofit fontScale="62500" lnSpcReduction="20000"/>
          </a:bodyPr>
          <a:lstStyle/>
          <a:p>
            <a:pPr marL="0" indent="0">
              <a:lnSpc>
                <a:spcPts val="2160"/>
              </a:lnSpc>
              <a:buNone/>
            </a:pPr>
            <a:r>
              <a:rPr lang="sv-SE" sz="2900" dirty="0"/>
              <a:t>Diskutera en eller några av följande </a:t>
            </a:r>
            <a:r>
              <a:rPr lang="sv-SE" sz="2900" dirty="0" err="1"/>
              <a:t>elevcase</a:t>
            </a:r>
            <a:r>
              <a:rPr lang="sv-SE" sz="2900" dirty="0"/>
              <a:t>;</a:t>
            </a:r>
            <a:br>
              <a:rPr lang="sv-SE" sz="2900" dirty="0"/>
            </a:br>
            <a:r>
              <a:rPr lang="sv-SE" sz="2900" b="1" dirty="0"/>
              <a:t>Maja, Liam, Kim, Emma, Charlie, Sara och Tyra</a:t>
            </a:r>
          </a:p>
          <a:p>
            <a:pPr marL="0" indent="0">
              <a:lnSpc>
                <a:spcPts val="2160"/>
              </a:lnSpc>
              <a:buNone/>
            </a:pPr>
            <a:r>
              <a:rPr lang="sv-SE" sz="1800" dirty="0"/>
              <a:t>Länk till filmer om </a:t>
            </a:r>
            <a:r>
              <a:rPr lang="sv-SE" sz="1800" dirty="0" err="1"/>
              <a:t>elevcasen</a:t>
            </a:r>
            <a:r>
              <a:rPr lang="sv-SE" sz="1800" dirty="0"/>
              <a:t>: </a:t>
            </a:r>
            <a:r>
              <a:rPr lang="sv-SE" sz="1800" dirty="0">
                <a:hlinkClick r:id="rId9"/>
              </a:rPr>
              <a:t>https://www.sollentuna.se/omsorg--stod/soc_for_unga/lararhandledning/</a:t>
            </a:r>
            <a:endParaRPr lang="sv-SE" sz="1800" dirty="0"/>
          </a:p>
          <a:p>
            <a:pPr marL="0" indent="0">
              <a:lnSpc>
                <a:spcPts val="2160"/>
              </a:lnSpc>
              <a:buNone/>
            </a:pPr>
            <a:endParaRPr lang="sv-SE" sz="1800" dirty="0"/>
          </a:p>
        </p:txBody>
      </p:sp>
      <p:sp>
        <p:nvSpPr>
          <p:cNvPr id="23" name="Rektangel 22">
            <a:extLst>
              <a:ext uri="{FF2B5EF4-FFF2-40B4-BE49-F238E27FC236}">
                <a16:creationId xmlns:a16="http://schemas.microsoft.com/office/drawing/2014/main" id="{23FB571A-2921-DC7C-9FF2-D35EE992B077}"/>
              </a:ext>
            </a:extLst>
          </p:cNvPr>
          <p:cNvSpPr/>
          <p:nvPr/>
        </p:nvSpPr>
        <p:spPr>
          <a:xfrm>
            <a:off x="0" y="5645888"/>
            <a:ext cx="12192000" cy="45719"/>
          </a:xfrm>
          <a:prstGeom prst="rect">
            <a:avLst/>
          </a:prstGeom>
          <a:solidFill>
            <a:srgbClr val="0070C0">
              <a:alpha val="799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descr="En bild som visar tecknad serie, Människoansikte, illustration, Tecknade serier&#10;&#10;AI-genererat innehåll kan vara felaktigt.">
            <a:extLst>
              <a:ext uri="{FF2B5EF4-FFF2-40B4-BE49-F238E27FC236}">
                <a16:creationId xmlns:a16="http://schemas.microsoft.com/office/drawing/2014/main" id="{DD19F01B-8A0D-AA72-D76E-78EC5D09135B}"/>
              </a:ext>
            </a:extLst>
          </p:cNvPr>
          <p:cNvPicPr>
            <a:picLocks noChangeAspect="1"/>
          </p:cNvPicPr>
          <p:nvPr/>
        </p:nvPicPr>
        <p:blipFill>
          <a:blip r:embed="rId10" cstate="print">
            <a:extLst>
              <a:ext uri="{28A0092B-C50C-407E-A947-70E740481C1C}">
                <a14:useLocalDpi xmlns:a14="http://schemas.microsoft.com/office/drawing/2010/main" val="0"/>
              </a:ext>
            </a:extLst>
          </a:blip>
          <a:srcRect l="12079" t="31942" r="5793"/>
          <a:stretch/>
        </p:blipFill>
        <p:spPr>
          <a:xfrm>
            <a:off x="4685914" y="3279015"/>
            <a:ext cx="2162115" cy="2399197"/>
          </a:xfrm>
          <a:prstGeom prst="rect">
            <a:avLst/>
          </a:prstGeom>
        </p:spPr>
      </p:pic>
    </p:spTree>
    <p:extLst>
      <p:ext uri="{BB962C8B-B14F-4D97-AF65-F5344CB8AC3E}">
        <p14:creationId xmlns:p14="http://schemas.microsoft.com/office/powerpoint/2010/main" val="234216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med rundade hörn 7">
            <a:extLst>
              <a:ext uri="{FF2B5EF4-FFF2-40B4-BE49-F238E27FC236}">
                <a16:creationId xmlns:a16="http://schemas.microsoft.com/office/drawing/2014/main" id="{55B5D891-5DBD-30B6-4F1E-4946D8A949B8}"/>
              </a:ext>
            </a:extLst>
          </p:cNvPr>
          <p:cNvSpPr/>
          <p:nvPr/>
        </p:nvSpPr>
        <p:spPr>
          <a:xfrm>
            <a:off x="949958" y="801384"/>
            <a:ext cx="9272829" cy="4674741"/>
          </a:xfrm>
          <a:prstGeom prst="roundRect">
            <a:avLst>
              <a:gd name="adj" fmla="val 5331"/>
            </a:avLst>
          </a:prstGeom>
          <a:solidFill>
            <a:srgbClr val="E4E1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AFDAD233-34EE-2EF5-4A72-C8B013E73590}"/>
              </a:ext>
            </a:extLst>
          </p:cNvPr>
          <p:cNvSpPr txBox="1"/>
          <p:nvPr/>
        </p:nvSpPr>
        <p:spPr>
          <a:xfrm>
            <a:off x="1325130" y="1104747"/>
            <a:ext cx="6580998" cy="4102277"/>
          </a:xfrm>
          <a:prstGeom prst="rect">
            <a:avLst/>
          </a:prstGeom>
          <a:noFill/>
        </p:spPr>
        <p:txBody>
          <a:bodyPr wrap="square" rtlCol="0">
            <a:spAutoFit/>
          </a:bodyPr>
          <a:lstStyle/>
          <a:p>
            <a:pPr>
              <a:lnSpc>
                <a:spcPts val="2180"/>
              </a:lnSpc>
              <a:spcBef>
                <a:spcPts val="518"/>
              </a:spcBef>
              <a:buNone/>
            </a:pPr>
            <a:r>
              <a:rPr lang="sv-SE" sz="1700" b="1" kern="100" dirty="0">
                <a:solidFill>
                  <a:schemeClr val="tx1"/>
                </a:solidFill>
                <a:ea typeface="Calibri" panose="020F0502020204030204" pitchFamily="34" charset="0"/>
              </a:rPr>
              <a:t>Maja tycker det är jobbigt att gå till skolan</a:t>
            </a:r>
          </a:p>
          <a:p>
            <a:pPr>
              <a:lnSpc>
                <a:spcPts val="2180"/>
              </a:lnSpc>
              <a:spcAft>
                <a:spcPts val="780"/>
              </a:spcAft>
              <a:buNone/>
            </a:pPr>
            <a:r>
              <a:rPr lang="sv-SE" sz="1700" kern="100" dirty="0">
                <a:solidFill>
                  <a:schemeClr val="tx1"/>
                </a:solidFill>
                <a:ea typeface="Calibri" panose="020F0502020204030204" pitchFamily="34" charset="0"/>
              </a:rPr>
              <a:t>Maja vill gå till skolan men känner sig annorlunda. Hon får ont i magen och blir illamående och känner att det är omöjligt att gå dit. Maja känner sig ledsen och besviken på sig själv. Hon är rädd för vad klasskompisar tycker och säger om henne. Hon känner sig konstig och utanför och det blir till slut lättare att inte gå till skolan. Hennes föräldrar blir arga på henne när hon stannar hemma. </a:t>
            </a:r>
            <a:br>
              <a:rPr lang="sv-SE" sz="1700" kern="100" dirty="0">
                <a:solidFill>
                  <a:schemeClr val="tx1"/>
                </a:solidFill>
                <a:ea typeface="Calibri" panose="020F0502020204030204" pitchFamily="34" charset="0"/>
              </a:rPr>
            </a:br>
            <a:r>
              <a:rPr lang="sv-SE" sz="1700" kern="100" dirty="0">
                <a:solidFill>
                  <a:schemeClr val="tx1"/>
                </a:solidFill>
                <a:ea typeface="Calibri" panose="020F0502020204030204" pitchFamily="34" charset="0"/>
              </a:rPr>
              <a:t>När Maja orkar gå till skolan tycker hon oftast att det okej men </a:t>
            </a:r>
            <a:br>
              <a:rPr lang="sv-SE" sz="1700" kern="100" dirty="0">
                <a:solidFill>
                  <a:schemeClr val="tx1"/>
                </a:solidFill>
                <a:ea typeface="Calibri" panose="020F0502020204030204" pitchFamily="34" charset="0"/>
              </a:rPr>
            </a:br>
            <a:r>
              <a:rPr lang="sv-SE" sz="1700" kern="100" dirty="0">
                <a:solidFill>
                  <a:schemeClr val="tx1"/>
                </a:solidFill>
                <a:ea typeface="Calibri" panose="020F0502020204030204" pitchFamily="34" charset="0"/>
              </a:rPr>
              <a:t>på grund av frånvaron hänger hon inte med på lektionerna. Rasterna kan bli jobbiga med många elever och höga ljud.</a:t>
            </a:r>
          </a:p>
          <a:p>
            <a:pPr marL="180000" indent="-180000">
              <a:lnSpc>
                <a:spcPts val="2180"/>
              </a:lnSpc>
              <a:spcAft>
                <a:spcPts val="180"/>
              </a:spcAft>
            </a:pPr>
            <a:r>
              <a:rPr lang="sv-SE" sz="1700" kern="100" dirty="0">
                <a:solidFill>
                  <a:schemeClr val="tx1"/>
                </a:solidFill>
                <a:ea typeface="Calibri" panose="020F0502020204030204" pitchFamily="34" charset="0"/>
              </a:rPr>
              <a:t>Vad kan Maja göra? </a:t>
            </a:r>
          </a:p>
          <a:p>
            <a:pPr marL="180000" indent="-180000">
              <a:lnSpc>
                <a:spcPts val="2180"/>
              </a:lnSpc>
              <a:spcAft>
                <a:spcPts val="180"/>
              </a:spcAft>
            </a:pPr>
            <a:r>
              <a:rPr lang="sv-SE" sz="1700" kern="100" dirty="0">
                <a:solidFill>
                  <a:schemeClr val="tx1"/>
                </a:solidFill>
                <a:ea typeface="Calibri" panose="020F0502020204030204" pitchFamily="34" charset="0"/>
              </a:rPr>
              <a:t>Vem eller vilka kan hon prata med om sin situation? </a:t>
            </a:r>
          </a:p>
          <a:p>
            <a:pPr marL="180000" indent="-180000">
              <a:lnSpc>
                <a:spcPts val="2180"/>
              </a:lnSpc>
              <a:spcAft>
                <a:spcPts val="180"/>
              </a:spcAft>
            </a:pPr>
            <a:r>
              <a:rPr lang="sv-SE" sz="1700" kern="100" dirty="0">
                <a:solidFill>
                  <a:schemeClr val="tx1"/>
                </a:solidFill>
                <a:ea typeface="Calibri" panose="020F0502020204030204" pitchFamily="34" charset="0"/>
              </a:rPr>
              <a:t>Om du som vän märker att Maja mår dåligt, vad kan du göra? </a:t>
            </a:r>
          </a:p>
        </p:txBody>
      </p:sp>
      <p:pic>
        <p:nvPicPr>
          <p:cNvPr id="7" name="Bildobjekt 6" descr="En bild som visar tecknad serie, Människoansikte, illustration, Tecknade serier&#10;&#10;AI-genererat innehåll kan vara felaktigt.">
            <a:extLst>
              <a:ext uri="{FF2B5EF4-FFF2-40B4-BE49-F238E27FC236}">
                <a16:creationId xmlns:a16="http://schemas.microsoft.com/office/drawing/2014/main" id="{FEE1773C-632B-CA8F-3764-1E95E28EBE7C}"/>
              </a:ext>
            </a:extLst>
          </p:cNvPr>
          <p:cNvPicPr>
            <a:picLocks noChangeAspect="1"/>
          </p:cNvPicPr>
          <p:nvPr/>
        </p:nvPicPr>
        <p:blipFill>
          <a:blip r:embed="rId3" cstate="print">
            <a:extLst>
              <a:ext uri="{28A0092B-C50C-407E-A947-70E740481C1C}">
                <a14:useLocalDpi xmlns:a14="http://schemas.microsoft.com/office/drawing/2010/main" val="0"/>
              </a:ext>
            </a:extLst>
          </a:blip>
          <a:srcRect l="10325" t="35299" r="5841"/>
          <a:stretch/>
        </p:blipFill>
        <p:spPr>
          <a:xfrm>
            <a:off x="7653866" y="1526643"/>
            <a:ext cx="3811328" cy="3938770"/>
          </a:xfrm>
          <a:prstGeom prst="rect">
            <a:avLst/>
          </a:prstGeom>
        </p:spPr>
      </p:pic>
    </p:spTree>
    <p:extLst>
      <p:ext uri="{BB962C8B-B14F-4D97-AF65-F5344CB8AC3E}">
        <p14:creationId xmlns:p14="http://schemas.microsoft.com/office/powerpoint/2010/main" val="377574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59FC4-B587-B2F6-ACDE-025BEF63094E}"/>
            </a:ext>
          </a:extLst>
        </p:cNvPr>
        <p:cNvGrpSpPr/>
        <p:nvPr/>
      </p:nvGrpSpPr>
      <p:grpSpPr>
        <a:xfrm>
          <a:off x="0" y="0"/>
          <a:ext cx="0" cy="0"/>
          <a:chOff x="0" y="0"/>
          <a:chExt cx="0" cy="0"/>
        </a:xfrm>
      </p:grpSpPr>
      <p:sp>
        <p:nvSpPr>
          <p:cNvPr id="4" name="Rektangel med rundade hörn 3">
            <a:extLst>
              <a:ext uri="{FF2B5EF4-FFF2-40B4-BE49-F238E27FC236}">
                <a16:creationId xmlns:a16="http://schemas.microsoft.com/office/drawing/2014/main" id="{6FCAE5E4-CD3F-897D-A174-E7213CC6E1CF}"/>
              </a:ext>
            </a:extLst>
          </p:cNvPr>
          <p:cNvSpPr/>
          <p:nvPr/>
        </p:nvSpPr>
        <p:spPr>
          <a:xfrm>
            <a:off x="949958" y="801384"/>
            <a:ext cx="9272829" cy="4674741"/>
          </a:xfrm>
          <a:prstGeom prst="roundRect">
            <a:avLst>
              <a:gd name="adj" fmla="val 5331"/>
            </a:avLst>
          </a:prstGeom>
          <a:solidFill>
            <a:srgbClr val="E4E1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rita, Människoansikte, clipart, illustration&#10;&#10;AI-genererat innehåll kan vara felaktigt.">
            <a:extLst>
              <a:ext uri="{FF2B5EF4-FFF2-40B4-BE49-F238E27FC236}">
                <a16:creationId xmlns:a16="http://schemas.microsoft.com/office/drawing/2014/main" id="{006DC5E9-BC8B-AFF7-08E9-2B32D2E5E87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299017" y="736599"/>
            <a:ext cx="4196581" cy="4739525"/>
          </a:xfrm>
          <a:prstGeom prst="rect">
            <a:avLst/>
          </a:prstGeom>
        </p:spPr>
      </p:pic>
      <p:sp>
        <p:nvSpPr>
          <p:cNvPr id="7" name="textruta 6">
            <a:extLst>
              <a:ext uri="{FF2B5EF4-FFF2-40B4-BE49-F238E27FC236}">
                <a16:creationId xmlns:a16="http://schemas.microsoft.com/office/drawing/2014/main" id="{4D6361F7-719F-E5F2-3378-A28CF17894FD}"/>
              </a:ext>
            </a:extLst>
          </p:cNvPr>
          <p:cNvSpPr txBox="1"/>
          <p:nvPr/>
        </p:nvSpPr>
        <p:spPr>
          <a:xfrm>
            <a:off x="1325128" y="1102950"/>
            <a:ext cx="6841590" cy="4102277"/>
          </a:xfrm>
          <a:prstGeom prst="rect">
            <a:avLst/>
          </a:prstGeom>
          <a:noFill/>
        </p:spPr>
        <p:txBody>
          <a:bodyPr wrap="square" rtlCol="0">
            <a:spAutoFit/>
          </a:bodyPr>
          <a:lstStyle/>
          <a:p>
            <a:pPr>
              <a:lnSpc>
                <a:spcPts val="2180"/>
              </a:lnSpc>
              <a:spcBef>
                <a:spcPts val="518"/>
              </a:spcBef>
              <a:buNone/>
            </a:pPr>
            <a:r>
              <a:rPr lang="sv-SE" sz="1700" b="1" kern="100" dirty="0">
                <a:solidFill>
                  <a:schemeClr val="tx1"/>
                </a:solidFill>
                <a:ea typeface="Calibri" panose="020F0502020204030204" pitchFamily="34" charset="0"/>
              </a:rPr>
              <a:t>Liam får frågor om kriminella uppdrag</a:t>
            </a:r>
          </a:p>
          <a:p>
            <a:pPr>
              <a:lnSpc>
                <a:spcPts val="2180"/>
              </a:lnSpc>
              <a:spcAft>
                <a:spcPts val="780"/>
              </a:spcAft>
              <a:buNone/>
            </a:pPr>
            <a:r>
              <a:rPr lang="sv-SE" sz="1700" kern="100" dirty="0">
                <a:solidFill>
                  <a:schemeClr val="tx1"/>
                </a:solidFill>
                <a:ea typeface="Calibri" panose="020F0502020204030204" pitchFamily="34" charset="0"/>
              </a:rPr>
              <a:t>Liam har länge haft det svårt i skolan. Han skolkar från lektioner </a:t>
            </a:r>
            <a:br>
              <a:rPr lang="sv-SE" sz="1700" kern="100" dirty="0">
                <a:solidFill>
                  <a:schemeClr val="tx1"/>
                </a:solidFill>
                <a:ea typeface="Calibri" panose="020F0502020204030204" pitchFamily="34" charset="0"/>
              </a:rPr>
            </a:br>
            <a:r>
              <a:rPr lang="sv-SE" sz="1700" kern="100" dirty="0">
                <a:solidFill>
                  <a:schemeClr val="tx1"/>
                </a:solidFill>
                <a:ea typeface="Calibri" panose="020F0502020204030204" pitchFamily="34" charset="0"/>
              </a:rPr>
              <a:t>och hänger med kompisar i korridorerna. Hemma är det ofta bråk. </a:t>
            </a:r>
            <a:br>
              <a:rPr lang="sv-SE" sz="1700" kern="100" dirty="0">
                <a:solidFill>
                  <a:schemeClr val="tx1"/>
                </a:solidFill>
                <a:ea typeface="Calibri" panose="020F0502020204030204" pitchFamily="34" charset="0"/>
              </a:rPr>
            </a:br>
            <a:r>
              <a:rPr lang="sv-SE" sz="1700" kern="100" dirty="0">
                <a:solidFill>
                  <a:schemeClr val="tx1"/>
                </a:solidFill>
                <a:ea typeface="Calibri" panose="020F0502020204030204" pitchFamily="34" charset="0"/>
              </a:rPr>
              <a:t>Han får kontakt med några äldre personer som pratar om hur han </a:t>
            </a:r>
            <a:br>
              <a:rPr lang="sv-SE" sz="1700" kern="100" dirty="0">
                <a:solidFill>
                  <a:schemeClr val="tx1"/>
                </a:solidFill>
                <a:ea typeface="Calibri" panose="020F0502020204030204" pitchFamily="34" charset="0"/>
              </a:rPr>
            </a:br>
            <a:r>
              <a:rPr lang="sv-SE" sz="1700" kern="100" dirty="0">
                <a:solidFill>
                  <a:schemeClr val="tx1"/>
                </a:solidFill>
                <a:ea typeface="Calibri" panose="020F0502020204030204" pitchFamily="34" charset="0"/>
              </a:rPr>
              <a:t>kan tjäna snabba pengar. Liam tar sitt första uppdrag som ger honom pengar han aldrig tidigare haft. Liam dras nu in en värld av droger, våld och vapen. En dag får han ett uppdrag han inte vill göra. </a:t>
            </a:r>
            <a:br>
              <a:rPr lang="sv-SE" sz="1700" kern="100" dirty="0">
                <a:solidFill>
                  <a:schemeClr val="tx1"/>
                </a:solidFill>
                <a:ea typeface="Calibri" panose="020F0502020204030204" pitchFamily="34" charset="0"/>
              </a:rPr>
            </a:br>
            <a:r>
              <a:rPr lang="sv-SE" sz="1700" kern="100" dirty="0">
                <a:solidFill>
                  <a:schemeClr val="tx1"/>
                </a:solidFill>
                <a:ea typeface="Calibri" panose="020F0502020204030204" pitchFamily="34" charset="0"/>
              </a:rPr>
              <a:t>När Liam säger nej blir både han och hans familj hotad och han känner att han inte har något val. Liam vet inte hur han ska ta </a:t>
            </a:r>
            <a:br>
              <a:rPr lang="sv-SE" sz="1700" kern="100" dirty="0">
                <a:solidFill>
                  <a:schemeClr val="tx1"/>
                </a:solidFill>
                <a:ea typeface="Calibri" panose="020F0502020204030204" pitchFamily="34" charset="0"/>
              </a:rPr>
            </a:br>
            <a:r>
              <a:rPr lang="sv-SE" sz="1700" kern="100" dirty="0">
                <a:solidFill>
                  <a:schemeClr val="tx1"/>
                </a:solidFill>
                <a:ea typeface="Calibri" panose="020F0502020204030204" pitchFamily="34" charset="0"/>
              </a:rPr>
              <a:t>sig ur situationen.</a:t>
            </a:r>
          </a:p>
          <a:p>
            <a:pPr marL="180000" indent="-180000">
              <a:lnSpc>
                <a:spcPts val="2180"/>
              </a:lnSpc>
              <a:spcAft>
                <a:spcPts val="200"/>
              </a:spcAft>
            </a:pPr>
            <a:r>
              <a:rPr lang="sv-SE" sz="1700" kern="100" dirty="0">
                <a:solidFill>
                  <a:schemeClr val="tx1"/>
                </a:solidFill>
                <a:ea typeface="Calibri" panose="020F0502020204030204" pitchFamily="34" charset="0"/>
              </a:rPr>
              <a:t>Vad kan Liam göra? </a:t>
            </a:r>
          </a:p>
          <a:p>
            <a:pPr marL="180000" indent="-180000">
              <a:lnSpc>
                <a:spcPts val="2180"/>
              </a:lnSpc>
              <a:spcAft>
                <a:spcPts val="200"/>
              </a:spcAft>
            </a:pPr>
            <a:r>
              <a:rPr lang="sv-SE" sz="1700" kern="100" dirty="0">
                <a:solidFill>
                  <a:schemeClr val="tx1"/>
                </a:solidFill>
                <a:ea typeface="Calibri" panose="020F0502020204030204" pitchFamily="34" charset="0"/>
              </a:rPr>
              <a:t>Vem eller vilka kan han prata med om sin situation? </a:t>
            </a:r>
          </a:p>
          <a:p>
            <a:pPr marL="180000" indent="-180000">
              <a:lnSpc>
                <a:spcPts val="2180"/>
              </a:lnSpc>
              <a:spcAft>
                <a:spcPts val="200"/>
              </a:spcAft>
            </a:pPr>
            <a:r>
              <a:rPr lang="sv-SE" sz="1700" kern="100" dirty="0">
                <a:solidFill>
                  <a:schemeClr val="tx1"/>
                </a:solidFill>
                <a:ea typeface="Calibri" panose="020F0502020204030204" pitchFamily="34" charset="0"/>
              </a:rPr>
              <a:t>Vad skulle du som vän kunna göra? </a:t>
            </a:r>
          </a:p>
        </p:txBody>
      </p:sp>
    </p:spTree>
    <p:extLst>
      <p:ext uri="{BB962C8B-B14F-4D97-AF65-F5344CB8AC3E}">
        <p14:creationId xmlns:p14="http://schemas.microsoft.com/office/powerpoint/2010/main" val="364193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DD27-6BBE-2119-33F6-09BE016B1F4E}"/>
            </a:ext>
          </a:extLst>
        </p:cNvPr>
        <p:cNvGrpSpPr/>
        <p:nvPr/>
      </p:nvGrpSpPr>
      <p:grpSpPr>
        <a:xfrm>
          <a:off x="0" y="0"/>
          <a:ext cx="0" cy="0"/>
          <a:chOff x="0" y="0"/>
          <a:chExt cx="0" cy="0"/>
        </a:xfrm>
      </p:grpSpPr>
      <p:sp>
        <p:nvSpPr>
          <p:cNvPr id="3" name="Rektangel med rundade hörn 2">
            <a:extLst>
              <a:ext uri="{FF2B5EF4-FFF2-40B4-BE49-F238E27FC236}">
                <a16:creationId xmlns:a16="http://schemas.microsoft.com/office/drawing/2014/main" id="{2031A20B-C612-863F-0777-D8DAA6A47E80}"/>
              </a:ext>
            </a:extLst>
          </p:cNvPr>
          <p:cNvSpPr/>
          <p:nvPr/>
        </p:nvSpPr>
        <p:spPr>
          <a:xfrm>
            <a:off x="949958" y="801384"/>
            <a:ext cx="9272829" cy="4674741"/>
          </a:xfrm>
          <a:prstGeom prst="roundRect">
            <a:avLst>
              <a:gd name="adj" fmla="val 5331"/>
            </a:avLst>
          </a:prstGeom>
          <a:solidFill>
            <a:srgbClr val="E4E1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descr="En bild som visar Människoansikte, illustration, rita, anime&#10;&#10;AI-genererat innehåll kan vara felaktigt.">
            <a:extLst>
              <a:ext uri="{FF2B5EF4-FFF2-40B4-BE49-F238E27FC236}">
                <a16:creationId xmlns:a16="http://schemas.microsoft.com/office/drawing/2014/main" id="{C7CF0B59-B0AD-7815-CC56-DA10A2EDD97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6472" y="934948"/>
            <a:ext cx="3328827" cy="4541177"/>
          </a:xfrm>
          <a:prstGeom prst="rect">
            <a:avLst/>
          </a:prstGeom>
        </p:spPr>
      </p:pic>
      <p:sp>
        <p:nvSpPr>
          <p:cNvPr id="4" name="textruta 3">
            <a:extLst>
              <a:ext uri="{FF2B5EF4-FFF2-40B4-BE49-F238E27FC236}">
                <a16:creationId xmlns:a16="http://schemas.microsoft.com/office/drawing/2014/main" id="{677546EE-10F1-2919-F46B-BD3845FA663E}"/>
              </a:ext>
            </a:extLst>
          </p:cNvPr>
          <p:cNvSpPr txBox="1"/>
          <p:nvPr/>
        </p:nvSpPr>
        <p:spPr>
          <a:xfrm>
            <a:off x="1325128" y="1102949"/>
            <a:ext cx="7036799" cy="3431324"/>
          </a:xfrm>
          <a:prstGeom prst="rect">
            <a:avLst/>
          </a:prstGeom>
          <a:noFill/>
        </p:spPr>
        <p:txBody>
          <a:bodyPr wrap="square" rtlCol="0">
            <a:spAutoFit/>
          </a:bodyPr>
          <a:lstStyle/>
          <a:p>
            <a:pPr marL="0" indent="0">
              <a:lnSpc>
                <a:spcPts val="2180"/>
              </a:lnSpc>
              <a:spcBef>
                <a:spcPts val="0"/>
              </a:spcBef>
              <a:spcAft>
                <a:spcPts val="1500"/>
              </a:spcAft>
              <a:buNone/>
            </a:pPr>
            <a:r>
              <a:rPr lang="sv-SE" sz="1700" b="1" kern="100" dirty="0">
                <a:solidFill>
                  <a:schemeClr val="tx1"/>
                </a:solidFill>
                <a:effectLst/>
                <a:ea typeface="Calibri" panose="020F0502020204030204" pitchFamily="34" charset="0"/>
              </a:rPr>
              <a:t>Kim har en förälder som är psykiskt sjuk</a:t>
            </a:r>
            <a:br>
              <a:rPr lang="sv-SE" sz="1700" b="1"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Föräldern stänger in sig och lagar ingen mat. Det finns ingen som tar hand om någonting hemma längre. Kims andra förälder bor långt borta och de har ingen kontakt. Kim vill inte berätta om detta för någon, för då kanske Kim inte får bo kvar hemma. Då skulle ju ingen ta hand om föräldern, vilket skulle göra Kim mycket orolig. Kim vill inte att någon ska veta att det är jobbigt och svårt hemma och tar därför väldigt stort ansvar för sig själv. Kim har nästan slutat umgås med kompisar </a:t>
            </a:r>
            <a:br>
              <a:rPr lang="sv-SE" sz="1700"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och tar aldrig hem någon efter skolan eller på helgen. </a:t>
            </a:r>
          </a:p>
          <a:p>
            <a:pPr marL="270000" indent="-180000">
              <a:lnSpc>
                <a:spcPts val="2180"/>
              </a:lnSpc>
              <a:spcBef>
                <a:spcPts val="0"/>
              </a:spcBef>
              <a:spcAft>
                <a:spcPts val="500"/>
              </a:spcAft>
            </a:pPr>
            <a:r>
              <a:rPr lang="sv-SE" sz="1700" kern="100" dirty="0">
                <a:solidFill>
                  <a:schemeClr val="tx1"/>
                </a:solidFill>
                <a:effectLst/>
                <a:ea typeface="Calibri" panose="020F0502020204030204" pitchFamily="34" charset="0"/>
              </a:rPr>
              <a:t>Om du som vän märker att Kim mår dåligt, vad kan du göra? </a:t>
            </a:r>
          </a:p>
          <a:p>
            <a:pPr marL="270000" indent="-180000">
              <a:lnSpc>
                <a:spcPts val="2180"/>
              </a:lnSpc>
              <a:spcBef>
                <a:spcPts val="0"/>
              </a:spcBef>
              <a:spcAft>
                <a:spcPts val="500"/>
              </a:spcAft>
            </a:pPr>
            <a:r>
              <a:rPr lang="sv-SE" sz="1700" kern="100" dirty="0">
                <a:solidFill>
                  <a:schemeClr val="tx1"/>
                </a:solidFill>
                <a:effectLst/>
                <a:ea typeface="Calibri" panose="020F0502020204030204" pitchFamily="34" charset="0"/>
              </a:rPr>
              <a:t>Vem eller vilka i samhället tror du kan hjälpa Kim bäst? </a:t>
            </a:r>
          </a:p>
        </p:txBody>
      </p:sp>
    </p:spTree>
    <p:extLst>
      <p:ext uri="{BB962C8B-B14F-4D97-AF65-F5344CB8AC3E}">
        <p14:creationId xmlns:p14="http://schemas.microsoft.com/office/powerpoint/2010/main" val="112413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9AB01-817C-417C-5FA9-B1744B49C9CC}"/>
            </a:ext>
          </a:extLst>
        </p:cNvPr>
        <p:cNvGrpSpPr/>
        <p:nvPr/>
      </p:nvGrpSpPr>
      <p:grpSpPr>
        <a:xfrm>
          <a:off x="0" y="0"/>
          <a:ext cx="0" cy="0"/>
          <a:chOff x="0" y="0"/>
          <a:chExt cx="0" cy="0"/>
        </a:xfrm>
      </p:grpSpPr>
      <p:sp>
        <p:nvSpPr>
          <p:cNvPr id="3" name="Rektangel med rundade hörn 2">
            <a:extLst>
              <a:ext uri="{FF2B5EF4-FFF2-40B4-BE49-F238E27FC236}">
                <a16:creationId xmlns:a16="http://schemas.microsoft.com/office/drawing/2014/main" id="{C25304A7-018D-728D-90B6-56F1B6E5F239}"/>
              </a:ext>
            </a:extLst>
          </p:cNvPr>
          <p:cNvSpPr/>
          <p:nvPr/>
        </p:nvSpPr>
        <p:spPr>
          <a:xfrm>
            <a:off x="949958" y="801384"/>
            <a:ext cx="9272829" cy="4674741"/>
          </a:xfrm>
          <a:prstGeom prst="roundRect">
            <a:avLst>
              <a:gd name="adj" fmla="val 5331"/>
            </a:avLst>
          </a:prstGeom>
          <a:solidFill>
            <a:srgbClr val="E4E1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Människoansikte, tecknad serie, konst, illustration&#10;&#10;AI-genererat innehåll kan vara felaktigt.">
            <a:extLst>
              <a:ext uri="{FF2B5EF4-FFF2-40B4-BE49-F238E27FC236}">
                <a16:creationId xmlns:a16="http://schemas.microsoft.com/office/drawing/2014/main" id="{D3F3D9CC-647B-1586-D06E-89CD71D6D47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68644" y="1041499"/>
            <a:ext cx="4191857" cy="4434626"/>
          </a:xfrm>
          <a:prstGeom prst="rect">
            <a:avLst/>
          </a:prstGeom>
        </p:spPr>
      </p:pic>
      <p:sp>
        <p:nvSpPr>
          <p:cNvPr id="4" name="textruta 3">
            <a:extLst>
              <a:ext uri="{FF2B5EF4-FFF2-40B4-BE49-F238E27FC236}">
                <a16:creationId xmlns:a16="http://schemas.microsoft.com/office/drawing/2014/main" id="{F65726D3-10D9-DCFF-B3DC-01AC4F5597EE}"/>
              </a:ext>
            </a:extLst>
          </p:cNvPr>
          <p:cNvSpPr txBox="1"/>
          <p:nvPr/>
        </p:nvSpPr>
        <p:spPr>
          <a:xfrm>
            <a:off x="1325127" y="1102949"/>
            <a:ext cx="7036799" cy="3495444"/>
          </a:xfrm>
          <a:prstGeom prst="rect">
            <a:avLst/>
          </a:prstGeom>
          <a:noFill/>
        </p:spPr>
        <p:txBody>
          <a:bodyPr wrap="square" rtlCol="0">
            <a:spAutoFit/>
          </a:bodyPr>
          <a:lstStyle/>
          <a:p>
            <a:pPr marL="0" indent="0">
              <a:lnSpc>
                <a:spcPts val="2180"/>
              </a:lnSpc>
              <a:spcBef>
                <a:spcPts val="0"/>
              </a:spcBef>
              <a:spcAft>
                <a:spcPts val="900"/>
              </a:spcAft>
              <a:buNone/>
            </a:pPr>
            <a:r>
              <a:rPr lang="sv-SE" sz="1700" b="1" kern="100" dirty="0">
                <a:solidFill>
                  <a:schemeClr val="tx1"/>
                </a:solidFill>
                <a:effectLst/>
                <a:ea typeface="Calibri" panose="020F0502020204030204" pitchFamily="34" charset="0"/>
              </a:rPr>
              <a:t>Emma har en förälder som slår den andra föräldern</a:t>
            </a:r>
            <a:br>
              <a:rPr lang="sv-SE" sz="1700" b="1"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Emma har börjat tycka att det är jobbigt att vara hemma och vill helst </a:t>
            </a:r>
            <a:br>
              <a:rPr lang="sv-SE" sz="1700"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bli osynlig. Hon är orolig över att polisen ska komma när de slåss, men </a:t>
            </a:r>
            <a:br>
              <a:rPr lang="sv-SE" sz="1700"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vill samtidigt att något ska hända som gör att det blir bättre hemma. </a:t>
            </a:r>
            <a:br>
              <a:rPr lang="sv-SE" sz="1700"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Emma drar sig undan i skolan och undviker att prata med sina vänner, eftersom hon inte vill att någon ska få reda på att det är jobbigt hemma. Hon är orolig över hur det kommer bli på kvällarna och tänker mycket </a:t>
            </a:r>
            <a:br>
              <a:rPr lang="sv-SE" sz="1700"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på det under dagarna, vilket gör att hon halkar efter i skolarbetet.</a:t>
            </a:r>
          </a:p>
          <a:p>
            <a:pPr marL="180000" indent="-180000">
              <a:lnSpc>
                <a:spcPts val="2180"/>
              </a:lnSpc>
              <a:spcBef>
                <a:spcPts val="600"/>
              </a:spcBef>
              <a:spcAft>
                <a:spcPts val="500"/>
              </a:spcAft>
            </a:pPr>
            <a:r>
              <a:rPr lang="sv-SE" sz="1700" kern="100" dirty="0">
                <a:solidFill>
                  <a:schemeClr val="tx1"/>
                </a:solidFill>
                <a:effectLst/>
                <a:ea typeface="Calibri" panose="020F0502020204030204" pitchFamily="34" charset="0"/>
              </a:rPr>
              <a:t>Vem skulle Emma först kunna vända sig till för stöd? </a:t>
            </a:r>
          </a:p>
          <a:p>
            <a:pPr marL="180000" indent="-180000">
              <a:lnSpc>
                <a:spcPts val="2180"/>
              </a:lnSpc>
              <a:spcBef>
                <a:spcPts val="0"/>
              </a:spcBef>
              <a:spcAft>
                <a:spcPts val="500"/>
              </a:spcAft>
            </a:pPr>
            <a:r>
              <a:rPr lang="sv-SE" sz="1700" kern="100" dirty="0">
                <a:solidFill>
                  <a:schemeClr val="tx1"/>
                </a:solidFill>
                <a:effectLst/>
                <a:ea typeface="Calibri" panose="020F0502020204030204" pitchFamily="34" charset="0"/>
              </a:rPr>
              <a:t>Hur skulle socialtjänsten kunna hjälpa Emmas familj? </a:t>
            </a:r>
          </a:p>
          <a:p>
            <a:pPr marL="180000" indent="-180000">
              <a:lnSpc>
                <a:spcPts val="2180"/>
              </a:lnSpc>
              <a:spcBef>
                <a:spcPts val="0"/>
              </a:spcBef>
              <a:spcAft>
                <a:spcPts val="500"/>
              </a:spcAft>
            </a:pPr>
            <a:r>
              <a:rPr lang="sv-SE" sz="1700" kern="100" dirty="0">
                <a:solidFill>
                  <a:schemeClr val="tx1"/>
                </a:solidFill>
                <a:effectLst/>
                <a:ea typeface="Calibri" panose="020F0502020204030204" pitchFamily="34" charset="0"/>
              </a:rPr>
              <a:t>Vad skulle du som vän kunna göra?</a:t>
            </a:r>
          </a:p>
        </p:txBody>
      </p:sp>
    </p:spTree>
    <p:extLst>
      <p:ext uri="{BB962C8B-B14F-4D97-AF65-F5344CB8AC3E}">
        <p14:creationId xmlns:p14="http://schemas.microsoft.com/office/powerpoint/2010/main" val="1386335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1D15B-E421-D2AF-C2D5-D2479745F1C2}"/>
            </a:ext>
          </a:extLst>
        </p:cNvPr>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F4B0708E-A95A-B07E-B9B1-05683923706A}"/>
              </a:ext>
            </a:extLst>
          </p:cNvPr>
          <p:cNvSpPr/>
          <p:nvPr/>
        </p:nvSpPr>
        <p:spPr>
          <a:xfrm>
            <a:off x="949958" y="801384"/>
            <a:ext cx="9272829" cy="4674741"/>
          </a:xfrm>
          <a:prstGeom prst="roundRect">
            <a:avLst>
              <a:gd name="adj" fmla="val 5331"/>
            </a:avLst>
          </a:prstGeom>
          <a:solidFill>
            <a:srgbClr val="E4E1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tecknad serie&#10;&#10;AI-genererat innehåll kan vara felaktigt.">
            <a:extLst>
              <a:ext uri="{FF2B5EF4-FFF2-40B4-BE49-F238E27FC236}">
                <a16:creationId xmlns:a16="http://schemas.microsoft.com/office/drawing/2014/main" id="{5FA41D49-3EE1-9B6F-DA8E-E42F103E3468}"/>
              </a:ext>
            </a:extLst>
          </p:cNvPr>
          <p:cNvPicPr>
            <a:picLocks noChangeAspect="1"/>
          </p:cNvPicPr>
          <p:nvPr/>
        </p:nvPicPr>
        <p:blipFill>
          <a:blip r:embed="rId3" cstate="screen">
            <a:extLst>
              <a:ext uri="{28A0092B-C50C-407E-A947-70E740481C1C}">
                <a14:useLocalDpi xmlns:a14="http://schemas.microsoft.com/office/drawing/2010/main"/>
              </a:ext>
            </a:extLst>
          </a:blip>
          <a:srcRect l="11299" t="15248" r="12300"/>
          <a:stretch/>
        </p:blipFill>
        <p:spPr>
          <a:xfrm>
            <a:off x="7941733" y="931333"/>
            <a:ext cx="3539464" cy="4544791"/>
          </a:xfrm>
          <a:prstGeom prst="rect">
            <a:avLst/>
          </a:prstGeom>
        </p:spPr>
      </p:pic>
      <p:sp>
        <p:nvSpPr>
          <p:cNvPr id="8" name="textruta 7">
            <a:extLst>
              <a:ext uri="{FF2B5EF4-FFF2-40B4-BE49-F238E27FC236}">
                <a16:creationId xmlns:a16="http://schemas.microsoft.com/office/drawing/2014/main" id="{123A5597-CD11-B3C8-6D31-7976B6FD2372}"/>
              </a:ext>
            </a:extLst>
          </p:cNvPr>
          <p:cNvSpPr txBox="1"/>
          <p:nvPr/>
        </p:nvSpPr>
        <p:spPr>
          <a:xfrm>
            <a:off x="1318914" y="1100768"/>
            <a:ext cx="7375846" cy="3495444"/>
          </a:xfrm>
          <a:prstGeom prst="rect">
            <a:avLst/>
          </a:prstGeom>
          <a:noFill/>
        </p:spPr>
        <p:txBody>
          <a:bodyPr wrap="square" rtlCol="0">
            <a:spAutoFit/>
          </a:bodyPr>
          <a:lstStyle/>
          <a:p>
            <a:pPr marL="0" indent="0">
              <a:lnSpc>
                <a:spcPts val="2180"/>
              </a:lnSpc>
              <a:spcBef>
                <a:spcPts val="0"/>
              </a:spcBef>
              <a:spcAft>
                <a:spcPts val="1500"/>
              </a:spcAft>
              <a:buNone/>
            </a:pPr>
            <a:r>
              <a:rPr lang="sv-SE" sz="1700" b="1" kern="100" dirty="0">
                <a:solidFill>
                  <a:schemeClr val="tx1"/>
                </a:solidFill>
                <a:effectLst/>
                <a:ea typeface="Calibri" panose="020F0502020204030204" pitchFamily="34" charset="0"/>
              </a:rPr>
              <a:t>Charlies föräldrar har dåligt med pengar</a:t>
            </a:r>
            <a:br>
              <a:rPr lang="sv-SE" sz="1700" b="1"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För Charlie är det jobbigt att inte ha en mobiltelefon och att aldrig kunna fika. Föräldrarna har börjat prata om att de måste flytta för att de inte har råd att bo kvar, men då skulle ju alla kompisar försvinna och dessutom bor ju släkten nära där de bor nu. Charlie vill inte flytta och tycker det är riktigt jobbigt nu när föräldrarna har börjat bråka mer och mer om att det aldrig finns pengar.</a:t>
            </a:r>
          </a:p>
          <a:p>
            <a:pPr marL="180000" indent="-180000">
              <a:lnSpc>
                <a:spcPts val="2180"/>
              </a:lnSpc>
              <a:spcBef>
                <a:spcPts val="0"/>
              </a:spcBef>
              <a:spcAft>
                <a:spcPts val="500"/>
              </a:spcAft>
            </a:pPr>
            <a:r>
              <a:rPr lang="sv-SE" sz="1700" kern="100" dirty="0">
                <a:solidFill>
                  <a:schemeClr val="tx1"/>
                </a:solidFill>
                <a:effectLst/>
                <a:ea typeface="Calibri" panose="020F0502020204030204" pitchFamily="34" charset="0"/>
              </a:rPr>
              <a:t>Vart kan Charlie vända sig för att få hjälp? </a:t>
            </a:r>
          </a:p>
          <a:p>
            <a:pPr marL="180000" indent="-180000">
              <a:lnSpc>
                <a:spcPts val="2180"/>
              </a:lnSpc>
              <a:spcBef>
                <a:spcPts val="0"/>
              </a:spcBef>
              <a:spcAft>
                <a:spcPts val="500"/>
              </a:spcAft>
            </a:pPr>
            <a:r>
              <a:rPr lang="sv-SE" sz="1700" kern="100" dirty="0">
                <a:solidFill>
                  <a:schemeClr val="tx1"/>
                </a:solidFill>
                <a:effectLst/>
                <a:ea typeface="Calibri" panose="020F0502020204030204" pitchFamily="34" charset="0"/>
              </a:rPr>
              <a:t>Vad skulle du som kompis kunna göra om du märker att </a:t>
            </a:r>
            <a:br>
              <a:rPr lang="sv-SE" sz="1700"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Charlie har det jobbigt?</a:t>
            </a:r>
          </a:p>
          <a:p>
            <a:pPr marL="180000" indent="-180000">
              <a:lnSpc>
                <a:spcPts val="2180"/>
              </a:lnSpc>
              <a:spcBef>
                <a:spcPts val="0"/>
              </a:spcBef>
              <a:spcAft>
                <a:spcPts val="500"/>
              </a:spcAft>
            </a:pPr>
            <a:r>
              <a:rPr lang="sv-SE" sz="1700" kern="100" dirty="0">
                <a:solidFill>
                  <a:schemeClr val="tx1"/>
                </a:solidFill>
                <a:effectLst/>
                <a:ea typeface="Calibri" panose="020F0502020204030204" pitchFamily="34" charset="0"/>
              </a:rPr>
              <a:t>Vilken/vilka typer av hjälp kan familjen söka från socialtjänsten?</a:t>
            </a:r>
          </a:p>
        </p:txBody>
      </p:sp>
    </p:spTree>
    <p:extLst>
      <p:ext uri="{BB962C8B-B14F-4D97-AF65-F5344CB8AC3E}">
        <p14:creationId xmlns:p14="http://schemas.microsoft.com/office/powerpoint/2010/main" val="320893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C3F90-22F9-B305-DB05-2A9072A783CA}"/>
            </a:ext>
          </a:extLst>
        </p:cNvPr>
        <p:cNvGrpSpPr/>
        <p:nvPr/>
      </p:nvGrpSpPr>
      <p:grpSpPr>
        <a:xfrm>
          <a:off x="0" y="0"/>
          <a:ext cx="0" cy="0"/>
          <a:chOff x="0" y="0"/>
          <a:chExt cx="0" cy="0"/>
        </a:xfrm>
      </p:grpSpPr>
      <p:sp>
        <p:nvSpPr>
          <p:cNvPr id="3" name="Rektangel med rundade hörn 2">
            <a:extLst>
              <a:ext uri="{FF2B5EF4-FFF2-40B4-BE49-F238E27FC236}">
                <a16:creationId xmlns:a16="http://schemas.microsoft.com/office/drawing/2014/main" id="{F885E20A-CB44-5875-47B0-2E61C6503F07}"/>
              </a:ext>
            </a:extLst>
          </p:cNvPr>
          <p:cNvSpPr/>
          <p:nvPr/>
        </p:nvSpPr>
        <p:spPr>
          <a:xfrm>
            <a:off x="949958" y="801384"/>
            <a:ext cx="9272829" cy="4674741"/>
          </a:xfrm>
          <a:prstGeom prst="roundRect">
            <a:avLst>
              <a:gd name="adj" fmla="val 5331"/>
            </a:avLst>
          </a:prstGeom>
          <a:solidFill>
            <a:srgbClr val="E4E1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hals, tecknad serie, Människoansikte, konst&#10;&#10;AI-genererat innehåll kan vara felaktigt.">
            <a:extLst>
              <a:ext uri="{FF2B5EF4-FFF2-40B4-BE49-F238E27FC236}">
                <a16:creationId xmlns:a16="http://schemas.microsoft.com/office/drawing/2014/main" id="{6BD6D86C-6D41-B92C-2701-7F18CCDD95FC}"/>
              </a:ext>
            </a:extLst>
          </p:cNvPr>
          <p:cNvPicPr>
            <a:picLocks noChangeAspect="1"/>
          </p:cNvPicPr>
          <p:nvPr/>
        </p:nvPicPr>
        <p:blipFill>
          <a:blip r:embed="rId3" cstate="print">
            <a:extLst>
              <a:ext uri="{28A0092B-C50C-407E-A947-70E740481C1C}">
                <a14:useLocalDpi xmlns:a14="http://schemas.microsoft.com/office/drawing/2010/main" val="0"/>
              </a:ext>
            </a:extLst>
          </a:blip>
          <a:srcRect l="8874" t="22215" r="6878"/>
          <a:stretch/>
        </p:blipFill>
        <p:spPr>
          <a:xfrm>
            <a:off x="7805540" y="808020"/>
            <a:ext cx="3937821" cy="4668105"/>
          </a:xfrm>
          <a:prstGeom prst="rect">
            <a:avLst/>
          </a:prstGeom>
        </p:spPr>
      </p:pic>
      <p:sp>
        <p:nvSpPr>
          <p:cNvPr id="9" name="textruta 8">
            <a:extLst>
              <a:ext uri="{FF2B5EF4-FFF2-40B4-BE49-F238E27FC236}">
                <a16:creationId xmlns:a16="http://schemas.microsoft.com/office/drawing/2014/main" id="{F1CE3C76-8124-5292-AD2E-BB3613C068B3}"/>
              </a:ext>
            </a:extLst>
          </p:cNvPr>
          <p:cNvSpPr txBox="1"/>
          <p:nvPr/>
        </p:nvSpPr>
        <p:spPr>
          <a:xfrm>
            <a:off x="1333594" y="1100305"/>
            <a:ext cx="7273104" cy="4123821"/>
          </a:xfrm>
          <a:prstGeom prst="rect">
            <a:avLst/>
          </a:prstGeom>
          <a:noFill/>
        </p:spPr>
        <p:txBody>
          <a:bodyPr wrap="square" rtlCol="0">
            <a:spAutoFit/>
          </a:bodyPr>
          <a:lstStyle/>
          <a:p>
            <a:pPr marL="0" indent="0">
              <a:lnSpc>
                <a:spcPts val="2180"/>
              </a:lnSpc>
              <a:spcBef>
                <a:spcPts val="0"/>
              </a:spcBef>
              <a:spcAft>
                <a:spcPts val="1500"/>
              </a:spcAft>
              <a:buNone/>
            </a:pPr>
            <a:r>
              <a:rPr lang="sv-SE" sz="1700" b="1" kern="100" dirty="0">
                <a:solidFill>
                  <a:schemeClr val="tx1"/>
                </a:solidFill>
                <a:effectLst/>
                <a:ea typeface="Calibri" panose="020F0502020204030204" pitchFamily="34" charset="0"/>
              </a:rPr>
              <a:t>Sara har en pojkvän fast hon inte får för sina föräldrar</a:t>
            </a:r>
            <a:br>
              <a:rPr lang="sv-SE" sz="1700" b="1"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Saras föräldrar vill inte att Sara ska ha någon pojkvän alls och om hon </a:t>
            </a:r>
            <a:br>
              <a:rPr lang="sv-SE" sz="1700"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har en, ska han helst vara från samma land som föräldrarna. Annars skäms föräldrarna inför släkten. Sara avskyr att behöva ljuga för sina föräldrar men är kär och kan inte låta bli att träffa sin pojkvän. Sara är rädd att föräldrarna ska få reda på att hon har en pojkvän och förbjuda henne</a:t>
            </a:r>
            <a:r>
              <a:rPr lang="sv-SE" sz="1700" kern="100" dirty="0">
                <a:solidFill>
                  <a:schemeClr val="tx1"/>
                </a:solidFill>
                <a:ea typeface="Calibri" panose="020F0502020204030204" pitchFamily="34" charset="0"/>
              </a:rPr>
              <a:t> </a:t>
            </a:r>
            <a:r>
              <a:rPr lang="sv-SE" sz="1700" kern="100" dirty="0">
                <a:solidFill>
                  <a:schemeClr val="tx1"/>
                </a:solidFill>
                <a:effectLst/>
                <a:ea typeface="Calibri" panose="020F0502020204030204" pitchFamily="34" charset="0"/>
              </a:rPr>
              <a:t>från att träffa honom. </a:t>
            </a:r>
          </a:p>
          <a:p>
            <a:pPr marL="180000" indent="-180000">
              <a:lnSpc>
                <a:spcPts val="2180"/>
              </a:lnSpc>
              <a:spcBef>
                <a:spcPts val="0"/>
              </a:spcBef>
              <a:spcAft>
                <a:spcPts val="500"/>
              </a:spcAft>
            </a:pPr>
            <a:r>
              <a:rPr lang="sv-SE" sz="1700" kern="100" dirty="0">
                <a:solidFill>
                  <a:schemeClr val="tx1"/>
                </a:solidFill>
                <a:effectLst/>
                <a:ea typeface="Calibri" panose="020F0502020204030204" pitchFamily="34" charset="0"/>
              </a:rPr>
              <a:t>Vad kan Sara göra?</a:t>
            </a:r>
          </a:p>
          <a:p>
            <a:pPr marL="180000" indent="-180000">
              <a:lnSpc>
                <a:spcPts val="2180"/>
              </a:lnSpc>
              <a:spcBef>
                <a:spcPts val="0"/>
              </a:spcBef>
              <a:spcAft>
                <a:spcPts val="500"/>
              </a:spcAft>
            </a:pPr>
            <a:r>
              <a:rPr lang="sv-SE" sz="1700" kern="100" dirty="0">
                <a:solidFill>
                  <a:schemeClr val="tx1"/>
                </a:solidFill>
                <a:effectLst/>
                <a:ea typeface="Calibri" panose="020F0502020204030204" pitchFamily="34" charset="0"/>
              </a:rPr>
              <a:t>Vem kan hon prata med om sin situation?</a:t>
            </a:r>
          </a:p>
          <a:p>
            <a:pPr marL="180000" indent="-180000">
              <a:lnSpc>
                <a:spcPts val="2180"/>
              </a:lnSpc>
              <a:spcBef>
                <a:spcPts val="0"/>
              </a:spcBef>
              <a:spcAft>
                <a:spcPts val="500"/>
              </a:spcAft>
            </a:pPr>
            <a:r>
              <a:rPr lang="sv-SE" sz="1700" kern="100" dirty="0">
                <a:solidFill>
                  <a:schemeClr val="tx1"/>
                </a:solidFill>
                <a:effectLst/>
                <a:ea typeface="Calibri" panose="020F0502020204030204" pitchFamily="34" charset="0"/>
              </a:rPr>
              <a:t>Skulle det göra någon skillnad om föräldrarna också börjat prata </a:t>
            </a:r>
            <a:br>
              <a:rPr lang="sv-SE" sz="1700"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om att de vill att Sara ska gifta sig med en pojke i deras hemland? </a:t>
            </a:r>
            <a:br>
              <a:rPr lang="sv-SE" sz="1700"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Skulle svaret på frågan om vad Sara kan göra bli annorlunda? </a:t>
            </a:r>
          </a:p>
          <a:p>
            <a:pPr marL="180000" indent="-180000">
              <a:lnSpc>
                <a:spcPts val="2180"/>
              </a:lnSpc>
              <a:spcBef>
                <a:spcPts val="0"/>
              </a:spcBef>
              <a:spcAft>
                <a:spcPts val="500"/>
              </a:spcAft>
            </a:pPr>
            <a:r>
              <a:rPr lang="sv-SE" sz="1700" kern="100" dirty="0">
                <a:solidFill>
                  <a:schemeClr val="tx1"/>
                </a:solidFill>
                <a:effectLst/>
                <a:ea typeface="Calibri" panose="020F0502020204030204" pitchFamily="34" charset="0"/>
              </a:rPr>
              <a:t>Vad skulle du som klasskompis till Sara vilja göra i det läget? </a:t>
            </a:r>
          </a:p>
        </p:txBody>
      </p:sp>
    </p:spTree>
    <p:extLst>
      <p:ext uri="{BB962C8B-B14F-4D97-AF65-F5344CB8AC3E}">
        <p14:creationId xmlns:p14="http://schemas.microsoft.com/office/powerpoint/2010/main" val="415914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Teckensnitt, visitkort, skärmbild&#10;&#10;AI-genererat innehåll kan vara felaktigt.">
            <a:extLst>
              <a:ext uri="{FF2B5EF4-FFF2-40B4-BE49-F238E27FC236}">
                <a16:creationId xmlns:a16="http://schemas.microsoft.com/office/drawing/2014/main" id="{E786D534-3AE5-D450-F24D-F7D8895158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3523" y="726070"/>
            <a:ext cx="8804953" cy="4766590"/>
          </a:xfrm>
          <a:prstGeom prst="rect">
            <a:avLst/>
          </a:prstGeom>
        </p:spPr>
      </p:pic>
    </p:spTree>
    <p:extLst>
      <p:ext uri="{BB962C8B-B14F-4D97-AF65-F5344CB8AC3E}">
        <p14:creationId xmlns:p14="http://schemas.microsoft.com/office/powerpoint/2010/main" val="2781791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302EF-EBFC-19D5-1519-5E60D87D1408}"/>
            </a:ext>
          </a:extLst>
        </p:cNvPr>
        <p:cNvGrpSpPr/>
        <p:nvPr/>
      </p:nvGrpSpPr>
      <p:grpSpPr>
        <a:xfrm>
          <a:off x="0" y="0"/>
          <a:ext cx="0" cy="0"/>
          <a:chOff x="0" y="0"/>
          <a:chExt cx="0" cy="0"/>
        </a:xfrm>
      </p:grpSpPr>
      <p:sp>
        <p:nvSpPr>
          <p:cNvPr id="7" name="Rektangel med rundade hörn 6">
            <a:extLst>
              <a:ext uri="{FF2B5EF4-FFF2-40B4-BE49-F238E27FC236}">
                <a16:creationId xmlns:a16="http://schemas.microsoft.com/office/drawing/2014/main" id="{5AF32DFC-482A-3F17-7A09-BC7AE12DC4EA}"/>
              </a:ext>
            </a:extLst>
          </p:cNvPr>
          <p:cNvSpPr/>
          <p:nvPr/>
        </p:nvSpPr>
        <p:spPr>
          <a:xfrm>
            <a:off x="949958" y="801384"/>
            <a:ext cx="9272829" cy="4674741"/>
          </a:xfrm>
          <a:prstGeom prst="roundRect">
            <a:avLst>
              <a:gd name="adj" fmla="val 5331"/>
            </a:avLst>
          </a:prstGeom>
          <a:solidFill>
            <a:srgbClr val="E4E1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En bild som visar Människoansikte, tecknad serie, rita, illustration&#10;&#10;AI-genererat innehåll kan vara felaktigt.">
            <a:extLst>
              <a:ext uri="{FF2B5EF4-FFF2-40B4-BE49-F238E27FC236}">
                <a16:creationId xmlns:a16="http://schemas.microsoft.com/office/drawing/2014/main" id="{7D57A7AC-B603-97AC-ED29-FF31B6EB8D73}"/>
              </a:ext>
            </a:extLst>
          </p:cNvPr>
          <p:cNvPicPr>
            <a:picLocks noChangeAspect="1"/>
          </p:cNvPicPr>
          <p:nvPr/>
        </p:nvPicPr>
        <p:blipFill>
          <a:blip r:embed="rId3" cstate="print">
            <a:extLst>
              <a:ext uri="{28A0092B-C50C-407E-A947-70E740481C1C}">
                <a14:useLocalDpi xmlns:a14="http://schemas.microsoft.com/office/drawing/2010/main" val="0"/>
              </a:ext>
            </a:extLst>
          </a:blip>
          <a:srcRect l="7697" t="29092" r="10891"/>
          <a:stretch/>
        </p:blipFill>
        <p:spPr>
          <a:xfrm>
            <a:off x="8120865" y="1402238"/>
            <a:ext cx="3642931" cy="4073887"/>
          </a:xfrm>
          <a:prstGeom prst="rect">
            <a:avLst/>
          </a:prstGeom>
        </p:spPr>
      </p:pic>
      <p:sp>
        <p:nvSpPr>
          <p:cNvPr id="8" name="textruta 7">
            <a:extLst>
              <a:ext uri="{FF2B5EF4-FFF2-40B4-BE49-F238E27FC236}">
                <a16:creationId xmlns:a16="http://schemas.microsoft.com/office/drawing/2014/main" id="{7865252D-606D-0F0E-F019-02C23F04073F}"/>
              </a:ext>
            </a:extLst>
          </p:cNvPr>
          <p:cNvSpPr txBox="1"/>
          <p:nvPr/>
        </p:nvSpPr>
        <p:spPr>
          <a:xfrm>
            <a:off x="1333025" y="1100305"/>
            <a:ext cx="7375846" cy="3431324"/>
          </a:xfrm>
          <a:prstGeom prst="rect">
            <a:avLst/>
          </a:prstGeom>
          <a:noFill/>
        </p:spPr>
        <p:txBody>
          <a:bodyPr wrap="square" rtlCol="0">
            <a:spAutoFit/>
          </a:bodyPr>
          <a:lstStyle/>
          <a:p>
            <a:pPr marL="0" indent="0">
              <a:lnSpc>
                <a:spcPts val="2180"/>
              </a:lnSpc>
              <a:spcBef>
                <a:spcPts val="0"/>
              </a:spcBef>
              <a:spcAft>
                <a:spcPts val="1500"/>
              </a:spcAft>
              <a:buNone/>
            </a:pPr>
            <a:r>
              <a:rPr lang="sv-SE" sz="1700" b="1" kern="100" dirty="0">
                <a:solidFill>
                  <a:schemeClr val="tx1"/>
                </a:solidFill>
                <a:effectLst/>
                <a:ea typeface="Calibri" panose="020F0502020204030204" pitchFamily="34" charset="0"/>
              </a:rPr>
              <a:t>Tyra blir kontrollerad av sin pojkvän</a:t>
            </a:r>
            <a:br>
              <a:rPr lang="sv-SE" sz="1700" b="1"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Tyra och Elias träffas och blir blixtkära. Allt är perfekt i början, men efter ett tag börjar Elias att alltmer kontrollera Tyra. Han kollar hennes telefon, kräver att få hennes lösenord, vilket hon ger honom. Han är svartsjuk och </a:t>
            </a:r>
            <a:br>
              <a:rPr lang="sv-SE" sz="1700"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i början tycker Tyra att det är gulligt. Tyras utrymme blir allt mindre och ibland känns Elias hotfull. Hon får inte längre klä sig som hon vill eller umgås med vem hon vill. Tyra vill inte lämna Elias, men känner att situationen börjar bli ohållbar.</a:t>
            </a:r>
          </a:p>
          <a:p>
            <a:pPr marL="180000" indent="-180000">
              <a:lnSpc>
                <a:spcPts val="2180"/>
              </a:lnSpc>
              <a:spcBef>
                <a:spcPts val="0"/>
              </a:spcBef>
              <a:spcAft>
                <a:spcPts val="500"/>
              </a:spcAft>
            </a:pPr>
            <a:r>
              <a:rPr lang="sv-SE" sz="1700" kern="100" dirty="0">
                <a:solidFill>
                  <a:schemeClr val="tx1"/>
                </a:solidFill>
                <a:effectLst/>
                <a:ea typeface="Calibri" panose="020F0502020204030204" pitchFamily="34" charset="0"/>
              </a:rPr>
              <a:t>Vart kan Tyra vända sig för hjälp? </a:t>
            </a:r>
          </a:p>
          <a:p>
            <a:pPr marL="180000" indent="-180000">
              <a:lnSpc>
                <a:spcPts val="2180"/>
              </a:lnSpc>
              <a:spcBef>
                <a:spcPts val="0"/>
              </a:spcBef>
              <a:spcAft>
                <a:spcPts val="500"/>
              </a:spcAft>
            </a:pPr>
            <a:r>
              <a:rPr lang="sv-SE" sz="1700" kern="100" dirty="0">
                <a:solidFill>
                  <a:schemeClr val="tx1"/>
                </a:solidFill>
                <a:effectLst/>
                <a:ea typeface="Calibri" panose="020F0502020204030204" pitchFamily="34" charset="0"/>
              </a:rPr>
              <a:t>Vad skulle du som kompis kunna göra om du märker att Tyra </a:t>
            </a:r>
            <a:br>
              <a:rPr lang="sv-SE" sz="1700" kern="100" dirty="0">
                <a:solidFill>
                  <a:schemeClr val="tx1"/>
                </a:solidFill>
                <a:effectLst/>
                <a:ea typeface="Calibri" panose="020F0502020204030204" pitchFamily="34" charset="0"/>
              </a:rPr>
            </a:br>
            <a:r>
              <a:rPr lang="sv-SE" sz="1700" kern="100" dirty="0">
                <a:solidFill>
                  <a:schemeClr val="tx1"/>
                </a:solidFill>
                <a:effectLst/>
                <a:ea typeface="Calibri" panose="020F0502020204030204" pitchFamily="34" charset="0"/>
              </a:rPr>
              <a:t>har det jobbigt? </a:t>
            </a:r>
          </a:p>
        </p:txBody>
      </p:sp>
    </p:spTree>
    <p:extLst>
      <p:ext uri="{BB962C8B-B14F-4D97-AF65-F5344CB8AC3E}">
        <p14:creationId xmlns:p14="http://schemas.microsoft.com/office/powerpoint/2010/main" val="101235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 skärmbild, design&#10;&#10;AI-genererat innehåll kan vara felaktigt.">
            <a:extLst>
              <a:ext uri="{FF2B5EF4-FFF2-40B4-BE49-F238E27FC236}">
                <a16:creationId xmlns:a16="http://schemas.microsoft.com/office/drawing/2014/main" id="{3F8423F8-AD1E-C2AB-8C50-42ED3ED0DC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5979560"/>
          </a:xfrm>
          <a:prstGeom prst="rect">
            <a:avLst/>
          </a:prstGeom>
        </p:spPr>
      </p:pic>
    </p:spTree>
    <p:extLst>
      <p:ext uri="{BB962C8B-B14F-4D97-AF65-F5344CB8AC3E}">
        <p14:creationId xmlns:p14="http://schemas.microsoft.com/office/powerpoint/2010/main" val="2923530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0D449-A1A3-5547-95A5-59A89CA85866}"/>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07C49B49-1E90-85ED-245B-2004EF8B78B4}"/>
              </a:ext>
            </a:extLst>
          </p:cNvPr>
          <p:cNvSpPr txBox="1">
            <a:spLocks/>
          </p:cNvSpPr>
          <p:nvPr/>
        </p:nvSpPr>
        <p:spPr>
          <a:xfrm>
            <a:off x="6015892" y="53676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rgbClr val="D0D0DF"/>
                </a:solidFill>
              </a:rPr>
              <a:t>?</a:t>
            </a:r>
          </a:p>
        </p:txBody>
      </p:sp>
      <p:sp>
        <p:nvSpPr>
          <p:cNvPr id="10" name="Rubrik 1">
            <a:extLst>
              <a:ext uri="{FF2B5EF4-FFF2-40B4-BE49-F238E27FC236}">
                <a16:creationId xmlns:a16="http://schemas.microsoft.com/office/drawing/2014/main" id="{DB7EC4D7-A2EB-C065-2591-A7E85EA3E17D}"/>
              </a:ext>
            </a:extLst>
          </p:cNvPr>
          <p:cNvSpPr txBox="1">
            <a:spLocks/>
          </p:cNvSpPr>
          <p:nvPr/>
        </p:nvSpPr>
        <p:spPr>
          <a:xfrm>
            <a:off x="7413479" y="1163382"/>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6000" dirty="0">
                <a:solidFill>
                  <a:srgbClr val="D0D0DF"/>
                </a:solidFill>
              </a:rPr>
              <a:t>?</a:t>
            </a:r>
          </a:p>
        </p:txBody>
      </p:sp>
      <p:sp>
        <p:nvSpPr>
          <p:cNvPr id="11" name="Rubrik 1">
            <a:extLst>
              <a:ext uri="{FF2B5EF4-FFF2-40B4-BE49-F238E27FC236}">
                <a16:creationId xmlns:a16="http://schemas.microsoft.com/office/drawing/2014/main" id="{CA35937A-DBD5-6426-AB2E-52CACD506C53}"/>
              </a:ext>
            </a:extLst>
          </p:cNvPr>
          <p:cNvSpPr txBox="1">
            <a:spLocks/>
          </p:cNvSpPr>
          <p:nvPr/>
        </p:nvSpPr>
        <p:spPr>
          <a:xfrm>
            <a:off x="6430708" y="2181823"/>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rgbClr val="D0D0DF"/>
                </a:solidFill>
              </a:rPr>
              <a:t>?</a:t>
            </a:r>
          </a:p>
        </p:txBody>
      </p:sp>
      <p:sp>
        <p:nvSpPr>
          <p:cNvPr id="12" name="Rubrik 1">
            <a:extLst>
              <a:ext uri="{FF2B5EF4-FFF2-40B4-BE49-F238E27FC236}">
                <a16:creationId xmlns:a16="http://schemas.microsoft.com/office/drawing/2014/main" id="{04458F35-8486-FE65-6EE8-1FBC3A5DF6B5}"/>
              </a:ext>
            </a:extLst>
          </p:cNvPr>
          <p:cNvSpPr txBox="1">
            <a:spLocks/>
          </p:cNvSpPr>
          <p:nvPr/>
        </p:nvSpPr>
        <p:spPr>
          <a:xfrm>
            <a:off x="5833389" y="3872261"/>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rgbClr val="D0D0DF"/>
                </a:solidFill>
              </a:rPr>
              <a:t>?</a:t>
            </a:r>
          </a:p>
        </p:txBody>
      </p:sp>
      <p:sp>
        <p:nvSpPr>
          <p:cNvPr id="13" name="Rubrik 1">
            <a:extLst>
              <a:ext uri="{FF2B5EF4-FFF2-40B4-BE49-F238E27FC236}">
                <a16:creationId xmlns:a16="http://schemas.microsoft.com/office/drawing/2014/main" id="{AEEF5A10-F091-0658-4B1E-2C9ACBDF21EC}"/>
              </a:ext>
            </a:extLst>
          </p:cNvPr>
          <p:cNvSpPr txBox="1">
            <a:spLocks/>
          </p:cNvSpPr>
          <p:nvPr/>
        </p:nvSpPr>
        <p:spPr>
          <a:xfrm>
            <a:off x="5024063" y="1785066"/>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rgbClr val="E4E1F0">
                    <a:alpha val="50000"/>
                  </a:srgbClr>
                </a:solidFill>
              </a:rPr>
              <a:t>?</a:t>
            </a:r>
          </a:p>
        </p:txBody>
      </p:sp>
      <p:sp>
        <p:nvSpPr>
          <p:cNvPr id="15" name="Rubrik 1">
            <a:extLst>
              <a:ext uri="{FF2B5EF4-FFF2-40B4-BE49-F238E27FC236}">
                <a16:creationId xmlns:a16="http://schemas.microsoft.com/office/drawing/2014/main" id="{B05C9A10-CA55-C76D-18A2-76793368B26C}"/>
              </a:ext>
            </a:extLst>
          </p:cNvPr>
          <p:cNvSpPr txBox="1">
            <a:spLocks/>
          </p:cNvSpPr>
          <p:nvPr/>
        </p:nvSpPr>
        <p:spPr>
          <a:xfrm>
            <a:off x="8211365" y="203836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rgbClr val="D0D0DF"/>
                </a:solidFill>
              </a:rPr>
              <a:t>?</a:t>
            </a:r>
          </a:p>
        </p:txBody>
      </p:sp>
      <p:sp>
        <p:nvSpPr>
          <p:cNvPr id="16" name="Rubrik 1">
            <a:extLst>
              <a:ext uri="{FF2B5EF4-FFF2-40B4-BE49-F238E27FC236}">
                <a16:creationId xmlns:a16="http://schemas.microsoft.com/office/drawing/2014/main" id="{985B9084-2D0E-43DB-45C0-1955480290E7}"/>
              </a:ext>
            </a:extLst>
          </p:cNvPr>
          <p:cNvSpPr txBox="1">
            <a:spLocks/>
          </p:cNvSpPr>
          <p:nvPr/>
        </p:nvSpPr>
        <p:spPr>
          <a:xfrm>
            <a:off x="8056371" y="4484841"/>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rgbClr val="D0D0DF"/>
                </a:solidFill>
              </a:rPr>
              <a:t>?</a:t>
            </a:r>
          </a:p>
        </p:txBody>
      </p:sp>
      <p:sp>
        <p:nvSpPr>
          <p:cNvPr id="17" name="Rubrik 1">
            <a:extLst>
              <a:ext uri="{FF2B5EF4-FFF2-40B4-BE49-F238E27FC236}">
                <a16:creationId xmlns:a16="http://schemas.microsoft.com/office/drawing/2014/main" id="{E9B71B3C-CA75-B414-37D1-19454C302487}"/>
              </a:ext>
            </a:extLst>
          </p:cNvPr>
          <p:cNvSpPr txBox="1">
            <a:spLocks/>
          </p:cNvSpPr>
          <p:nvPr/>
        </p:nvSpPr>
        <p:spPr>
          <a:xfrm>
            <a:off x="7643377" y="2900463"/>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800" dirty="0">
                <a:solidFill>
                  <a:srgbClr val="D0D0DF"/>
                </a:solidFill>
              </a:rPr>
              <a:t>?</a:t>
            </a:r>
          </a:p>
        </p:txBody>
      </p:sp>
      <p:sp>
        <p:nvSpPr>
          <p:cNvPr id="18" name="Rubrik 1">
            <a:extLst>
              <a:ext uri="{FF2B5EF4-FFF2-40B4-BE49-F238E27FC236}">
                <a16:creationId xmlns:a16="http://schemas.microsoft.com/office/drawing/2014/main" id="{629752C9-B82B-2BB4-4761-83423E748669}"/>
              </a:ext>
            </a:extLst>
          </p:cNvPr>
          <p:cNvSpPr txBox="1">
            <a:spLocks/>
          </p:cNvSpPr>
          <p:nvPr/>
        </p:nvSpPr>
        <p:spPr>
          <a:xfrm>
            <a:off x="9021369" y="81561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rgbClr val="D0D0DF"/>
                </a:solidFill>
              </a:rPr>
              <a:t>?</a:t>
            </a:r>
          </a:p>
        </p:txBody>
      </p:sp>
      <p:sp>
        <p:nvSpPr>
          <p:cNvPr id="19" name="Rubrik 1">
            <a:extLst>
              <a:ext uri="{FF2B5EF4-FFF2-40B4-BE49-F238E27FC236}">
                <a16:creationId xmlns:a16="http://schemas.microsoft.com/office/drawing/2014/main" id="{BB9BF0F8-2679-2206-877E-5D024844C06E}"/>
              </a:ext>
            </a:extLst>
          </p:cNvPr>
          <p:cNvSpPr txBox="1">
            <a:spLocks/>
          </p:cNvSpPr>
          <p:nvPr/>
        </p:nvSpPr>
        <p:spPr>
          <a:xfrm>
            <a:off x="9616779" y="2122963"/>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rgbClr val="D0D0DF"/>
                </a:solidFill>
              </a:rPr>
              <a:t>?</a:t>
            </a:r>
          </a:p>
        </p:txBody>
      </p:sp>
      <p:sp>
        <p:nvSpPr>
          <p:cNvPr id="21" name="Rubrik 1">
            <a:extLst>
              <a:ext uri="{FF2B5EF4-FFF2-40B4-BE49-F238E27FC236}">
                <a16:creationId xmlns:a16="http://schemas.microsoft.com/office/drawing/2014/main" id="{0814A58E-9A25-54F3-ECB7-336914A2026F}"/>
              </a:ext>
            </a:extLst>
          </p:cNvPr>
          <p:cNvSpPr txBox="1">
            <a:spLocks/>
          </p:cNvSpPr>
          <p:nvPr/>
        </p:nvSpPr>
        <p:spPr>
          <a:xfrm>
            <a:off x="9473585" y="4585377"/>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rgbClr val="D0D0DF"/>
                </a:solidFill>
              </a:rPr>
              <a:t>?</a:t>
            </a:r>
          </a:p>
        </p:txBody>
      </p:sp>
      <p:sp>
        <p:nvSpPr>
          <p:cNvPr id="22" name="Rubrik 1">
            <a:extLst>
              <a:ext uri="{FF2B5EF4-FFF2-40B4-BE49-F238E27FC236}">
                <a16:creationId xmlns:a16="http://schemas.microsoft.com/office/drawing/2014/main" id="{BED6148B-014C-1DCE-7469-81D50AA742F5}"/>
              </a:ext>
            </a:extLst>
          </p:cNvPr>
          <p:cNvSpPr txBox="1">
            <a:spLocks/>
          </p:cNvSpPr>
          <p:nvPr/>
        </p:nvSpPr>
        <p:spPr>
          <a:xfrm>
            <a:off x="6446388" y="4415906"/>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rgbClr val="D0D0DF"/>
                </a:solidFill>
              </a:rPr>
              <a:t>?</a:t>
            </a:r>
          </a:p>
        </p:txBody>
      </p:sp>
      <p:sp>
        <p:nvSpPr>
          <p:cNvPr id="24" name="Rubrik 1">
            <a:extLst>
              <a:ext uri="{FF2B5EF4-FFF2-40B4-BE49-F238E27FC236}">
                <a16:creationId xmlns:a16="http://schemas.microsoft.com/office/drawing/2014/main" id="{AB1FF25E-C3E5-EE5A-10C8-801A66663C78}"/>
              </a:ext>
            </a:extLst>
          </p:cNvPr>
          <p:cNvSpPr txBox="1">
            <a:spLocks/>
          </p:cNvSpPr>
          <p:nvPr/>
        </p:nvSpPr>
        <p:spPr>
          <a:xfrm>
            <a:off x="9167085" y="3430316"/>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rgbClr val="D0D0DF"/>
                </a:solidFill>
              </a:rPr>
              <a:t>?</a:t>
            </a:r>
          </a:p>
        </p:txBody>
      </p:sp>
      <p:sp>
        <p:nvSpPr>
          <p:cNvPr id="25" name="Rubrik 1">
            <a:extLst>
              <a:ext uri="{FF2B5EF4-FFF2-40B4-BE49-F238E27FC236}">
                <a16:creationId xmlns:a16="http://schemas.microsoft.com/office/drawing/2014/main" id="{4D58C758-401B-662B-D744-723415EA4BEA}"/>
              </a:ext>
            </a:extLst>
          </p:cNvPr>
          <p:cNvSpPr>
            <a:spLocks noGrp="1"/>
          </p:cNvSpPr>
          <p:nvPr>
            <p:ph type="title"/>
          </p:nvPr>
        </p:nvSpPr>
        <p:spPr>
          <a:xfrm>
            <a:off x="1006557" y="1891665"/>
            <a:ext cx="3722914" cy="648410"/>
          </a:xfrm>
        </p:spPr>
        <p:txBody>
          <a:bodyPr>
            <a:noAutofit/>
          </a:bodyPr>
          <a:lstStyle/>
          <a:p>
            <a:pPr>
              <a:lnSpc>
                <a:spcPct val="100000"/>
              </a:lnSpc>
            </a:pPr>
            <a:r>
              <a:rPr lang="sv-SE" sz="4400" dirty="0"/>
              <a:t>Utcheckning</a:t>
            </a:r>
          </a:p>
        </p:txBody>
      </p:sp>
      <p:sp>
        <p:nvSpPr>
          <p:cNvPr id="26" name="Platshållare för innehåll 2">
            <a:extLst>
              <a:ext uri="{FF2B5EF4-FFF2-40B4-BE49-F238E27FC236}">
                <a16:creationId xmlns:a16="http://schemas.microsoft.com/office/drawing/2014/main" id="{2383C817-91FC-6580-29E5-8810AAFD0F35}"/>
              </a:ext>
            </a:extLst>
          </p:cNvPr>
          <p:cNvSpPr txBox="1">
            <a:spLocks/>
          </p:cNvSpPr>
          <p:nvPr/>
        </p:nvSpPr>
        <p:spPr>
          <a:xfrm>
            <a:off x="1037101" y="2844463"/>
            <a:ext cx="3986962" cy="1591811"/>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lnSpc>
                <a:spcPct val="100000"/>
              </a:lnSpc>
              <a:spcBef>
                <a:spcPts val="0"/>
              </a:spcBef>
              <a:spcAft>
                <a:spcPts val="1000"/>
              </a:spcAft>
              <a:buFont typeface="+mj-lt"/>
              <a:buAutoNum type="arabicPeriod"/>
            </a:pPr>
            <a:r>
              <a:rPr lang="sv-SE" sz="1800" kern="100" dirty="0">
                <a:ea typeface="Calibri" panose="020F0502020204030204" pitchFamily="34" charset="0"/>
              </a:rPr>
              <a:t>Vad tyckte du om undervisningen </a:t>
            </a:r>
            <a:br>
              <a:rPr lang="sv-SE" sz="1800" kern="100" dirty="0">
                <a:ea typeface="Calibri" panose="020F0502020204030204" pitchFamily="34" charset="0"/>
              </a:rPr>
            </a:br>
            <a:r>
              <a:rPr lang="sv-SE" sz="1800" kern="100" dirty="0">
                <a:ea typeface="Calibri" panose="020F0502020204030204" pitchFamily="34" charset="0"/>
              </a:rPr>
              <a:t>om socialtjänsten?</a:t>
            </a:r>
          </a:p>
          <a:p>
            <a:pPr marL="342900" indent="-342900" fontAlgn="auto">
              <a:lnSpc>
                <a:spcPct val="100000"/>
              </a:lnSpc>
              <a:spcBef>
                <a:spcPts val="0"/>
              </a:spcBef>
              <a:spcAft>
                <a:spcPts val="1000"/>
              </a:spcAft>
              <a:buFont typeface="+mj-lt"/>
              <a:buAutoNum type="arabicPeriod"/>
            </a:pPr>
            <a:r>
              <a:rPr lang="sv-SE" sz="1800" kern="100" dirty="0">
                <a:ea typeface="Calibri" panose="020F0502020204030204" pitchFamily="34" charset="0"/>
              </a:rPr>
              <a:t>Har du lärt dig något nytt om socialtjänsten?</a:t>
            </a:r>
          </a:p>
        </p:txBody>
      </p:sp>
    </p:spTree>
    <p:extLst>
      <p:ext uri="{BB962C8B-B14F-4D97-AF65-F5344CB8AC3E}">
        <p14:creationId xmlns:p14="http://schemas.microsoft.com/office/powerpoint/2010/main" val="3671898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5041957-92B5-B942-22D1-77CA13A0F683}"/>
              </a:ext>
            </a:extLst>
          </p:cNvPr>
          <p:cNvSpPr/>
          <p:nvPr/>
        </p:nvSpPr>
        <p:spPr>
          <a:xfrm>
            <a:off x="0" y="1"/>
            <a:ext cx="12192000" cy="5890436"/>
          </a:xfrm>
          <a:prstGeom prst="rect">
            <a:avLst/>
          </a:prstGeom>
          <a:solidFill>
            <a:srgbClr val="4C4781">
              <a:alpha val="2548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lt1">
                  <a:alpha val="50000"/>
                </a:schemeClr>
              </a:solidFill>
            </a:endParaRPr>
          </a:p>
        </p:txBody>
      </p:sp>
      <p:sp>
        <p:nvSpPr>
          <p:cNvPr id="25" name="Rubrik 1">
            <a:extLst>
              <a:ext uri="{FF2B5EF4-FFF2-40B4-BE49-F238E27FC236}">
                <a16:creationId xmlns:a16="http://schemas.microsoft.com/office/drawing/2014/main" id="{DB762384-9B37-0614-A598-99419A06A31F}"/>
              </a:ext>
            </a:extLst>
          </p:cNvPr>
          <p:cNvSpPr txBox="1">
            <a:spLocks/>
          </p:cNvSpPr>
          <p:nvPr/>
        </p:nvSpPr>
        <p:spPr>
          <a:xfrm>
            <a:off x="1237538" y="810110"/>
            <a:ext cx="9252662" cy="74775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sv-SE" dirty="0"/>
              <a:t>Kom ihåg: </a:t>
            </a:r>
            <a:r>
              <a:rPr lang="sv-SE" sz="4500" dirty="0"/>
              <a:t>Du har rätt att må bra!</a:t>
            </a:r>
          </a:p>
          <a:p>
            <a:pPr fontAlgn="auto">
              <a:lnSpc>
                <a:spcPct val="100000"/>
              </a:lnSpc>
              <a:spcAft>
                <a:spcPts val="0"/>
              </a:spcAft>
            </a:pPr>
            <a:endParaRPr lang="sv-SE" sz="4500" dirty="0"/>
          </a:p>
        </p:txBody>
      </p:sp>
      <p:sp>
        <p:nvSpPr>
          <p:cNvPr id="3" name="Platshållare för innehåll 2">
            <a:extLst>
              <a:ext uri="{FF2B5EF4-FFF2-40B4-BE49-F238E27FC236}">
                <a16:creationId xmlns:a16="http://schemas.microsoft.com/office/drawing/2014/main" id="{3EA4C2E9-F067-9526-6F7D-A3269DE68CDC}"/>
              </a:ext>
            </a:extLst>
          </p:cNvPr>
          <p:cNvSpPr>
            <a:spLocks noGrp="1"/>
          </p:cNvSpPr>
          <p:nvPr>
            <p:ph idx="1"/>
          </p:nvPr>
        </p:nvSpPr>
        <p:spPr>
          <a:xfrm>
            <a:off x="1237538" y="1903612"/>
            <a:ext cx="6424795" cy="2769087"/>
          </a:xfrm>
        </p:spPr>
        <p:txBody>
          <a:bodyPr>
            <a:noAutofit/>
          </a:bodyPr>
          <a:lstStyle/>
          <a:p>
            <a:pPr>
              <a:lnSpc>
                <a:spcPct val="100000"/>
              </a:lnSpc>
              <a:spcBef>
                <a:spcPts val="0"/>
              </a:spcBef>
              <a:spcAft>
                <a:spcPts val="1500"/>
              </a:spcAft>
            </a:pPr>
            <a:r>
              <a:rPr lang="sv-SE" sz="2000" kern="100" dirty="0">
                <a:effectLst/>
                <a:ea typeface="Calibri" panose="020F0502020204030204" pitchFamily="34" charset="0"/>
              </a:rPr>
              <a:t>Om du inte mår bra eller har det jobbigt hemma kan </a:t>
            </a:r>
            <a:br>
              <a:rPr lang="sv-SE" sz="2000" kern="100" dirty="0">
                <a:effectLst/>
                <a:ea typeface="Calibri" panose="020F0502020204030204" pitchFamily="34" charset="0"/>
              </a:rPr>
            </a:br>
            <a:r>
              <a:rPr lang="sv-SE" sz="2000" kern="100" dirty="0">
                <a:effectLst/>
                <a:ea typeface="Calibri" panose="020F0502020204030204" pitchFamily="34" charset="0"/>
              </a:rPr>
              <a:t>du alltid prata med en lärare, elevhälsa eller annan personal som du har förtroende för på skolan.</a:t>
            </a:r>
          </a:p>
          <a:p>
            <a:pPr>
              <a:lnSpc>
                <a:spcPct val="100000"/>
              </a:lnSpc>
              <a:spcBef>
                <a:spcPts val="0"/>
              </a:spcBef>
              <a:spcAft>
                <a:spcPts val="1500"/>
              </a:spcAft>
            </a:pPr>
            <a:r>
              <a:rPr lang="sv-SE" sz="2000" kern="100" dirty="0">
                <a:effectLst/>
                <a:ea typeface="Calibri" panose="020F0502020204030204" pitchFamily="34" charset="0"/>
              </a:rPr>
              <a:t>Du kan alltid kontakta socialtjänsten på </a:t>
            </a:r>
            <a:r>
              <a:rPr lang="sv-SE" sz="2000" dirty="0">
                <a:effectLst/>
                <a:ea typeface="Aptos" panose="020B0004020202020204" pitchFamily="34" charset="0"/>
              </a:rPr>
              <a:t>08-606 79 96</a:t>
            </a:r>
            <a:r>
              <a:rPr lang="sv-SE" sz="2000" kern="100" dirty="0">
                <a:effectLst/>
                <a:ea typeface="Calibri" panose="020F0502020204030204" pitchFamily="34" charset="0"/>
              </a:rPr>
              <a:t>.</a:t>
            </a:r>
          </a:p>
          <a:p>
            <a:pPr>
              <a:lnSpc>
                <a:spcPct val="100000"/>
              </a:lnSpc>
              <a:spcBef>
                <a:spcPts val="0"/>
              </a:spcBef>
              <a:spcAft>
                <a:spcPts val="1500"/>
              </a:spcAft>
            </a:pPr>
            <a:r>
              <a:rPr lang="sv-SE" sz="2000" kern="100" dirty="0">
                <a:ea typeface="Calibri" panose="020F0502020204030204" pitchFamily="34" charset="0"/>
              </a:rPr>
              <a:t>Titta gärna på</a:t>
            </a:r>
            <a:r>
              <a:rPr lang="sv-SE" sz="2000" kern="100" dirty="0">
                <a:effectLst/>
                <a:ea typeface="Calibri" panose="020F0502020204030204" pitchFamily="34" charset="0"/>
              </a:rPr>
              <a:t> affischen </a:t>
            </a:r>
            <a:r>
              <a:rPr lang="sv-SE" sz="2000" kern="100" dirty="0">
                <a:ea typeface="Calibri" panose="020F0502020204030204" pitchFamily="34" charset="0"/>
              </a:rPr>
              <a:t>om socialtjänsten som finns uppsatt på skolan </a:t>
            </a:r>
            <a:r>
              <a:rPr lang="sv-SE" sz="2000" dirty="0">
                <a:effectLst/>
                <a:ea typeface="Aptos" panose="020B0004020202020204" pitchFamily="34" charset="0"/>
              </a:rPr>
              <a:t>och scanna gärna QR-koden</a:t>
            </a:r>
            <a:r>
              <a:rPr lang="sv-SE" sz="2000" kern="100" dirty="0">
                <a:ea typeface="Calibri" panose="020F0502020204030204" pitchFamily="34" charset="0"/>
              </a:rPr>
              <a:t>.</a:t>
            </a:r>
            <a:endParaRPr lang="sv-SE" sz="2000" kern="100" dirty="0">
              <a:effectLst/>
              <a:ea typeface="Calibri" panose="020F0502020204030204" pitchFamily="34" charset="0"/>
            </a:endParaRPr>
          </a:p>
        </p:txBody>
      </p:sp>
      <p:pic>
        <p:nvPicPr>
          <p:cNvPr id="7" name="Bildobjekt 6" descr="En bild som visar text, Människoansikte, klädsel, leende&#10;&#10;AI-genererat innehåll kan vara felaktigt.">
            <a:extLst>
              <a:ext uri="{FF2B5EF4-FFF2-40B4-BE49-F238E27FC236}">
                <a16:creationId xmlns:a16="http://schemas.microsoft.com/office/drawing/2014/main" id="{BCFFC9C0-C7CE-0BF6-BBDA-3D6DE34143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903612"/>
            <a:ext cx="2520245" cy="3567741"/>
          </a:xfrm>
          <a:prstGeom prst="rect">
            <a:avLst/>
          </a:prstGeom>
          <a:effectLst>
            <a:outerShdw blurRad="298824" sx="109000" sy="109000" algn="ctr" rotWithShape="0">
              <a:prstClr val="black">
                <a:alpha val="9020"/>
              </a:prstClr>
            </a:outerShdw>
          </a:effectLst>
        </p:spPr>
      </p:pic>
    </p:spTree>
    <p:extLst>
      <p:ext uri="{BB962C8B-B14F-4D97-AF65-F5344CB8AC3E}">
        <p14:creationId xmlns:p14="http://schemas.microsoft.com/office/powerpoint/2010/main" val="759961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5041957-92B5-B942-22D1-77CA13A0F683}"/>
              </a:ext>
            </a:extLst>
          </p:cNvPr>
          <p:cNvSpPr/>
          <p:nvPr/>
        </p:nvSpPr>
        <p:spPr>
          <a:xfrm>
            <a:off x="0" y="1"/>
            <a:ext cx="12192000" cy="5890436"/>
          </a:xfrm>
          <a:prstGeom prst="rect">
            <a:avLst/>
          </a:prstGeom>
          <a:solidFill>
            <a:srgbClr val="4C4781">
              <a:alpha val="2548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lt1">
                  <a:alpha val="50000"/>
                </a:schemeClr>
              </a:solidFill>
            </a:endParaRPr>
          </a:p>
        </p:txBody>
      </p:sp>
      <p:sp>
        <p:nvSpPr>
          <p:cNvPr id="25" name="Rubrik 1">
            <a:extLst>
              <a:ext uri="{FF2B5EF4-FFF2-40B4-BE49-F238E27FC236}">
                <a16:creationId xmlns:a16="http://schemas.microsoft.com/office/drawing/2014/main" id="{DB762384-9B37-0614-A598-99419A06A31F}"/>
              </a:ext>
            </a:extLst>
          </p:cNvPr>
          <p:cNvSpPr txBox="1">
            <a:spLocks/>
          </p:cNvSpPr>
          <p:nvPr/>
        </p:nvSpPr>
        <p:spPr>
          <a:xfrm>
            <a:off x="1237538" y="810110"/>
            <a:ext cx="9252662" cy="74775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sv-SE" dirty="0"/>
              <a:t>Besök av stödverksamheter i Haninge  </a:t>
            </a:r>
            <a:endParaRPr lang="sv-SE" sz="4500" dirty="0"/>
          </a:p>
          <a:p>
            <a:pPr fontAlgn="auto">
              <a:lnSpc>
                <a:spcPct val="100000"/>
              </a:lnSpc>
              <a:spcAft>
                <a:spcPts val="0"/>
              </a:spcAft>
            </a:pPr>
            <a:endParaRPr lang="sv-SE" sz="4500" dirty="0"/>
          </a:p>
        </p:txBody>
      </p:sp>
      <p:sp>
        <p:nvSpPr>
          <p:cNvPr id="3" name="Platshållare för innehåll 2">
            <a:extLst>
              <a:ext uri="{FF2B5EF4-FFF2-40B4-BE49-F238E27FC236}">
                <a16:creationId xmlns:a16="http://schemas.microsoft.com/office/drawing/2014/main" id="{3EA4C2E9-F067-9526-6F7D-A3269DE68CDC}"/>
              </a:ext>
            </a:extLst>
          </p:cNvPr>
          <p:cNvSpPr>
            <a:spLocks noGrp="1"/>
          </p:cNvSpPr>
          <p:nvPr>
            <p:ph idx="1"/>
          </p:nvPr>
        </p:nvSpPr>
        <p:spPr>
          <a:xfrm>
            <a:off x="1237538" y="1903612"/>
            <a:ext cx="6424795" cy="2769087"/>
          </a:xfrm>
        </p:spPr>
        <p:txBody>
          <a:bodyPr>
            <a:noAutofit/>
          </a:bodyPr>
          <a:lstStyle/>
          <a:p>
            <a:pPr>
              <a:lnSpc>
                <a:spcPct val="100000"/>
              </a:lnSpc>
              <a:spcBef>
                <a:spcPts val="0"/>
              </a:spcBef>
              <a:spcAft>
                <a:spcPts val="1500"/>
              </a:spcAft>
            </a:pPr>
            <a:r>
              <a:rPr lang="sv-SE" sz="2000" kern="100" dirty="0">
                <a:effectLst/>
                <a:ea typeface="Calibri" panose="020F0502020204030204" pitchFamily="34" charset="0"/>
              </a:rPr>
              <a:t>Stödcentrum för unga brottsutsatta</a:t>
            </a:r>
          </a:p>
          <a:p>
            <a:pPr>
              <a:lnSpc>
                <a:spcPct val="100000"/>
              </a:lnSpc>
              <a:spcBef>
                <a:spcPts val="0"/>
              </a:spcBef>
              <a:spcAft>
                <a:spcPts val="1500"/>
              </a:spcAft>
            </a:pPr>
            <a:r>
              <a:rPr lang="sv-SE" sz="2000" kern="100" dirty="0">
                <a:ea typeface="Calibri" panose="020F0502020204030204" pitchFamily="34" charset="0"/>
              </a:rPr>
              <a:t>Relationsvåldsteamet </a:t>
            </a:r>
          </a:p>
          <a:p>
            <a:pPr>
              <a:lnSpc>
                <a:spcPct val="100000"/>
              </a:lnSpc>
              <a:spcBef>
                <a:spcPts val="0"/>
              </a:spcBef>
              <a:spcAft>
                <a:spcPts val="1500"/>
              </a:spcAft>
            </a:pPr>
            <a:r>
              <a:rPr lang="sv-SE" sz="2000" kern="100" dirty="0">
                <a:effectLst/>
                <a:ea typeface="Calibri" panose="020F0502020204030204" pitchFamily="34" charset="0"/>
              </a:rPr>
              <a:t>Ungdomsmottagningen </a:t>
            </a:r>
          </a:p>
          <a:p>
            <a:pPr>
              <a:lnSpc>
                <a:spcPct val="100000"/>
              </a:lnSpc>
              <a:spcBef>
                <a:spcPts val="0"/>
              </a:spcBef>
              <a:spcAft>
                <a:spcPts val="1500"/>
              </a:spcAft>
            </a:pPr>
            <a:r>
              <a:rPr lang="sv-SE" sz="2000" kern="100" dirty="0">
                <a:ea typeface="Calibri" panose="020F0502020204030204" pitchFamily="34" charset="0"/>
              </a:rPr>
              <a:t>Mini Maria</a:t>
            </a:r>
          </a:p>
          <a:p>
            <a:pPr>
              <a:lnSpc>
                <a:spcPct val="100000"/>
              </a:lnSpc>
              <a:spcBef>
                <a:spcPts val="0"/>
              </a:spcBef>
              <a:spcAft>
                <a:spcPts val="1500"/>
              </a:spcAft>
            </a:pPr>
            <a:r>
              <a:rPr lang="sv-SE" sz="2000" kern="100" dirty="0">
                <a:effectLst/>
                <a:ea typeface="Calibri" panose="020F0502020204030204" pitchFamily="34" charset="0"/>
              </a:rPr>
              <a:t>Unga vuxna </a:t>
            </a:r>
          </a:p>
          <a:p>
            <a:pPr>
              <a:lnSpc>
                <a:spcPct val="100000"/>
              </a:lnSpc>
              <a:spcBef>
                <a:spcPts val="0"/>
              </a:spcBef>
              <a:spcAft>
                <a:spcPts val="1500"/>
              </a:spcAft>
            </a:pPr>
            <a:r>
              <a:rPr lang="sv-SE" sz="2000" kern="100" dirty="0">
                <a:ea typeface="Calibri" panose="020F0502020204030204" pitchFamily="34" charset="0"/>
              </a:rPr>
              <a:t>Förebyggarteamet </a:t>
            </a:r>
            <a:endParaRPr lang="sv-SE" sz="2000" kern="100" dirty="0">
              <a:effectLst/>
              <a:ea typeface="Calibri" panose="020F0502020204030204" pitchFamily="34" charset="0"/>
            </a:endParaRPr>
          </a:p>
        </p:txBody>
      </p:sp>
    </p:spTree>
    <p:extLst>
      <p:ext uri="{BB962C8B-B14F-4D97-AF65-F5344CB8AC3E}">
        <p14:creationId xmlns:p14="http://schemas.microsoft.com/office/powerpoint/2010/main" val="152563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FE85764-99F3-CE42-CC73-6835F28BDADC}"/>
              </a:ext>
            </a:extLst>
          </p:cNvPr>
          <p:cNvSpPr/>
          <p:nvPr/>
        </p:nvSpPr>
        <p:spPr>
          <a:xfrm>
            <a:off x="0" y="6757"/>
            <a:ext cx="12192000" cy="5883679"/>
          </a:xfrm>
          <a:prstGeom prst="rect">
            <a:avLst/>
          </a:prstGeom>
          <a:solidFill>
            <a:srgbClr val="4C4781">
              <a:alpha val="2548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lt1">
                  <a:alpha val="50000"/>
                </a:schemeClr>
              </a:solidFill>
            </a:endParaRPr>
          </a:p>
        </p:txBody>
      </p:sp>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1814414"/>
            <a:ext cx="10515600" cy="545879"/>
          </a:xfrm>
        </p:spPr>
        <p:txBody>
          <a:bodyPr>
            <a:noAutofit/>
          </a:bodyPr>
          <a:lstStyle/>
          <a:p>
            <a:pPr algn="ctr"/>
            <a:r>
              <a:rPr lang="sv-SE" sz="4800" dirty="0"/>
              <a:t>Vad är </a:t>
            </a:r>
            <a:r>
              <a:rPr lang="sv-SE" sz="4800" dirty="0" err="1"/>
              <a:t>soc</a:t>
            </a:r>
            <a:r>
              <a:rPr lang="sv-SE" sz="4800" dirty="0"/>
              <a:t>?</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2774092"/>
            <a:ext cx="10515600" cy="2389487"/>
          </a:xfrm>
        </p:spPr>
        <p:txBody>
          <a:bodyPr>
            <a:noAutofit/>
          </a:bodyPr>
          <a:lstStyle/>
          <a:p>
            <a:pPr marL="0" indent="0" algn="ctr">
              <a:lnSpc>
                <a:spcPct val="100000"/>
              </a:lnSpc>
              <a:buNone/>
            </a:pPr>
            <a:r>
              <a:rPr lang="sv-SE" sz="2400" kern="100" dirty="0">
                <a:effectLst/>
                <a:ea typeface="Calibri" panose="020F0502020204030204" pitchFamily="34" charset="0"/>
              </a:rPr>
              <a:t>Soc är en förkortning av socialtjänsten.</a:t>
            </a:r>
          </a:p>
          <a:p>
            <a:pPr marL="0" indent="0" algn="ctr">
              <a:lnSpc>
                <a:spcPct val="100000"/>
              </a:lnSpc>
              <a:buNone/>
            </a:pPr>
            <a:r>
              <a:rPr lang="sv-SE" sz="2400" kern="100" dirty="0">
                <a:effectLst/>
                <a:ea typeface="Calibri" panose="020F0502020204030204" pitchFamily="34" charset="0"/>
              </a:rPr>
              <a:t>Socialtjänsten finns i alla kommuner i Sverige </a:t>
            </a:r>
            <a:br>
              <a:rPr lang="sv-SE" sz="2400" kern="100" dirty="0">
                <a:effectLst/>
                <a:ea typeface="Calibri" panose="020F0502020204030204" pitchFamily="34" charset="0"/>
              </a:rPr>
            </a:br>
            <a:r>
              <a:rPr lang="sv-SE" sz="2400" kern="100" dirty="0">
                <a:effectLst/>
                <a:ea typeface="Calibri" panose="020F0502020204030204" pitchFamily="34" charset="0"/>
              </a:rPr>
              <a:t>och jobbar för att alla i kommunen ska ha det bra. </a:t>
            </a:r>
          </a:p>
          <a:p>
            <a:pPr marL="0" indent="0" algn="ctr">
              <a:lnSpc>
                <a:spcPct val="100000"/>
              </a:lnSpc>
              <a:buNone/>
            </a:pPr>
            <a:r>
              <a:rPr lang="sv-SE" sz="2400" kern="100" dirty="0">
                <a:effectLst/>
                <a:ea typeface="Calibri" panose="020F0502020204030204" pitchFamily="34" charset="0"/>
              </a:rPr>
              <a:t>Om man inte har det bra kan man behöva </a:t>
            </a:r>
            <a:br>
              <a:rPr lang="sv-SE" sz="2400" kern="100" dirty="0">
                <a:effectLst/>
                <a:ea typeface="Calibri" panose="020F0502020204030204" pitchFamily="34" charset="0"/>
              </a:rPr>
            </a:br>
            <a:r>
              <a:rPr lang="sv-SE" sz="2400" kern="100" dirty="0">
                <a:effectLst/>
                <a:ea typeface="Calibri" panose="020F0502020204030204" pitchFamily="34" charset="0"/>
              </a:rPr>
              <a:t>stöd och hjälp från soc.  </a:t>
            </a:r>
            <a:br>
              <a:rPr lang="sv-SE" sz="2400" kern="100" dirty="0">
                <a:effectLst/>
                <a:ea typeface="Calibri" panose="020F0502020204030204" pitchFamily="34" charset="0"/>
              </a:rPr>
            </a:br>
            <a:endParaRPr lang="sv-SE" sz="2400" kern="100" dirty="0">
              <a:effectLst/>
              <a:ea typeface="Calibri" panose="020F0502020204030204" pitchFamily="34" charset="0"/>
            </a:endParaRPr>
          </a:p>
        </p:txBody>
      </p:sp>
      <p:sp>
        <p:nvSpPr>
          <p:cNvPr id="6" name="Rubrik 1">
            <a:extLst>
              <a:ext uri="{FF2B5EF4-FFF2-40B4-BE49-F238E27FC236}">
                <a16:creationId xmlns:a16="http://schemas.microsoft.com/office/drawing/2014/main" id="{782AC85C-7AAE-C0C7-B283-D99F3DF888F5}"/>
              </a:ext>
            </a:extLst>
          </p:cNvPr>
          <p:cNvSpPr txBox="1">
            <a:spLocks/>
          </p:cNvSpPr>
          <p:nvPr/>
        </p:nvSpPr>
        <p:spPr>
          <a:xfrm>
            <a:off x="230237" y="1208277"/>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8" name="Rubrik 1">
            <a:extLst>
              <a:ext uri="{FF2B5EF4-FFF2-40B4-BE49-F238E27FC236}">
                <a16:creationId xmlns:a16="http://schemas.microsoft.com/office/drawing/2014/main" id="{B1F1048A-1490-EA0D-D1BA-20A999E81792}"/>
              </a:ext>
            </a:extLst>
          </p:cNvPr>
          <p:cNvSpPr txBox="1">
            <a:spLocks/>
          </p:cNvSpPr>
          <p:nvPr/>
        </p:nvSpPr>
        <p:spPr>
          <a:xfrm>
            <a:off x="1524482" y="744923"/>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6000" dirty="0">
                <a:solidFill>
                  <a:schemeClr val="bg1">
                    <a:alpha val="50000"/>
                  </a:schemeClr>
                </a:solidFill>
              </a:rPr>
              <a:t>?</a:t>
            </a:r>
          </a:p>
        </p:txBody>
      </p:sp>
      <p:sp>
        <p:nvSpPr>
          <p:cNvPr id="9" name="Rubrik 1">
            <a:extLst>
              <a:ext uri="{FF2B5EF4-FFF2-40B4-BE49-F238E27FC236}">
                <a16:creationId xmlns:a16="http://schemas.microsoft.com/office/drawing/2014/main" id="{20AF00F3-B6DE-4E49-407D-2A0A3A5BCDC9}"/>
              </a:ext>
            </a:extLst>
          </p:cNvPr>
          <p:cNvSpPr txBox="1">
            <a:spLocks/>
          </p:cNvSpPr>
          <p:nvPr/>
        </p:nvSpPr>
        <p:spPr>
          <a:xfrm>
            <a:off x="916519" y="255594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0" name="Rubrik 1">
            <a:extLst>
              <a:ext uri="{FF2B5EF4-FFF2-40B4-BE49-F238E27FC236}">
                <a16:creationId xmlns:a16="http://schemas.microsoft.com/office/drawing/2014/main" id="{979AD4EB-2D9D-F1BB-662D-A4A117A6289A}"/>
              </a:ext>
            </a:extLst>
          </p:cNvPr>
          <p:cNvSpPr txBox="1">
            <a:spLocks/>
          </p:cNvSpPr>
          <p:nvPr/>
        </p:nvSpPr>
        <p:spPr>
          <a:xfrm>
            <a:off x="9058" y="3523981"/>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3" name="Rubrik 1">
            <a:extLst>
              <a:ext uri="{FF2B5EF4-FFF2-40B4-BE49-F238E27FC236}">
                <a16:creationId xmlns:a16="http://schemas.microsoft.com/office/drawing/2014/main" id="{F9231421-6CD7-0DB9-105C-3811D3A887F2}"/>
              </a:ext>
            </a:extLst>
          </p:cNvPr>
          <p:cNvSpPr txBox="1">
            <a:spLocks/>
          </p:cNvSpPr>
          <p:nvPr/>
        </p:nvSpPr>
        <p:spPr>
          <a:xfrm>
            <a:off x="2030141" y="2207805"/>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4" name="Rubrik 1">
            <a:extLst>
              <a:ext uri="{FF2B5EF4-FFF2-40B4-BE49-F238E27FC236}">
                <a16:creationId xmlns:a16="http://schemas.microsoft.com/office/drawing/2014/main" id="{982398CC-BB7A-195D-B2CC-0E54EB5F7F0E}"/>
              </a:ext>
            </a:extLst>
          </p:cNvPr>
          <p:cNvSpPr txBox="1">
            <a:spLocks/>
          </p:cNvSpPr>
          <p:nvPr/>
        </p:nvSpPr>
        <p:spPr>
          <a:xfrm>
            <a:off x="8458168" y="1296834"/>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5" name="Rubrik 1">
            <a:extLst>
              <a:ext uri="{FF2B5EF4-FFF2-40B4-BE49-F238E27FC236}">
                <a16:creationId xmlns:a16="http://schemas.microsoft.com/office/drawing/2014/main" id="{26326CAD-1ADC-32A0-1859-E651ABF040F8}"/>
              </a:ext>
            </a:extLst>
          </p:cNvPr>
          <p:cNvSpPr txBox="1">
            <a:spLocks/>
          </p:cNvSpPr>
          <p:nvPr/>
        </p:nvSpPr>
        <p:spPr>
          <a:xfrm>
            <a:off x="9701424" y="49587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17" name="Rubrik 1">
            <a:extLst>
              <a:ext uri="{FF2B5EF4-FFF2-40B4-BE49-F238E27FC236}">
                <a16:creationId xmlns:a16="http://schemas.microsoft.com/office/drawing/2014/main" id="{AB202BCE-F589-CE77-BD3D-3C23286DACBE}"/>
              </a:ext>
            </a:extLst>
          </p:cNvPr>
          <p:cNvSpPr txBox="1">
            <a:spLocks/>
          </p:cNvSpPr>
          <p:nvPr/>
        </p:nvSpPr>
        <p:spPr>
          <a:xfrm>
            <a:off x="10171776" y="194659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8" name="Rubrik 1">
            <a:extLst>
              <a:ext uri="{FF2B5EF4-FFF2-40B4-BE49-F238E27FC236}">
                <a16:creationId xmlns:a16="http://schemas.microsoft.com/office/drawing/2014/main" id="{2FE735F6-2204-5367-BD85-B8968FC2F62B}"/>
              </a:ext>
            </a:extLst>
          </p:cNvPr>
          <p:cNvSpPr txBox="1">
            <a:spLocks/>
          </p:cNvSpPr>
          <p:nvPr/>
        </p:nvSpPr>
        <p:spPr>
          <a:xfrm>
            <a:off x="10793526" y="1114514"/>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0" name="Rubrik 1">
            <a:extLst>
              <a:ext uri="{FF2B5EF4-FFF2-40B4-BE49-F238E27FC236}">
                <a16:creationId xmlns:a16="http://schemas.microsoft.com/office/drawing/2014/main" id="{EA98B0D9-166F-68A0-4283-2F983FBBD6F2}"/>
              </a:ext>
            </a:extLst>
          </p:cNvPr>
          <p:cNvSpPr txBox="1">
            <a:spLocks/>
          </p:cNvSpPr>
          <p:nvPr/>
        </p:nvSpPr>
        <p:spPr>
          <a:xfrm>
            <a:off x="9714054" y="3255282"/>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800" dirty="0">
                <a:solidFill>
                  <a:schemeClr val="bg1">
                    <a:alpha val="50000"/>
                  </a:schemeClr>
                </a:solidFill>
              </a:rPr>
              <a:t>?</a:t>
            </a:r>
          </a:p>
        </p:txBody>
      </p:sp>
      <p:sp>
        <p:nvSpPr>
          <p:cNvPr id="21" name="Rubrik 1">
            <a:extLst>
              <a:ext uri="{FF2B5EF4-FFF2-40B4-BE49-F238E27FC236}">
                <a16:creationId xmlns:a16="http://schemas.microsoft.com/office/drawing/2014/main" id="{F9BEC9A1-A186-FD79-23C6-6C06F433D6A7}"/>
              </a:ext>
            </a:extLst>
          </p:cNvPr>
          <p:cNvSpPr txBox="1">
            <a:spLocks/>
          </p:cNvSpPr>
          <p:nvPr/>
        </p:nvSpPr>
        <p:spPr>
          <a:xfrm>
            <a:off x="1076420" y="4058683"/>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23" name="Rubrik 1">
            <a:extLst>
              <a:ext uri="{FF2B5EF4-FFF2-40B4-BE49-F238E27FC236}">
                <a16:creationId xmlns:a16="http://schemas.microsoft.com/office/drawing/2014/main" id="{1BD891C5-E9C9-C03B-F39A-4E20EB44E558}"/>
              </a:ext>
            </a:extLst>
          </p:cNvPr>
          <p:cNvSpPr txBox="1">
            <a:spLocks/>
          </p:cNvSpPr>
          <p:nvPr/>
        </p:nvSpPr>
        <p:spPr>
          <a:xfrm>
            <a:off x="9126557" y="2553001"/>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5" name="Rubrik 1">
            <a:extLst>
              <a:ext uri="{FF2B5EF4-FFF2-40B4-BE49-F238E27FC236}">
                <a16:creationId xmlns:a16="http://schemas.microsoft.com/office/drawing/2014/main" id="{0347EA70-9E85-7BC2-3ED8-B0F7C9537589}"/>
              </a:ext>
            </a:extLst>
          </p:cNvPr>
          <p:cNvSpPr txBox="1">
            <a:spLocks/>
          </p:cNvSpPr>
          <p:nvPr/>
        </p:nvSpPr>
        <p:spPr>
          <a:xfrm>
            <a:off x="10552254" y="4618616"/>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Tree>
    <p:extLst>
      <p:ext uri="{BB962C8B-B14F-4D97-AF65-F5344CB8AC3E}">
        <p14:creationId xmlns:p14="http://schemas.microsoft.com/office/powerpoint/2010/main" val="3498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Animering, Människoansikte, Tecknade serier, illustration&#10;&#10;AI-genererat innehåll kan vara felaktigt.">
            <a:extLst>
              <a:ext uri="{FF2B5EF4-FFF2-40B4-BE49-F238E27FC236}">
                <a16:creationId xmlns:a16="http://schemas.microsoft.com/office/drawing/2014/main" id="{AB82AC92-B60D-019D-3B78-0995C2C70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115" y="2142232"/>
            <a:ext cx="6872556" cy="3503656"/>
          </a:xfrm>
          <a:prstGeom prst="rect">
            <a:avLst/>
          </a:prstGeom>
        </p:spPr>
      </p:pic>
      <p:sp>
        <p:nvSpPr>
          <p:cNvPr id="2" name="Rubrik 1">
            <a:extLst>
              <a:ext uri="{FF2B5EF4-FFF2-40B4-BE49-F238E27FC236}">
                <a16:creationId xmlns:a16="http://schemas.microsoft.com/office/drawing/2014/main" id="{C827CE16-406C-6ADD-943C-D08660706FB6}"/>
              </a:ext>
            </a:extLst>
          </p:cNvPr>
          <p:cNvSpPr>
            <a:spLocks noGrp="1"/>
          </p:cNvSpPr>
          <p:nvPr>
            <p:ph type="title"/>
          </p:nvPr>
        </p:nvSpPr>
        <p:spPr>
          <a:xfrm>
            <a:off x="838200" y="773635"/>
            <a:ext cx="7000982" cy="531184"/>
          </a:xfrm>
        </p:spPr>
        <p:txBody>
          <a:bodyPr>
            <a:noAutofit/>
          </a:bodyPr>
          <a:lstStyle/>
          <a:p>
            <a:pPr>
              <a:lnSpc>
                <a:spcPct val="100000"/>
              </a:lnSpc>
            </a:pPr>
            <a:r>
              <a:rPr lang="sv-SE" sz="4400" dirty="0"/>
              <a:t>Du har rätt att må bra!</a:t>
            </a:r>
          </a:p>
        </p:txBody>
      </p:sp>
      <p:sp>
        <p:nvSpPr>
          <p:cNvPr id="3" name="Platshållare för innehåll 2">
            <a:extLst>
              <a:ext uri="{FF2B5EF4-FFF2-40B4-BE49-F238E27FC236}">
                <a16:creationId xmlns:a16="http://schemas.microsoft.com/office/drawing/2014/main" id="{EE1ADEC1-F0E8-E9A4-7DC5-9041295E5812}"/>
              </a:ext>
            </a:extLst>
          </p:cNvPr>
          <p:cNvSpPr>
            <a:spLocks noGrp="1"/>
          </p:cNvSpPr>
          <p:nvPr>
            <p:ph idx="1"/>
          </p:nvPr>
        </p:nvSpPr>
        <p:spPr>
          <a:xfrm>
            <a:off x="838199" y="1725891"/>
            <a:ext cx="6158023" cy="2372090"/>
          </a:xfrm>
        </p:spPr>
        <p:txBody>
          <a:bodyPr>
            <a:noAutofit/>
          </a:bodyPr>
          <a:lstStyle/>
          <a:p>
            <a:pPr marL="0" indent="0">
              <a:lnSpc>
                <a:spcPts val="2700"/>
              </a:lnSpc>
              <a:spcAft>
                <a:spcPts val="600"/>
              </a:spcAft>
              <a:buNone/>
            </a:pPr>
            <a:r>
              <a:rPr lang="sv-SE" sz="2000" kern="100" dirty="0">
                <a:effectLst/>
                <a:ea typeface="Calibri" panose="020F0502020204030204" pitchFamily="34" charset="0"/>
              </a:rPr>
              <a:t>Alla barn och ungdomar har rätt att må bra, </a:t>
            </a:r>
            <a:br>
              <a:rPr lang="sv-SE" sz="2000" kern="100" dirty="0">
                <a:effectLst/>
                <a:ea typeface="Calibri" panose="020F0502020204030204" pitchFamily="34" charset="0"/>
              </a:rPr>
            </a:br>
            <a:r>
              <a:rPr lang="sv-SE" sz="2000" kern="100" dirty="0">
                <a:effectLst/>
                <a:ea typeface="Calibri" panose="020F0502020204030204" pitchFamily="34" charset="0"/>
              </a:rPr>
              <a:t>vara trygga och ha någon som tar hand om dem.</a:t>
            </a:r>
          </a:p>
          <a:p>
            <a:pPr marL="0" indent="0">
              <a:lnSpc>
                <a:spcPts val="2700"/>
              </a:lnSpc>
              <a:spcAft>
                <a:spcPts val="600"/>
              </a:spcAft>
              <a:buNone/>
            </a:pPr>
            <a:r>
              <a:rPr lang="sv-SE" sz="2000" kern="100" dirty="0">
                <a:ea typeface="Calibri" panose="020F0502020204030204" pitchFamily="34" charset="0"/>
              </a:rPr>
              <a:t>Det är lag enligt Barnkonventionen.</a:t>
            </a:r>
            <a:r>
              <a:rPr lang="sv-SE" sz="2000" kern="100" dirty="0">
                <a:effectLst/>
                <a:ea typeface="Calibri" panose="020F0502020204030204" pitchFamily="34" charset="0"/>
              </a:rPr>
              <a:t> </a:t>
            </a:r>
          </a:p>
          <a:p>
            <a:pPr marL="0" indent="0">
              <a:lnSpc>
                <a:spcPts val="2700"/>
              </a:lnSpc>
              <a:spcAft>
                <a:spcPts val="600"/>
              </a:spcAft>
              <a:buNone/>
            </a:pPr>
            <a:r>
              <a:rPr lang="sv-SE" sz="2000" kern="100" dirty="0">
                <a:effectLst/>
                <a:ea typeface="Calibri" panose="020F0502020204030204" pitchFamily="34" charset="0"/>
              </a:rPr>
              <a:t>Om du inte mår bra eller är orolig för </a:t>
            </a:r>
            <a:br>
              <a:rPr lang="sv-SE" sz="2000" kern="100" dirty="0">
                <a:effectLst/>
                <a:ea typeface="Calibri" panose="020F0502020204030204" pitchFamily="34" charset="0"/>
              </a:rPr>
            </a:br>
            <a:r>
              <a:rPr lang="sv-SE" sz="2000" kern="100" dirty="0">
                <a:effectLst/>
                <a:ea typeface="Calibri" panose="020F0502020204030204" pitchFamily="34" charset="0"/>
              </a:rPr>
              <a:t>någon annan kan du få stöd och hjälp </a:t>
            </a:r>
            <a:br>
              <a:rPr lang="sv-SE" sz="2000" kern="100" dirty="0">
                <a:effectLst/>
                <a:ea typeface="Calibri" panose="020F0502020204030204" pitchFamily="34" charset="0"/>
              </a:rPr>
            </a:br>
            <a:r>
              <a:rPr lang="sv-SE" sz="2000" kern="100" dirty="0">
                <a:effectLst/>
                <a:ea typeface="Calibri" panose="020F0502020204030204" pitchFamily="34" charset="0"/>
              </a:rPr>
              <a:t>från socialtjänsten. </a:t>
            </a:r>
          </a:p>
        </p:txBody>
      </p:sp>
      <p:sp>
        <p:nvSpPr>
          <p:cNvPr id="5" name="Rektangel 4">
            <a:extLst>
              <a:ext uri="{FF2B5EF4-FFF2-40B4-BE49-F238E27FC236}">
                <a16:creationId xmlns:a16="http://schemas.microsoft.com/office/drawing/2014/main" id="{A63F0AB8-85F4-FDDB-D54E-BDF7F6CF79FA}"/>
              </a:ext>
            </a:extLst>
          </p:cNvPr>
          <p:cNvSpPr/>
          <p:nvPr/>
        </p:nvSpPr>
        <p:spPr>
          <a:xfrm>
            <a:off x="0" y="5645888"/>
            <a:ext cx="12192000" cy="45719"/>
          </a:xfrm>
          <a:prstGeom prst="rect">
            <a:avLst/>
          </a:prstGeom>
          <a:solidFill>
            <a:srgbClr val="0070C0">
              <a:alpha val="799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5975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69021" y="773634"/>
            <a:ext cx="4165315" cy="1990114"/>
          </a:xfrm>
        </p:spPr>
        <p:txBody>
          <a:bodyPr>
            <a:noAutofit/>
          </a:bodyPr>
          <a:lstStyle/>
          <a:p>
            <a:pPr>
              <a:lnSpc>
                <a:spcPct val="100000"/>
              </a:lnSpc>
            </a:pPr>
            <a:r>
              <a:rPr lang="sv-SE" sz="4400" dirty="0"/>
              <a:t>När kan man </a:t>
            </a:r>
            <a:br>
              <a:rPr lang="sv-SE" sz="4400" dirty="0"/>
            </a:br>
            <a:r>
              <a:rPr lang="sv-SE" sz="4400" dirty="0"/>
              <a:t>få hjälp av socialtjänsten?</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6386673" y="903959"/>
            <a:ext cx="4247507" cy="4048185"/>
          </a:xfrm>
        </p:spPr>
        <p:txBody>
          <a:bodyPr>
            <a:normAutofit/>
          </a:bodyPr>
          <a:lstStyle/>
          <a:p>
            <a:pPr marL="0" indent="0">
              <a:lnSpc>
                <a:spcPct val="100000"/>
              </a:lnSpc>
              <a:spcBef>
                <a:spcPts val="0"/>
              </a:spcBef>
              <a:spcAft>
                <a:spcPts val="1500"/>
              </a:spcAft>
              <a:buNone/>
            </a:pPr>
            <a:r>
              <a:rPr lang="sv-SE" sz="1800" b="1" kern="100" dirty="0">
                <a:effectLst/>
                <a:ea typeface="Calibri" panose="020F0502020204030204" pitchFamily="34" charset="0"/>
              </a:rPr>
              <a:t>Socialtjänsten kan till exempel </a:t>
            </a:r>
            <a:br>
              <a:rPr lang="sv-SE" sz="1800" b="1" kern="100" dirty="0">
                <a:effectLst/>
                <a:ea typeface="Calibri" panose="020F0502020204030204" pitchFamily="34" charset="0"/>
              </a:rPr>
            </a:br>
            <a:r>
              <a:rPr lang="sv-SE" sz="1800" b="1" kern="100" dirty="0">
                <a:effectLst/>
                <a:ea typeface="Calibri" panose="020F0502020204030204" pitchFamily="34" charset="0"/>
              </a:rPr>
              <a:t>ge stöd och hjälp om:</a:t>
            </a:r>
          </a:p>
          <a:p>
            <a:pPr>
              <a:lnSpc>
                <a:spcPct val="100000"/>
              </a:lnSpc>
              <a:spcBef>
                <a:spcPts val="0"/>
              </a:spcBef>
              <a:spcAft>
                <a:spcPts val="1000"/>
              </a:spcAft>
            </a:pPr>
            <a:r>
              <a:rPr lang="sv-SE" sz="1800" kern="100" dirty="0">
                <a:effectLst/>
                <a:ea typeface="Calibri" panose="020F0502020204030204" pitchFamily="34" charset="0"/>
              </a:rPr>
              <a:t>någon i familjen dricker mycket </a:t>
            </a:r>
            <a:br>
              <a:rPr lang="sv-SE" sz="1800" kern="100" dirty="0">
                <a:effectLst/>
                <a:ea typeface="Calibri" panose="020F0502020204030204" pitchFamily="34" charset="0"/>
              </a:rPr>
            </a:br>
            <a:r>
              <a:rPr lang="sv-SE" sz="1800" kern="100" dirty="0">
                <a:effectLst/>
                <a:ea typeface="Calibri" panose="020F0502020204030204" pitchFamily="34" charset="0"/>
              </a:rPr>
              <a:t>alkohol eller tar droger</a:t>
            </a:r>
          </a:p>
          <a:p>
            <a:pPr>
              <a:lnSpc>
                <a:spcPct val="100000"/>
              </a:lnSpc>
              <a:spcBef>
                <a:spcPts val="0"/>
              </a:spcBef>
              <a:spcAft>
                <a:spcPts val="1000"/>
              </a:spcAft>
            </a:pPr>
            <a:r>
              <a:rPr lang="sv-SE" sz="1800" kern="100" dirty="0">
                <a:effectLst/>
                <a:ea typeface="Calibri" panose="020F0502020204030204" pitchFamily="34" charset="0"/>
              </a:rPr>
              <a:t>någon i familjen blir utsatt för våld </a:t>
            </a:r>
            <a:br>
              <a:rPr lang="sv-SE" sz="1800" kern="100" dirty="0">
                <a:effectLst/>
                <a:ea typeface="Calibri" panose="020F0502020204030204" pitchFamily="34" charset="0"/>
              </a:rPr>
            </a:br>
            <a:r>
              <a:rPr lang="sv-SE" sz="1800" kern="100" dirty="0">
                <a:effectLst/>
                <a:ea typeface="Calibri" panose="020F0502020204030204" pitchFamily="34" charset="0"/>
              </a:rPr>
              <a:t>eller hot hemma</a:t>
            </a:r>
          </a:p>
          <a:p>
            <a:pPr>
              <a:lnSpc>
                <a:spcPct val="100000"/>
              </a:lnSpc>
              <a:spcBef>
                <a:spcPts val="0"/>
              </a:spcBef>
              <a:spcAft>
                <a:spcPts val="1000"/>
              </a:spcAft>
            </a:pPr>
            <a:r>
              <a:rPr lang="sv-SE" sz="1800" kern="100" dirty="0">
                <a:effectLst/>
                <a:ea typeface="Calibri" panose="020F0502020204030204" pitchFamily="34" charset="0"/>
              </a:rPr>
              <a:t>pengarna inte räcker till</a:t>
            </a:r>
          </a:p>
          <a:p>
            <a:pPr>
              <a:lnSpc>
                <a:spcPct val="100000"/>
              </a:lnSpc>
              <a:spcBef>
                <a:spcPts val="0"/>
              </a:spcBef>
              <a:spcAft>
                <a:spcPts val="1000"/>
              </a:spcAft>
            </a:pPr>
            <a:r>
              <a:rPr lang="sv-SE" sz="1800" kern="100" dirty="0">
                <a:effectLst/>
                <a:ea typeface="Calibri" panose="020F0502020204030204" pitchFamily="34" charset="0"/>
              </a:rPr>
              <a:t>någon i familjen gör brottsliga saker</a:t>
            </a:r>
          </a:p>
          <a:p>
            <a:pPr>
              <a:lnSpc>
                <a:spcPct val="100000"/>
              </a:lnSpc>
              <a:spcBef>
                <a:spcPts val="0"/>
              </a:spcBef>
              <a:spcAft>
                <a:spcPts val="1000"/>
              </a:spcAft>
            </a:pPr>
            <a:r>
              <a:rPr lang="sv-SE" sz="1800" kern="100" dirty="0">
                <a:effectLst/>
                <a:ea typeface="Calibri" panose="020F0502020204030204" pitchFamily="34" charset="0"/>
              </a:rPr>
              <a:t>någon i familjen mår psykiskt dåligt</a:t>
            </a:r>
          </a:p>
          <a:p>
            <a:pPr>
              <a:lnSpc>
                <a:spcPct val="100000"/>
              </a:lnSpc>
              <a:spcBef>
                <a:spcPts val="0"/>
              </a:spcBef>
              <a:spcAft>
                <a:spcPts val="1000"/>
              </a:spcAft>
            </a:pPr>
            <a:r>
              <a:rPr lang="sv-SE" sz="1800" kern="100" dirty="0">
                <a:effectLst/>
                <a:ea typeface="Calibri" panose="020F0502020204030204" pitchFamily="34" charset="0"/>
              </a:rPr>
              <a:t>föräldrarna separerar eller skiljer sig och inte kommer överens.</a:t>
            </a:r>
          </a:p>
        </p:txBody>
      </p:sp>
    </p:spTree>
    <p:extLst>
      <p:ext uri="{BB962C8B-B14F-4D97-AF65-F5344CB8AC3E}">
        <p14:creationId xmlns:p14="http://schemas.microsoft.com/office/powerpoint/2010/main" val="42307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cknad serie, Människoansikte, illustration, Tecknade serier&#10;&#10;AI-genererat innehåll kan vara felaktigt.">
            <a:extLst>
              <a:ext uri="{FF2B5EF4-FFF2-40B4-BE49-F238E27FC236}">
                <a16:creationId xmlns:a16="http://schemas.microsoft.com/office/drawing/2014/main" id="{B9AC1A3C-E547-9BFA-3E19-28C7F4F93E66}"/>
              </a:ext>
            </a:extLst>
          </p:cNvPr>
          <p:cNvPicPr>
            <a:picLocks noChangeAspect="1"/>
          </p:cNvPicPr>
          <p:nvPr/>
        </p:nvPicPr>
        <p:blipFill>
          <a:blip r:embed="rId3" cstate="print">
            <a:extLst>
              <a:ext uri="{28A0092B-C50C-407E-A947-70E740481C1C}">
                <a14:useLocalDpi xmlns:a14="http://schemas.microsoft.com/office/drawing/2010/main" val="0"/>
              </a:ext>
            </a:extLst>
          </a:blip>
          <a:srcRect l="11596" t="32631" r="5955"/>
          <a:stretch/>
        </p:blipFill>
        <p:spPr>
          <a:xfrm>
            <a:off x="7679131" y="1746464"/>
            <a:ext cx="3584772" cy="3922283"/>
          </a:xfrm>
          <a:prstGeom prst="rect">
            <a:avLst/>
          </a:prstGeom>
        </p:spPr>
      </p:pic>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2419619"/>
            <a:ext cx="5441219" cy="2203768"/>
          </a:xfrm>
        </p:spPr>
        <p:txBody>
          <a:bodyPr>
            <a:normAutofit/>
          </a:bodyPr>
          <a:lstStyle/>
          <a:p>
            <a:pPr marL="0" indent="0">
              <a:lnSpc>
                <a:spcPct val="100000"/>
              </a:lnSpc>
              <a:spcBef>
                <a:spcPts val="0"/>
              </a:spcBef>
              <a:spcAft>
                <a:spcPts val="900"/>
              </a:spcAft>
              <a:buNone/>
            </a:pPr>
            <a:r>
              <a:rPr lang="sv-SE" sz="1800" b="1" kern="100" dirty="0">
                <a:effectLst/>
                <a:ea typeface="Calibri" panose="020F0502020204030204" pitchFamily="34" charset="0"/>
              </a:rPr>
              <a:t>Du som är barn </a:t>
            </a:r>
            <a:r>
              <a:rPr lang="sv-SE" sz="1800" b="1" kern="100" dirty="0">
                <a:ea typeface="Calibri" panose="020F0502020204030204" pitchFamily="34" charset="0"/>
              </a:rPr>
              <a:t>eller</a:t>
            </a:r>
            <a:r>
              <a:rPr lang="sv-SE" sz="1800" b="1" kern="100" dirty="0">
                <a:effectLst/>
                <a:ea typeface="Calibri" panose="020F0502020204030204" pitchFamily="34" charset="0"/>
              </a:rPr>
              <a:t> ungdom:</a:t>
            </a:r>
          </a:p>
          <a:p>
            <a:pPr>
              <a:lnSpc>
                <a:spcPct val="100000"/>
              </a:lnSpc>
              <a:spcBef>
                <a:spcPts val="0"/>
              </a:spcBef>
              <a:spcAft>
                <a:spcPts val="1000"/>
              </a:spcAft>
            </a:pPr>
            <a:r>
              <a:rPr lang="sv-SE" sz="1800" kern="100" dirty="0">
                <a:effectLst/>
                <a:ea typeface="Calibri" panose="020F0502020204030204" pitchFamily="34" charset="0"/>
              </a:rPr>
              <a:t>ska veta att det finns hjälp och stöd att få</a:t>
            </a:r>
          </a:p>
          <a:p>
            <a:pPr>
              <a:lnSpc>
                <a:spcPct val="100000"/>
              </a:lnSpc>
              <a:spcBef>
                <a:spcPts val="0"/>
              </a:spcBef>
              <a:spcAft>
                <a:spcPts val="1000"/>
              </a:spcAft>
            </a:pPr>
            <a:r>
              <a:rPr lang="sv-SE" sz="1800" kern="100" dirty="0">
                <a:effectLst/>
                <a:ea typeface="Calibri" panose="020F0502020204030204" pitchFamily="34" charset="0"/>
              </a:rPr>
              <a:t>har rätt att må bra</a:t>
            </a:r>
          </a:p>
          <a:p>
            <a:pPr>
              <a:lnSpc>
                <a:spcPct val="100000"/>
              </a:lnSpc>
              <a:spcBef>
                <a:spcPts val="0"/>
              </a:spcBef>
              <a:spcAft>
                <a:spcPts val="1000"/>
              </a:spcAft>
            </a:pPr>
            <a:r>
              <a:rPr lang="sv-SE" sz="1800" kern="100" dirty="0">
                <a:effectLst/>
                <a:ea typeface="Calibri" panose="020F0502020204030204" pitchFamily="34" charset="0"/>
              </a:rPr>
              <a:t>har rätt att prata med någon som lyssnar</a:t>
            </a:r>
          </a:p>
          <a:p>
            <a:pPr>
              <a:lnSpc>
                <a:spcPct val="100000"/>
              </a:lnSpc>
              <a:spcBef>
                <a:spcPts val="0"/>
              </a:spcBef>
              <a:spcAft>
                <a:spcPts val="1000"/>
              </a:spcAft>
            </a:pPr>
            <a:r>
              <a:rPr lang="sv-SE" sz="1800" kern="100" dirty="0">
                <a:effectLst/>
                <a:ea typeface="Calibri" panose="020F0502020204030204" pitchFamily="34" charset="0"/>
              </a:rPr>
              <a:t>har rätt att bli tagen på allvar.</a:t>
            </a:r>
          </a:p>
        </p:txBody>
      </p:sp>
      <p:sp>
        <p:nvSpPr>
          <p:cNvPr id="8" name="Rubrik 1">
            <a:extLst>
              <a:ext uri="{FF2B5EF4-FFF2-40B4-BE49-F238E27FC236}">
                <a16:creationId xmlns:a16="http://schemas.microsoft.com/office/drawing/2014/main" id="{435A561B-E096-4C94-E273-E9CEEEB948B2}"/>
              </a:ext>
            </a:extLst>
          </p:cNvPr>
          <p:cNvSpPr txBox="1">
            <a:spLocks noGrp="1"/>
          </p:cNvSpPr>
          <p:nvPr>
            <p:ph type="title"/>
          </p:nvPr>
        </p:nvSpPr>
        <p:spPr>
          <a:xfrm>
            <a:off x="838200" y="681037"/>
            <a:ext cx="9778550" cy="132556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sv-SE" sz="4400" b="0" dirty="0"/>
              <a:t>Viktig information från socialtjänsten</a:t>
            </a:r>
            <a:br>
              <a:rPr lang="sv-SE" sz="4400" dirty="0"/>
            </a:br>
            <a:r>
              <a:rPr lang="sv-SE" sz="3600" dirty="0"/>
              <a:t>Det finns hjälp att få!</a:t>
            </a:r>
          </a:p>
        </p:txBody>
      </p:sp>
      <p:sp>
        <p:nvSpPr>
          <p:cNvPr id="9" name="Rektangel 8">
            <a:extLst>
              <a:ext uri="{FF2B5EF4-FFF2-40B4-BE49-F238E27FC236}">
                <a16:creationId xmlns:a16="http://schemas.microsoft.com/office/drawing/2014/main" id="{31606A65-4CEE-F064-00B5-6B99EF694575}"/>
              </a:ext>
            </a:extLst>
          </p:cNvPr>
          <p:cNvSpPr/>
          <p:nvPr/>
        </p:nvSpPr>
        <p:spPr>
          <a:xfrm>
            <a:off x="0" y="5645888"/>
            <a:ext cx="12192000" cy="45719"/>
          </a:xfrm>
          <a:prstGeom prst="rect">
            <a:avLst/>
          </a:prstGeom>
          <a:solidFill>
            <a:srgbClr val="0070C0">
              <a:alpha val="799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1702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199" y="773634"/>
            <a:ext cx="9576251" cy="757266"/>
          </a:xfrm>
        </p:spPr>
        <p:txBody>
          <a:bodyPr>
            <a:noAutofit/>
          </a:bodyPr>
          <a:lstStyle/>
          <a:p>
            <a:pPr>
              <a:lnSpc>
                <a:spcPct val="100000"/>
              </a:lnSpc>
            </a:pPr>
            <a:r>
              <a:rPr lang="sv-SE" sz="4400" dirty="0"/>
              <a:t>Socialtjänsten hjälper på olika sätt</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1638912"/>
            <a:ext cx="9728200" cy="934356"/>
          </a:xfrm>
        </p:spPr>
        <p:txBody>
          <a:bodyPr>
            <a:normAutofit/>
          </a:bodyPr>
          <a:lstStyle/>
          <a:p>
            <a:pPr marL="0" indent="0">
              <a:lnSpc>
                <a:spcPct val="100000"/>
              </a:lnSpc>
              <a:spcBef>
                <a:spcPts val="0"/>
              </a:spcBef>
              <a:spcAft>
                <a:spcPts val="1500"/>
              </a:spcAft>
              <a:buNone/>
            </a:pPr>
            <a:r>
              <a:rPr lang="sv-SE" sz="2300" b="1" kern="100" dirty="0">
                <a:effectLst/>
                <a:ea typeface="Calibri" panose="020F0502020204030204" pitchFamily="34" charset="0"/>
              </a:rPr>
              <a:t>Socialtjänsten kan stötta barn, ungdomar och familjer på olika sätt. Till exempel:</a:t>
            </a:r>
          </a:p>
        </p:txBody>
      </p:sp>
      <p:pic>
        <p:nvPicPr>
          <p:cNvPr id="6" name="Bildobjekt 5">
            <a:extLst>
              <a:ext uri="{FF2B5EF4-FFF2-40B4-BE49-F238E27FC236}">
                <a16:creationId xmlns:a16="http://schemas.microsoft.com/office/drawing/2014/main" id="{CCC29BD4-1825-51CD-CB40-636819AA1497}"/>
              </a:ext>
            </a:extLst>
          </p:cNvPr>
          <p:cNvPicPr>
            <a:picLocks noChangeAspect="1"/>
          </p:cNvPicPr>
          <p:nvPr/>
        </p:nvPicPr>
        <p:blipFill>
          <a:blip r:embed="rId3"/>
          <a:stretch>
            <a:fillRect/>
          </a:stretch>
        </p:blipFill>
        <p:spPr>
          <a:xfrm>
            <a:off x="1098459" y="3264061"/>
            <a:ext cx="3186280" cy="1526114"/>
          </a:xfrm>
          <a:prstGeom prst="rect">
            <a:avLst/>
          </a:prstGeom>
        </p:spPr>
      </p:pic>
      <p:pic>
        <p:nvPicPr>
          <p:cNvPr id="13" name="Bildobjekt 12">
            <a:extLst>
              <a:ext uri="{FF2B5EF4-FFF2-40B4-BE49-F238E27FC236}">
                <a16:creationId xmlns:a16="http://schemas.microsoft.com/office/drawing/2014/main" id="{1CA7982B-024A-C959-11C7-3217B2BB9807}"/>
              </a:ext>
            </a:extLst>
          </p:cNvPr>
          <p:cNvPicPr>
            <a:picLocks noChangeAspect="1"/>
          </p:cNvPicPr>
          <p:nvPr/>
        </p:nvPicPr>
        <p:blipFill>
          <a:blip r:embed="rId4"/>
          <a:stretch>
            <a:fillRect/>
          </a:stretch>
        </p:blipFill>
        <p:spPr>
          <a:xfrm>
            <a:off x="4401877" y="3264061"/>
            <a:ext cx="3262728" cy="1526114"/>
          </a:xfrm>
          <a:prstGeom prst="rect">
            <a:avLst/>
          </a:prstGeom>
        </p:spPr>
      </p:pic>
      <p:pic>
        <p:nvPicPr>
          <p:cNvPr id="15" name="Bildobjekt 14">
            <a:extLst>
              <a:ext uri="{FF2B5EF4-FFF2-40B4-BE49-F238E27FC236}">
                <a16:creationId xmlns:a16="http://schemas.microsoft.com/office/drawing/2014/main" id="{E6E579BD-AA3E-4A57-44A1-703782C963D2}"/>
              </a:ext>
            </a:extLst>
          </p:cNvPr>
          <p:cNvPicPr>
            <a:picLocks noChangeAspect="1"/>
          </p:cNvPicPr>
          <p:nvPr/>
        </p:nvPicPr>
        <p:blipFill>
          <a:blip r:embed="rId5"/>
          <a:stretch>
            <a:fillRect/>
          </a:stretch>
        </p:blipFill>
        <p:spPr>
          <a:xfrm>
            <a:off x="7781743" y="3256179"/>
            <a:ext cx="3244194" cy="1533996"/>
          </a:xfrm>
          <a:prstGeom prst="rect">
            <a:avLst/>
          </a:prstGeom>
        </p:spPr>
      </p:pic>
    </p:spTree>
    <p:extLst>
      <p:ext uri="{BB962C8B-B14F-4D97-AF65-F5344CB8AC3E}">
        <p14:creationId xmlns:p14="http://schemas.microsoft.com/office/powerpoint/2010/main" val="171079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5850276" cy="1075714"/>
          </a:xfrm>
        </p:spPr>
        <p:txBody>
          <a:bodyPr>
            <a:noAutofit/>
          </a:bodyPr>
          <a:lstStyle/>
          <a:p>
            <a:pPr>
              <a:lnSpc>
                <a:spcPct val="100000"/>
              </a:lnSpc>
            </a:pPr>
            <a:r>
              <a:rPr lang="sv-SE" sz="4400" dirty="0"/>
              <a:t>Stöd om man inte kan bo kvar hemma</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2511329"/>
            <a:ext cx="5953018" cy="2903152"/>
          </a:xfrm>
        </p:spPr>
        <p:txBody>
          <a:bodyPr>
            <a:normAutofit/>
          </a:bodyPr>
          <a:lstStyle/>
          <a:p>
            <a:pPr marL="0" indent="0">
              <a:lnSpc>
                <a:spcPct val="100000"/>
              </a:lnSpc>
              <a:spcBef>
                <a:spcPts val="0"/>
              </a:spcBef>
              <a:spcAft>
                <a:spcPts val="900"/>
              </a:spcAft>
              <a:buNone/>
            </a:pPr>
            <a:r>
              <a:rPr lang="sv-SE" sz="1800" kern="100" dirty="0">
                <a:effectLst/>
                <a:ea typeface="Calibri" panose="020F0502020204030204" pitchFamily="34" charset="0"/>
              </a:rPr>
              <a:t>I första hand vill socialtjänsten att det ska </a:t>
            </a:r>
            <a:br>
              <a:rPr lang="sv-SE" sz="1800" kern="100" dirty="0">
                <a:effectLst/>
                <a:ea typeface="Calibri" panose="020F0502020204030204" pitchFamily="34" charset="0"/>
              </a:rPr>
            </a:br>
            <a:r>
              <a:rPr lang="sv-SE" sz="1800" kern="100" dirty="0">
                <a:effectLst/>
                <a:ea typeface="Calibri" panose="020F0502020204030204" pitchFamily="34" charset="0"/>
              </a:rPr>
              <a:t>bli bra för barn och ungdomar hemma. Men om det inte </a:t>
            </a:r>
            <a:br>
              <a:rPr lang="sv-SE" sz="1800" kern="100" dirty="0">
                <a:effectLst/>
                <a:ea typeface="Calibri" panose="020F0502020204030204" pitchFamily="34" charset="0"/>
              </a:rPr>
            </a:br>
            <a:r>
              <a:rPr lang="sv-SE" sz="1800" kern="100" dirty="0">
                <a:effectLst/>
                <a:ea typeface="Calibri" panose="020F0502020204030204" pitchFamily="34" charset="0"/>
              </a:rPr>
              <a:t>fungerar kan man behöva bo någon annanstans en tid.</a:t>
            </a:r>
            <a:br>
              <a:rPr lang="sv-SE" sz="1800" kern="100" dirty="0">
                <a:effectLst/>
                <a:ea typeface="Calibri" panose="020F0502020204030204" pitchFamily="34" charset="0"/>
              </a:rPr>
            </a:br>
            <a:br>
              <a:rPr lang="sv-SE" sz="1800" kern="100" dirty="0">
                <a:effectLst/>
                <a:ea typeface="Calibri" panose="020F0502020204030204" pitchFamily="34" charset="0"/>
              </a:rPr>
            </a:br>
            <a:r>
              <a:rPr lang="sv-SE" sz="1800" b="1" kern="100" dirty="0">
                <a:effectLst/>
                <a:ea typeface="Calibri" panose="020F0502020204030204" pitchFamily="34" charset="0"/>
              </a:rPr>
              <a:t>Till exempel:</a:t>
            </a:r>
          </a:p>
          <a:p>
            <a:pPr>
              <a:lnSpc>
                <a:spcPct val="100000"/>
              </a:lnSpc>
              <a:spcBef>
                <a:spcPts val="0"/>
              </a:spcBef>
              <a:spcAft>
                <a:spcPts val="1000"/>
              </a:spcAft>
            </a:pPr>
            <a:r>
              <a:rPr lang="sv-SE" sz="1800" kern="100" dirty="0">
                <a:effectLst/>
                <a:ea typeface="Calibri" panose="020F0502020204030204" pitchFamily="34" charset="0"/>
              </a:rPr>
              <a:t>i en annan familj (familjehem) </a:t>
            </a:r>
          </a:p>
          <a:p>
            <a:pPr>
              <a:lnSpc>
                <a:spcPct val="100000"/>
              </a:lnSpc>
              <a:spcBef>
                <a:spcPts val="0"/>
              </a:spcBef>
              <a:spcAft>
                <a:spcPts val="1000"/>
              </a:spcAft>
            </a:pPr>
            <a:r>
              <a:rPr lang="sv-SE" sz="1800" kern="100" dirty="0">
                <a:effectLst/>
                <a:ea typeface="Calibri" panose="020F0502020204030204" pitchFamily="34" charset="0"/>
              </a:rPr>
              <a:t>på ett hem för vård och boende (HVB)</a:t>
            </a:r>
          </a:p>
          <a:p>
            <a:pPr>
              <a:lnSpc>
                <a:spcPct val="100000"/>
              </a:lnSpc>
              <a:spcBef>
                <a:spcPts val="0"/>
              </a:spcBef>
              <a:spcAft>
                <a:spcPts val="1000"/>
              </a:spcAft>
            </a:pPr>
            <a:r>
              <a:rPr lang="sv-SE" sz="1800" kern="100" dirty="0">
                <a:ea typeface="Calibri" panose="020F0502020204030204" pitchFamily="34" charset="0"/>
              </a:rPr>
              <a:t>i s</a:t>
            </a:r>
            <a:r>
              <a:rPr lang="sv-SE" sz="1800" kern="100" dirty="0">
                <a:effectLst/>
                <a:ea typeface="Calibri" panose="020F0502020204030204" pitchFamily="34" charset="0"/>
              </a:rPr>
              <a:t>tödboende för ungdomar mellan 16–20 år</a:t>
            </a:r>
          </a:p>
        </p:txBody>
      </p:sp>
      <p:pic>
        <p:nvPicPr>
          <p:cNvPr id="5" name="Bildobjekt 4" descr="En bild som visar Människoansikte, klädsel, Animering, illustration&#10;&#10;AI-genererat innehåll kan vara felaktigt.">
            <a:extLst>
              <a:ext uri="{FF2B5EF4-FFF2-40B4-BE49-F238E27FC236}">
                <a16:creationId xmlns:a16="http://schemas.microsoft.com/office/drawing/2014/main" id="{3438BE0F-B45C-CEAB-3B2F-1B233C1CEC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96710" y="1082591"/>
            <a:ext cx="4195290" cy="4563297"/>
          </a:xfrm>
          <a:prstGeom prst="rect">
            <a:avLst/>
          </a:prstGeom>
        </p:spPr>
      </p:pic>
      <p:sp>
        <p:nvSpPr>
          <p:cNvPr id="7" name="Ellips 6">
            <a:extLst>
              <a:ext uri="{FF2B5EF4-FFF2-40B4-BE49-F238E27FC236}">
                <a16:creationId xmlns:a16="http://schemas.microsoft.com/office/drawing/2014/main" id="{A3EA466B-E4E4-CDC6-9993-E99533C8707F}"/>
              </a:ext>
            </a:extLst>
          </p:cNvPr>
          <p:cNvSpPr/>
          <p:nvPr/>
        </p:nvSpPr>
        <p:spPr>
          <a:xfrm>
            <a:off x="6524518" y="1096166"/>
            <a:ext cx="2177404" cy="2177404"/>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latshållare för innehåll 2">
            <a:extLst>
              <a:ext uri="{FF2B5EF4-FFF2-40B4-BE49-F238E27FC236}">
                <a16:creationId xmlns:a16="http://schemas.microsoft.com/office/drawing/2014/main" id="{3F9FEF5E-C820-CD2B-5E4E-ACDFAE673B93}"/>
              </a:ext>
            </a:extLst>
          </p:cNvPr>
          <p:cNvSpPr txBox="1">
            <a:spLocks/>
          </p:cNvSpPr>
          <p:nvPr/>
        </p:nvSpPr>
        <p:spPr>
          <a:xfrm>
            <a:off x="6428180" y="1473776"/>
            <a:ext cx="2370079" cy="1446027"/>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1600" b="1" kern="100" dirty="0">
                <a:solidFill>
                  <a:schemeClr val="bg1"/>
                </a:solidFill>
                <a:ea typeface="Calibri" panose="020F0502020204030204" pitchFamily="34" charset="0"/>
              </a:rPr>
              <a:t>Målet är alltid </a:t>
            </a:r>
            <a:br>
              <a:rPr lang="sv-SE" sz="1600" b="1" kern="100" dirty="0">
                <a:solidFill>
                  <a:schemeClr val="bg1"/>
                </a:solidFill>
                <a:ea typeface="Calibri" panose="020F0502020204030204" pitchFamily="34" charset="0"/>
              </a:rPr>
            </a:br>
            <a:r>
              <a:rPr lang="sv-SE" sz="1600" b="1" kern="100" dirty="0">
                <a:solidFill>
                  <a:schemeClr val="bg1"/>
                </a:solidFill>
                <a:ea typeface="Calibri" panose="020F0502020204030204" pitchFamily="34" charset="0"/>
              </a:rPr>
              <a:t>att det ska bli så </a:t>
            </a:r>
            <a:br>
              <a:rPr lang="sv-SE" sz="1600" b="1" kern="100" dirty="0">
                <a:solidFill>
                  <a:schemeClr val="bg1"/>
                </a:solidFill>
                <a:ea typeface="Calibri" panose="020F0502020204030204" pitchFamily="34" charset="0"/>
              </a:rPr>
            </a:br>
            <a:r>
              <a:rPr lang="sv-SE" sz="1600" b="1" kern="100" dirty="0">
                <a:solidFill>
                  <a:schemeClr val="bg1"/>
                </a:solidFill>
                <a:ea typeface="Calibri" panose="020F0502020204030204" pitchFamily="34" charset="0"/>
              </a:rPr>
              <a:t>bra som möjligt </a:t>
            </a:r>
            <a:br>
              <a:rPr lang="sv-SE" sz="1600" b="1" kern="100" dirty="0">
                <a:solidFill>
                  <a:schemeClr val="bg1"/>
                </a:solidFill>
                <a:ea typeface="Calibri" panose="020F0502020204030204" pitchFamily="34" charset="0"/>
              </a:rPr>
            </a:br>
            <a:r>
              <a:rPr lang="sv-SE" sz="1600" b="1" kern="100" dirty="0">
                <a:solidFill>
                  <a:schemeClr val="bg1"/>
                </a:solidFill>
                <a:ea typeface="Calibri" panose="020F0502020204030204" pitchFamily="34" charset="0"/>
              </a:rPr>
              <a:t>för barnet/</a:t>
            </a:r>
            <a:br>
              <a:rPr lang="sv-SE" sz="1600" b="1" kern="100" dirty="0">
                <a:solidFill>
                  <a:schemeClr val="bg1"/>
                </a:solidFill>
                <a:ea typeface="Calibri" panose="020F0502020204030204" pitchFamily="34" charset="0"/>
              </a:rPr>
            </a:br>
            <a:r>
              <a:rPr lang="sv-SE" sz="1600" b="1" kern="100" dirty="0">
                <a:solidFill>
                  <a:schemeClr val="bg1"/>
                </a:solidFill>
                <a:ea typeface="Calibri" panose="020F0502020204030204" pitchFamily="34" charset="0"/>
              </a:rPr>
              <a:t>ungdomen.</a:t>
            </a:r>
          </a:p>
        </p:txBody>
      </p:sp>
      <p:sp>
        <p:nvSpPr>
          <p:cNvPr id="11" name="Rektangel 10">
            <a:extLst>
              <a:ext uri="{FF2B5EF4-FFF2-40B4-BE49-F238E27FC236}">
                <a16:creationId xmlns:a16="http://schemas.microsoft.com/office/drawing/2014/main" id="{EFA517FF-5D74-5F4D-BAE2-125F40574883}"/>
              </a:ext>
            </a:extLst>
          </p:cNvPr>
          <p:cNvSpPr/>
          <p:nvPr/>
        </p:nvSpPr>
        <p:spPr>
          <a:xfrm>
            <a:off x="0" y="5645888"/>
            <a:ext cx="12192000" cy="45719"/>
          </a:xfrm>
          <a:prstGeom prst="rect">
            <a:avLst/>
          </a:prstGeom>
          <a:solidFill>
            <a:srgbClr val="0070C0">
              <a:alpha val="799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3482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9271571" cy="1113039"/>
          </a:xfrm>
        </p:spPr>
        <p:txBody>
          <a:bodyPr>
            <a:noAutofit/>
          </a:bodyPr>
          <a:lstStyle/>
          <a:p>
            <a:pPr>
              <a:lnSpc>
                <a:spcPct val="100000"/>
              </a:lnSpc>
            </a:pPr>
            <a:r>
              <a:rPr lang="sv-SE" sz="4400" dirty="0"/>
              <a:t>Både barn, ungdomar och vuxna kan kontakta socialtjänsten </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2589018"/>
            <a:ext cx="5257800" cy="2789543"/>
          </a:xfrm>
        </p:spPr>
        <p:txBody>
          <a:bodyPr>
            <a:noAutofit/>
          </a:bodyPr>
          <a:lstStyle/>
          <a:p>
            <a:pPr marL="216000" indent="-216000">
              <a:lnSpc>
                <a:spcPct val="115000"/>
              </a:lnSpc>
              <a:spcBef>
                <a:spcPts val="0"/>
              </a:spcBef>
              <a:spcAft>
                <a:spcPts val="1000"/>
              </a:spcAft>
              <a:tabLst>
                <a:tab pos="4889500" algn="l"/>
              </a:tabLst>
            </a:pPr>
            <a:r>
              <a:rPr lang="sv-SE" sz="1800" kern="100" dirty="0">
                <a:effectLst/>
                <a:ea typeface="Aptos" panose="020B0004020202020204" pitchFamily="34" charset="0"/>
              </a:rPr>
              <a:t>Alla kommuner har en socialtjänst. </a:t>
            </a:r>
          </a:p>
          <a:p>
            <a:pPr marL="216000" indent="-216000">
              <a:lnSpc>
                <a:spcPts val="2160"/>
              </a:lnSpc>
              <a:spcBef>
                <a:spcPts val="0"/>
              </a:spcBef>
              <a:spcAft>
                <a:spcPts val="1000"/>
              </a:spcAft>
            </a:pPr>
            <a:r>
              <a:rPr lang="sv-SE" sz="1800" dirty="0">
                <a:solidFill>
                  <a:srgbClr val="000000"/>
                </a:solidFill>
                <a:effectLst/>
                <a:ea typeface="Calibri" panose="020F0502020204030204" pitchFamily="34" charset="0"/>
              </a:rPr>
              <a:t>Information om socialtjänsten finns på respektive kommuns webbplats.</a:t>
            </a:r>
            <a:endParaRPr lang="sv-SE" sz="1800" dirty="0">
              <a:effectLst/>
              <a:ea typeface="Times New Roman" panose="02020603050405020304" pitchFamily="18" charset="0"/>
            </a:endParaRPr>
          </a:p>
          <a:p>
            <a:pPr marL="216000" indent="-216000">
              <a:lnSpc>
                <a:spcPct val="115000"/>
              </a:lnSpc>
              <a:spcBef>
                <a:spcPts val="0"/>
              </a:spcBef>
              <a:spcAft>
                <a:spcPts val="1000"/>
              </a:spcAft>
              <a:tabLst>
                <a:tab pos="4889500" algn="l"/>
              </a:tabLst>
            </a:pPr>
            <a:r>
              <a:rPr lang="sv-SE" sz="1800" kern="100" dirty="0">
                <a:effectLst/>
                <a:ea typeface="Aptos" panose="020B0004020202020204" pitchFamily="34" charset="0"/>
              </a:rPr>
              <a:t>Om du behöver stöd eller skydd kan du kontakta socialtjänsten och berätta om din situation.</a:t>
            </a:r>
          </a:p>
          <a:p>
            <a:pPr marL="216000" indent="-216000">
              <a:lnSpc>
                <a:spcPct val="115000"/>
              </a:lnSpc>
              <a:spcBef>
                <a:spcPts val="0"/>
              </a:spcBef>
              <a:spcAft>
                <a:spcPts val="1000"/>
              </a:spcAft>
              <a:tabLst>
                <a:tab pos="4889500" algn="l"/>
              </a:tabLst>
            </a:pPr>
            <a:r>
              <a:rPr lang="sv-SE" sz="1800" kern="100" dirty="0">
                <a:effectLst/>
                <a:ea typeface="Aptos" panose="020B0004020202020204" pitchFamily="34" charset="0"/>
              </a:rPr>
              <a:t>Vill du inte kontakta socialtjänsten själv kan du </a:t>
            </a:r>
            <a:br>
              <a:rPr lang="sv-SE" sz="1800" kern="100" dirty="0">
                <a:effectLst/>
                <a:ea typeface="Aptos" panose="020B0004020202020204" pitchFamily="34" charset="0"/>
              </a:rPr>
            </a:br>
            <a:r>
              <a:rPr lang="sv-SE" sz="1800" kern="100" dirty="0">
                <a:effectLst/>
                <a:ea typeface="Aptos" panose="020B0004020202020204" pitchFamily="34" charset="0"/>
              </a:rPr>
              <a:t>ta hjälp av en vuxen du litar på.</a:t>
            </a:r>
          </a:p>
          <a:p>
            <a:pPr marL="216000" indent="-216000">
              <a:lnSpc>
                <a:spcPts val="2160"/>
              </a:lnSpc>
              <a:spcBef>
                <a:spcPts val="0"/>
              </a:spcBef>
              <a:spcAft>
                <a:spcPts val="1000"/>
              </a:spcAft>
            </a:pPr>
            <a:r>
              <a:rPr lang="sv-SE" sz="1800" dirty="0">
                <a:effectLst/>
                <a:ea typeface="Times New Roman" panose="02020603050405020304" pitchFamily="18" charset="0"/>
              </a:rPr>
              <a:t>Du kan vara anonym. </a:t>
            </a:r>
          </a:p>
        </p:txBody>
      </p:sp>
      <p:sp>
        <p:nvSpPr>
          <p:cNvPr id="4" name="Ellips 3">
            <a:extLst>
              <a:ext uri="{FF2B5EF4-FFF2-40B4-BE49-F238E27FC236}">
                <a16:creationId xmlns:a16="http://schemas.microsoft.com/office/drawing/2014/main" id="{93CA8DAD-5B0E-51A3-86B9-43E6465FE554}"/>
              </a:ext>
            </a:extLst>
          </p:cNvPr>
          <p:cNvSpPr/>
          <p:nvPr/>
        </p:nvSpPr>
        <p:spPr>
          <a:xfrm>
            <a:off x="8156365" y="2517099"/>
            <a:ext cx="2861462" cy="2861462"/>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86A0DE75-C8AB-EFEE-F508-A2848FA0F9CD}"/>
              </a:ext>
            </a:extLst>
          </p:cNvPr>
          <p:cNvSpPr txBox="1">
            <a:spLocks/>
          </p:cNvSpPr>
          <p:nvPr/>
        </p:nvSpPr>
        <p:spPr>
          <a:xfrm>
            <a:off x="8327096" y="3236267"/>
            <a:ext cx="2520000" cy="1361481"/>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1800" kern="100" dirty="0">
                <a:solidFill>
                  <a:schemeClr val="bg1"/>
                </a:solidFill>
                <a:ea typeface="Calibri" panose="020F0502020204030204" pitchFamily="34" charset="0"/>
              </a:rPr>
              <a:t>Socialtjänstens mottagning för barn, ungdomar och vuxna </a:t>
            </a:r>
            <a:br>
              <a:rPr lang="sv-SE" sz="1800" kern="100" dirty="0">
                <a:solidFill>
                  <a:schemeClr val="bg1"/>
                </a:solidFill>
                <a:ea typeface="Calibri" panose="020F0502020204030204" pitchFamily="34" charset="0"/>
              </a:rPr>
            </a:br>
            <a:r>
              <a:rPr lang="sv-SE" sz="1800" b="1" kern="100" dirty="0">
                <a:solidFill>
                  <a:schemeClr val="bg1"/>
                </a:solidFill>
                <a:ea typeface="Calibri" panose="020F0502020204030204" pitchFamily="34" charset="0"/>
              </a:rPr>
              <a:t>08-606 79 96</a:t>
            </a:r>
          </a:p>
        </p:txBody>
      </p:sp>
    </p:spTree>
    <p:extLst>
      <p:ext uri="{BB962C8B-B14F-4D97-AF65-F5344CB8AC3E}">
        <p14:creationId xmlns:p14="http://schemas.microsoft.com/office/powerpoint/2010/main" val="4066653207"/>
      </p:ext>
    </p:extLst>
  </p:cSld>
  <p:clrMapOvr>
    <a:masterClrMapping/>
  </p:clrMapOvr>
</p:sld>
</file>

<file path=ppt/theme/theme1.xml><?xml version="1.0" encoding="utf-8"?>
<a:theme xmlns:a="http://schemas.openxmlformats.org/drawingml/2006/main" name="Haninge_liggande">
  <a:themeElements>
    <a:clrScheme name="Anpassat 2">
      <a:dk1>
        <a:sysClr val="windowText" lastClr="000000"/>
      </a:dk1>
      <a:lt1>
        <a:sysClr val="window" lastClr="FFFFFF"/>
      </a:lt1>
      <a:dk2>
        <a:srgbClr val="0000FF"/>
      </a:dk2>
      <a:lt2>
        <a:srgbClr val="EEECE1"/>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Haninge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lnDef>
  </a:objectDefaults>
  <a:extraClrSchemeLst>
    <a:extraClrScheme>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inge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inge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inge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inge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inge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inge_ligga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inge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inge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inge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inge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inge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tema">
  <a:themeElements>
    <a:clrScheme name="Egen 1">
      <a:dk1>
        <a:srgbClr val="000000"/>
      </a:dk1>
      <a:lt1>
        <a:srgbClr val="FFFFFF"/>
      </a:lt1>
      <a:dk2>
        <a:srgbClr val="44546A"/>
      </a:dk2>
      <a:lt2>
        <a:srgbClr val="E7E6E6"/>
      </a:lt2>
      <a:accent1>
        <a:srgbClr val="0081BB"/>
      </a:accent1>
      <a:accent2>
        <a:srgbClr val="58785A"/>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ingemall_16_9_IC" id="{2F68D2AB-D923-814B-AFA2-FF08DE8FD6EE}" vid="{02FAF084-DF27-1A40-9F44-867CF825C73E}"/>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5EC6DC0C87404F8CEF781555EE0B7E" ma:contentTypeVersion="8" ma:contentTypeDescription="Create a new document." ma:contentTypeScope="" ma:versionID="ac89b656db33237e1db9402f9cc09161">
  <xsd:schema xmlns:xsd="http://www.w3.org/2001/XMLSchema" xmlns:xs="http://www.w3.org/2001/XMLSchema" xmlns:p="http://schemas.microsoft.com/office/2006/metadata/properties" xmlns:ns2="c9cb2002-a145-4c07-b07b-0280c96030da" xmlns:ns3="c6121aab-8d1a-4941-8de1-586279eeee64" targetNamespace="http://schemas.microsoft.com/office/2006/metadata/properties" ma:root="true" ma:fieldsID="4a06884c3172cba3c6e9cb135bbf38e6" ns2:_="" ns3:_="">
    <xsd:import namespace="c9cb2002-a145-4c07-b07b-0280c96030da"/>
    <xsd:import namespace="c6121aab-8d1a-4941-8de1-586279eeee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cb2002-a145-4c07-b07b-0280c96030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121aab-8d1a-4941-8de1-586279eeee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12CB84-29FC-46F8-B6FD-3FCBB620A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cb2002-a145-4c07-b07b-0280c96030da"/>
    <ds:schemaRef ds:uri="c6121aab-8d1a-4941-8de1-586279eeee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596E46-A7DF-41DF-8D17-4DC39E73D974}">
  <ds:schemaRefs>
    <ds:schemaRef ds:uri="http://schemas.microsoft.com/sharepoint/v3/contenttype/forms"/>
  </ds:schemaRefs>
</ds:datastoreItem>
</file>

<file path=customXml/itemProps3.xml><?xml version="1.0" encoding="utf-8"?>
<ds:datastoreItem xmlns:ds="http://schemas.openxmlformats.org/officeDocument/2006/customXml" ds:itemID="{192404F5-6E60-4474-8FFC-2977C5CE2B07}">
  <ds:schemaRefs>
    <ds:schemaRef ds:uri="c9cb2002-a145-4c07-b07b-0280c96030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Haninge_liggande</Template>
  <TotalTime>15938</TotalTime>
  <Words>4851</Words>
  <Application>Microsoft Office PowerPoint</Application>
  <PresentationFormat>Bredbild</PresentationFormat>
  <Paragraphs>326</Paragraphs>
  <Slides>24</Slides>
  <Notes>24</Notes>
  <HiddenSlides>0</HiddenSlides>
  <MMClips>0</MMClips>
  <ScaleCrop>false</ScaleCrop>
  <HeadingPairs>
    <vt:vector size="6" baseType="variant">
      <vt:variant>
        <vt:lpstr>Använt teckensnitt</vt:lpstr>
      </vt:variant>
      <vt:variant>
        <vt:i4>11</vt:i4>
      </vt:variant>
      <vt:variant>
        <vt:lpstr>Tema</vt:lpstr>
      </vt:variant>
      <vt:variant>
        <vt:i4>2</vt:i4>
      </vt:variant>
      <vt:variant>
        <vt:lpstr>Bildrubriker</vt:lpstr>
      </vt:variant>
      <vt:variant>
        <vt:i4>24</vt:i4>
      </vt:variant>
    </vt:vector>
  </HeadingPairs>
  <TitlesOfParts>
    <vt:vector size="37" baseType="lpstr">
      <vt:lpstr>Adobe Garamond Pro</vt:lpstr>
      <vt:lpstr>AGaramondPro-Italic</vt:lpstr>
      <vt:lpstr>Aptos</vt:lpstr>
      <vt:lpstr>Arial</vt:lpstr>
      <vt:lpstr>Calibri</vt:lpstr>
      <vt:lpstr>FranklinGothicFS</vt:lpstr>
      <vt:lpstr>Garamond</vt:lpstr>
      <vt:lpstr>Segoe UI</vt:lpstr>
      <vt:lpstr>Times</vt:lpstr>
      <vt:lpstr>Times New Roman</vt:lpstr>
      <vt:lpstr>Wingdings</vt:lpstr>
      <vt:lpstr>Haninge_liggande</vt:lpstr>
      <vt:lpstr>1_Office-tema</vt:lpstr>
      <vt:lpstr>PowerPoint-presentation</vt:lpstr>
      <vt:lpstr>PowerPoint-presentation</vt:lpstr>
      <vt:lpstr>Vad är soc?</vt:lpstr>
      <vt:lpstr>Du har rätt att må bra!</vt:lpstr>
      <vt:lpstr>När kan man  få hjälp av socialtjänsten?</vt:lpstr>
      <vt:lpstr>Viktig information från socialtjänsten Det finns hjälp att få!</vt:lpstr>
      <vt:lpstr>Socialtjänsten hjälper på olika sätt</vt:lpstr>
      <vt:lpstr>Stöd om man inte kan bo kvar hemma</vt:lpstr>
      <vt:lpstr>Både barn, ungdomar och vuxna kan kontakta socialtjänsten </vt:lpstr>
      <vt:lpstr>Fler sätt att få hjälp i Haninge</vt:lpstr>
      <vt:lpstr>PowerPoint-presentation</vt:lpstr>
      <vt:lpstr>Lektionsupplägg för elever på gymnasiet</vt:lpstr>
      <vt:lpstr>Elevcase för gymnasiet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Utcheckning</vt:lpstr>
      <vt:lpstr>PowerPoint-presentation</vt:lpstr>
      <vt:lpstr>PowerPoint-presentation</vt:lpstr>
    </vt:vector>
  </TitlesOfParts>
  <Company>Haninge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dc:title>
  <dc:creator>Mirja Thårlin</dc:creator>
  <cp:lastModifiedBy>Marie Nyström</cp:lastModifiedBy>
  <cp:revision>333</cp:revision>
  <cp:lastPrinted>2004-06-08T06:01:32Z</cp:lastPrinted>
  <dcterms:created xsi:type="dcterms:W3CDTF">2018-09-12T12:29:30Z</dcterms:created>
  <dcterms:modified xsi:type="dcterms:W3CDTF">2025-07-02T09:02:35Z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0x010100125EC6DC0C87404F8CEF781555EE0B7E</vt:lpwstr>
  </property>
</Properties>
</file>