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9" r:id="rId2"/>
    <p:sldId id="291" r:id="rId3"/>
    <p:sldId id="273" r:id="rId4"/>
    <p:sldId id="292" r:id="rId5"/>
    <p:sldId id="293" r:id="rId6"/>
    <p:sldId id="271" r:id="rId7"/>
    <p:sldId id="282" r:id="rId8"/>
    <p:sldId id="280" r:id="rId9"/>
    <p:sldId id="285"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96"/>
    <p:restoredTop sz="86575" autoAdjust="0"/>
  </p:normalViewPr>
  <p:slideViewPr>
    <p:cSldViewPr snapToGrid="0">
      <p:cViewPr varScale="1">
        <p:scale>
          <a:sx n="81" d="100"/>
          <a:sy n="81" d="100"/>
        </p:scale>
        <p:origin x="2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2793A2-A02E-43C4-A07E-D9B5F0F5F310}" type="datetimeFigureOut">
              <a:rPr lang="sv-SE" smtClean="0"/>
              <a:t>2025-03-14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AE994D-4A91-4D85-92D6-2A04C96BA2CD}" type="slidenum">
              <a:rPr lang="sv-SE" smtClean="0"/>
              <a:t>‹#›</a:t>
            </a:fld>
            <a:endParaRPr lang="sv-SE"/>
          </a:p>
        </p:txBody>
      </p:sp>
    </p:spTree>
    <p:extLst>
      <p:ext uri="{BB962C8B-B14F-4D97-AF65-F5344CB8AC3E}">
        <p14:creationId xmlns:p14="http://schemas.microsoft.com/office/powerpoint/2010/main" val="163695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Exempel: Information om bakomliggande orsaker kan hämtas från journalen, men inte planerade åtgärder.  Registreras någon bakomliggande orsak manuellt skrivs det över, medan manuellt registrerade planerade åtgärder inte påverkas vid en komplettering av tidigare hämtade uppgifter från journal</a:t>
            </a:r>
          </a:p>
          <a:p>
            <a:endParaRPr lang="sv-SE" dirty="0"/>
          </a:p>
        </p:txBody>
      </p:sp>
      <p:sp>
        <p:nvSpPr>
          <p:cNvPr id="4" name="Platshållare för bildnummer 3"/>
          <p:cNvSpPr>
            <a:spLocks noGrp="1"/>
          </p:cNvSpPr>
          <p:nvPr>
            <p:ph type="sldNum" sz="quarter" idx="5"/>
          </p:nvPr>
        </p:nvSpPr>
        <p:spPr/>
        <p:txBody>
          <a:bodyPr/>
          <a:lstStyle/>
          <a:p>
            <a:fld id="{E6AE994D-4A91-4D85-92D6-2A04C96BA2CD}" type="slidenum">
              <a:rPr lang="sv-SE" smtClean="0"/>
              <a:t>2</a:t>
            </a:fld>
            <a:endParaRPr lang="sv-SE"/>
          </a:p>
        </p:txBody>
      </p:sp>
    </p:spTree>
    <p:extLst>
      <p:ext uri="{BB962C8B-B14F-4D97-AF65-F5344CB8AC3E}">
        <p14:creationId xmlns:p14="http://schemas.microsoft.com/office/powerpoint/2010/main" val="2117989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100" dirty="0"/>
              <a:t>Vi</a:t>
            </a:r>
            <a:r>
              <a:rPr lang="sv-SE" sz="1200" dirty="0"/>
              <a:t>d journalintegration gäller samma regler för när det är möjligt att skapa de olika stegen.</a:t>
            </a:r>
          </a:p>
          <a:p>
            <a:r>
              <a:rPr lang="sv-SE" sz="1200" dirty="0"/>
              <a:t>Meddelanden som fås beror på vad som är möjligt att göra.</a:t>
            </a:r>
            <a:endParaRPr lang="sv-SE" dirty="0"/>
          </a:p>
        </p:txBody>
      </p:sp>
      <p:sp>
        <p:nvSpPr>
          <p:cNvPr id="4" name="Platshållare för bildnummer 3"/>
          <p:cNvSpPr>
            <a:spLocks noGrp="1"/>
          </p:cNvSpPr>
          <p:nvPr>
            <p:ph type="sldNum" sz="quarter" idx="10"/>
          </p:nvPr>
        </p:nvSpPr>
        <p:spPr/>
        <p:txBody>
          <a:bodyPr/>
          <a:lstStyle/>
          <a:p>
            <a:fld id="{E6AE994D-4A91-4D85-92D6-2A04C96BA2CD}" type="slidenum">
              <a:rPr lang="sv-SE" smtClean="0"/>
              <a:t>3</a:t>
            </a:fld>
            <a:endParaRPr lang="sv-SE"/>
          </a:p>
        </p:txBody>
      </p:sp>
    </p:spTree>
    <p:extLst>
      <p:ext uri="{BB962C8B-B14F-4D97-AF65-F5344CB8AC3E}">
        <p14:creationId xmlns:p14="http://schemas.microsoft.com/office/powerpoint/2010/main" val="4176473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6AE994D-4A91-4D85-92D6-2A04C96BA2CD}" type="slidenum">
              <a:rPr lang="sv-SE" smtClean="0"/>
              <a:t>4</a:t>
            </a:fld>
            <a:endParaRPr lang="sv-SE"/>
          </a:p>
        </p:txBody>
      </p:sp>
    </p:spTree>
    <p:extLst>
      <p:ext uri="{BB962C8B-B14F-4D97-AF65-F5344CB8AC3E}">
        <p14:creationId xmlns:p14="http://schemas.microsoft.com/office/powerpoint/2010/main" val="2618235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E6AE994D-4A91-4D85-92D6-2A04C96BA2CD}" type="slidenum">
              <a:rPr lang="sv-SE" smtClean="0"/>
              <a:t>8</a:t>
            </a:fld>
            <a:endParaRPr lang="sv-SE"/>
          </a:p>
        </p:txBody>
      </p:sp>
    </p:spTree>
    <p:extLst>
      <p:ext uri="{BB962C8B-B14F-4D97-AF65-F5344CB8AC3E}">
        <p14:creationId xmlns:p14="http://schemas.microsoft.com/office/powerpoint/2010/main" val="262234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EFC7DD-F541-E8E1-F771-69B67303F4E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EBAFBBA-5178-F120-1C74-05A4BFC9C4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3FE38D9-CED0-239F-5101-D0BAB6F57B2E}"/>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5" name="Platshållare för sidfot 4">
            <a:extLst>
              <a:ext uri="{FF2B5EF4-FFF2-40B4-BE49-F238E27FC236}">
                <a16:creationId xmlns:a16="http://schemas.microsoft.com/office/drawing/2014/main" id="{50FE6C01-F19F-AFE9-57DB-E8C9F6D809C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F8130B2-AC4D-933B-A52F-D4DC7BB89B1C}"/>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118821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7D2483-F520-15E8-5051-3C7682702E5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A42930D-C280-B98A-91D2-5FCBC53700A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ACEBD6E-A5A5-7734-3C5E-E37F82D4D64F}"/>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5" name="Platshållare för sidfot 4">
            <a:extLst>
              <a:ext uri="{FF2B5EF4-FFF2-40B4-BE49-F238E27FC236}">
                <a16:creationId xmlns:a16="http://schemas.microsoft.com/office/drawing/2014/main" id="{BC1DBF92-20F6-3E78-7572-2A0ABAE9C1E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09E8D4C-ADF7-0B16-F445-485DEE34ADB3}"/>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3886957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E7E4D364-A1BB-844E-5ADC-A9B82B86E31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F68082C-9F63-FA07-AE4A-921B1DA22746}"/>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52A2B1A-AE4B-9EAB-0DDA-8215CB9C1C00}"/>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5" name="Platshållare för sidfot 4">
            <a:extLst>
              <a:ext uri="{FF2B5EF4-FFF2-40B4-BE49-F238E27FC236}">
                <a16:creationId xmlns:a16="http://schemas.microsoft.com/office/drawing/2014/main" id="{0AC2ED33-483B-940D-0F87-910ACA79D40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3D7E1A2-420C-D88D-2301-DA151D9624AE}"/>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345509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02D1E7-4A92-D963-DCD1-976332225A2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93E793B-0BA3-74C5-4BAD-6D7A109AF52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FBF86AC-10C2-4F5B-9B5C-615B6E0D6EE1}"/>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5" name="Platshållare för sidfot 4">
            <a:extLst>
              <a:ext uri="{FF2B5EF4-FFF2-40B4-BE49-F238E27FC236}">
                <a16:creationId xmlns:a16="http://schemas.microsoft.com/office/drawing/2014/main" id="{EDE65826-3C93-C950-9116-07E0FD24123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5906B8A-6A33-9E73-5CCE-3A1AE009613E}"/>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1295697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9882A1-2758-A09B-84F2-D4935BE2FA61}"/>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798376D-4DE6-8C65-7D95-012A5BAA3F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7B56B8A-66C6-C8B5-D133-A46410E570B6}"/>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5" name="Platshållare för sidfot 4">
            <a:extLst>
              <a:ext uri="{FF2B5EF4-FFF2-40B4-BE49-F238E27FC236}">
                <a16:creationId xmlns:a16="http://schemas.microsoft.com/office/drawing/2014/main" id="{231F2507-C024-BBCC-73FE-F098DF974CB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E4CC9F8-E839-5C36-0F2B-24B97385EB49}"/>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270386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34A16-1F7C-9D22-1E60-D42B4391455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296E1FB-BDB8-9D33-2E6A-8F4A60F54E0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1F2EC12-1C20-A922-DB0E-069E4CD1D405}"/>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DFD130FA-D29E-AC92-6CA3-8877562F2135}"/>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6" name="Platshållare för sidfot 5">
            <a:extLst>
              <a:ext uri="{FF2B5EF4-FFF2-40B4-BE49-F238E27FC236}">
                <a16:creationId xmlns:a16="http://schemas.microsoft.com/office/drawing/2014/main" id="{FDD94905-7A89-E4C8-C248-E793A00C0EA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211C487-EC72-8118-1464-DAA715058F04}"/>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212684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73C301-9B19-6A45-931A-F9EF7A904FE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5C6B7D1-4BC9-1701-314D-7D2A945611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7FA1010-971C-61D6-EAC7-77D5C8AE214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6D7D701-A9F9-67C2-D44C-C52185D00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D24FB719-9233-91CD-1823-DA2E73FD35E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0178A85-95EB-4B8B-25E1-5EC35D7ACA4E}"/>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8" name="Platshållare för sidfot 7">
            <a:extLst>
              <a:ext uri="{FF2B5EF4-FFF2-40B4-BE49-F238E27FC236}">
                <a16:creationId xmlns:a16="http://schemas.microsoft.com/office/drawing/2014/main" id="{251348A6-6679-754B-0A36-68F91B25772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FD77BDB-D9C3-A776-43EB-C7BE01E5078C}"/>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3461717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CD49DB-40DB-BC91-40AD-852C5EBABF0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9E6A44B-2285-9E3D-5840-6E03DEE87693}"/>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4" name="Platshållare för sidfot 3">
            <a:extLst>
              <a:ext uri="{FF2B5EF4-FFF2-40B4-BE49-F238E27FC236}">
                <a16:creationId xmlns:a16="http://schemas.microsoft.com/office/drawing/2014/main" id="{0565D248-90B0-14F4-A0B6-AF94B2FF8C1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44980273-478C-A060-FE4C-664B3F2BAD96}"/>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4288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0181EE2-2988-06F8-962F-FF917A8BD801}"/>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3" name="Platshållare för sidfot 2">
            <a:extLst>
              <a:ext uri="{FF2B5EF4-FFF2-40B4-BE49-F238E27FC236}">
                <a16:creationId xmlns:a16="http://schemas.microsoft.com/office/drawing/2014/main" id="{A6821C39-A015-D2A9-2766-A57F30F5EB8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325E857A-7070-775B-601C-D9F50427BBE8}"/>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2481149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2F195F-EC52-D004-0A3C-C2BBDDE5176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B0DC240-FF7B-C647-E163-EF81953C38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CFE44024-7979-B432-1EB5-2183589EF4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7E76D73-0228-BC4A-29D3-B52CAF2BDF4E}"/>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6" name="Platshållare för sidfot 5">
            <a:extLst>
              <a:ext uri="{FF2B5EF4-FFF2-40B4-BE49-F238E27FC236}">
                <a16:creationId xmlns:a16="http://schemas.microsoft.com/office/drawing/2014/main" id="{FE2240FA-B9A1-6BFF-8BA4-CC8E5643ACE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F7C071A-6B90-5445-1853-BB869F28A011}"/>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509591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FAD702-9E9D-63EB-F2F3-FD113AB87B3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B195F1A-8E6C-7414-D0F3-BB166209B0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3B6505C-09BF-4073-223F-5EBD02F0B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6B7CCD4-8640-C436-606D-B4FA77029019}"/>
              </a:ext>
            </a:extLst>
          </p:cNvPr>
          <p:cNvSpPr>
            <a:spLocks noGrp="1"/>
          </p:cNvSpPr>
          <p:nvPr>
            <p:ph type="dt" sz="half" idx="10"/>
          </p:nvPr>
        </p:nvSpPr>
        <p:spPr/>
        <p:txBody>
          <a:bodyPr/>
          <a:lstStyle/>
          <a:p>
            <a:fld id="{A8EBA4CC-EDBD-974F-832B-0A832CF06528}" type="datetimeFigureOut">
              <a:rPr lang="sv-SE" smtClean="0"/>
              <a:t>2025-03-14</a:t>
            </a:fld>
            <a:endParaRPr lang="sv-SE"/>
          </a:p>
        </p:txBody>
      </p:sp>
      <p:sp>
        <p:nvSpPr>
          <p:cNvPr id="6" name="Platshållare för sidfot 5">
            <a:extLst>
              <a:ext uri="{FF2B5EF4-FFF2-40B4-BE49-F238E27FC236}">
                <a16:creationId xmlns:a16="http://schemas.microsoft.com/office/drawing/2014/main" id="{B09480A5-4AD5-9DE7-F01B-2D33177EFA2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A36E721-7F10-B857-356E-B872A1F7EF1D}"/>
              </a:ext>
            </a:extLst>
          </p:cNvPr>
          <p:cNvSpPr>
            <a:spLocks noGrp="1"/>
          </p:cNvSpPr>
          <p:nvPr>
            <p:ph type="sldNum" sz="quarter" idx="12"/>
          </p:nvPr>
        </p:nvSpPr>
        <p:spPr/>
        <p:txBody>
          <a:bodyPr/>
          <a:lstStyle/>
          <a:p>
            <a:fld id="{4C8EAC17-C525-6047-AE59-89B53334DE3D}" type="slidenum">
              <a:rPr lang="sv-SE" smtClean="0"/>
              <a:t>‹#›</a:t>
            </a:fld>
            <a:endParaRPr lang="sv-SE"/>
          </a:p>
        </p:txBody>
      </p:sp>
    </p:spTree>
    <p:extLst>
      <p:ext uri="{BB962C8B-B14F-4D97-AF65-F5344CB8AC3E}">
        <p14:creationId xmlns:p14="http://schemas.microsoft.com/office/powerpoint/2010/main" val="1246911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4671EC6-0891-7BE1-6299-0A35791228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D6A51A8-6995-A426-C471-BAB68FC1E3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DE9F937-1F79-2BF1-AD90-3FF54D9DF8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BA4CC-EDBD-974F-832B-0A832CF06528}" type="datetimeFigureOut">
              <a:rPr lang="sv-SE" smtClean="0"/>
              <a:t>2025-03-14</a:t>
            </a:fld>
            <a:endParaRPr lang="sv-SE"/>
          </a:p>
        </p:txBody>
      </p:sp>
      <p:sp>
        <p:nvSpPr>
          <p:cNvPr id="5" name="Platshållare för sidfot 4">
            <a:extLst>
              <a:ext uri="{FF2B5EF4-FFF2-40B4-BE49-F238E27FC236}">
                <a16:creationId xmlns:a16="http://schemas.microsoft.com/office/drawing/2014/main" id="{58F5047A-C59A-3863-383B-2619F59B15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01BCF421-0DB6-B474-2B9F-919FFA971E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8EAC17-C525-6047-AE59-89B53334DE3D}" type="slidenum">
              <a:rPr lang="sv-SE" smtClean="0"/>
              <a:t>‹#›</a:t>
            </a:fld>
            <a:endParaRPr lang="sv-SE"/>
          </a:p>
        </p:txBody>
      </p:sp>
    </p:spTree>
    <p:extLst>
      <p:ext uri="{BB962C8B-B14F-4D97-AF65-F5344CB8AC3E}">
        <p14:creationId xmlns:p14="http://schemas.microsoft.com/office/powerpoint/2010/main" val="1443054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br>
              <a:rPr lang="sv-SE" b="1" dirty="0"/>
            </a:br>
            <a:r>
              <a:rPr lang="sv-SE" b="1" dirty="0"/>
              <a:t>Informationsförsörjning mellan Senior alert och vårdinformationssystem </a:t>
            </a:r>
            <a:r>
              <a:rPr lang="sv-SE" b="1" dirty="0" err="1"/>
              <a:t>Lifecare</a:t>
            </a:r>
            <a:br>
              <a:rPr lang="sv-SE" b="1" dirty="0"/>
            </a:br>
            <a:endParaRPr lang="sv-SE" dirty="0"/>
          </a:p>
        </p:txBody>
      </p:sp>
      <p:sp>
        <p:nvSpPr>
          <p:cNvPr id="3" name="Platshållare för innehåll 2"/>
          <p:cNvSpPr>
            <a:spLocks noGrp="1"/>
          </p:cNvSpPr>
          <p:nvPr>
            <p:ph idx="1"/>
          </p:nvPr>
        </p:nvSpPr>
        <p:spPr/>
        <p:txBody>
          <a:bodyPr/>
          <a:lstStyle/>
          <a:p>
            <a:r>
              <a:rPr lang="sv-SE" dirty="0"/>
              <a:t>I samband med övergång mellan manuell registrering av riskbedömning i Senior alert och hämta riskbedömning från journal</a:t>
            </a:r>
          </a:p>
          <a:p>
            <a:r>
              <a:rPr lang="sv-SE" dirty="0"/>
              <a:t>Aktuella meddelanden </a:t>
            </a:r>
          </a:p>
        </p:txBody>
      </p:sp>
    </p:spTree>
    <p:extLst>
      <p:ext uri="{BB962C8B-B14F-4D97-AF65-F5344CB8AC3E}">
        <p14:creationId xmlns:p14="http://schemas.microsoft.com/office/powerpoint/2010/main" val="1001033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Vid Informationsförsörjning</a:t>
            </a:r>
          </a:p>
        </p:txBody>
      </p:sp>
      <p:sp>
        <p:nvSpPr>
          <p:cNvPr id="3" name="Platshållare för innehåll 2"/>
          <p:cNvSpPr>
            <a:spLocks noGrp="1"/>
          </p:cNvSpPr>
          <p:nvPr>
            <p:ph idx="1"/>
          </p:nvPr>
        </p:nvSpPr>
        <p:spPr/>
        <p:txBody>
          <a:bodyPr>
            <a:normAutofit/>
          </a:bodyPr>
          <a:lstStyle/>
          <a:p>
            <a:r>
              <a:rPr lang="sv-SE" sz="2000" b="1" dirty="0"/>
              <a:t>Journalen är alltid primärdokumentation</a:t>
            </a:r>
            <a:r>
              <a:rPr lang="sv-SE" sz="2000" dirty="0"/>
              <a:t>: Om information kan hämtas från journalen ska detta användas istället för manuell registrering.  Alla ändringar och justeringar ska alltid göras i journalen.</a:t>
            </a:r>
          </a:p>
          <a:p>
            <a:r>
              <a:rPr lang="sv-SE" sz="2000" b="1" dirty="0"/>
              <a:t>Manuell registrering kan skrivas över</a:t>
            </a:r>
            <a:r>
              <a:rPr lang="sv-SE" sz="2000" dirty="0"/>
              <a:t>: Om en uppgift i riskbedömningen registreras manuellt i Senior alert, och senare hämtas samma typ av information från journalen, kommer den manuella registreringen ersättas om motsvarande inte stämmer med journalen.</a:t>
            </a:r>
            <a:endParaRPr lang="sv-SE" sz="1400" dirty="0"/>
          </a:p>
          <a:p>
            <a:r>
              <a:rPr lang="sv-SE" sz="2000" b="1" dirty="0"/>
              <a:t>Riskbedömning</a:t>
            </a:r>
            <a:r>
              <a:rPr lang="sv-SE" sz="2000" dirty="0"/>
              <a:t>: För att kunna klarmarkera en riskbedömning krävs att samtliga frågor i instrumenten hämtas från journalen. Kontroll sker i journalsystemet hos vårdgivaren.</a:t>
            </a:r>
          </a:p>
          <a:p>
            <a:r>
              <a:rPr lang="sv-SE" sz="2000" dirty="0"/>
              <a:t>Trycksår måste fortsatt registreras manuellt i samband med riskbedömning eller uppföljning. </a:t>
            </a:r>
          </a:p>
        </p:txBody>
      </p:sp>
      <p:pic>
        <p:nvPicPr>
          <p:cNvPr id="5" name="Bildobjekt 4">
            <a:extLst>
              <a:ext uri="{FF2B5EF4-FFF2-40B4-BE49-F238E27FC236}">
                <a16:creationId xmlns:a16="http://schemas.microsoft.com/office/drawing/2014/main" id="{480E9CF5-23FD-6743-0672-11FAA58B0FFF}"/>
              </a:ext>
            </a:extLst>
          </p:cNvPr>
          <p:cNvPicPr>
            <a:picLocks noChangeAspect="1"/>
          </p:cNvPicPr>
          <p:nvPr/>
        </p:nvPicPr>
        <p:blipFill>
          <a:blip r:embed="rId3"/>
          <a:stretch>
            <a:fillRect/>
          </a:stretch>
        </p:blipFill>
        <p:spPr>
          <a:xfrm>
            <a:off x="1412465" y="4729009"/>
            <a:ext cx="2838450" cy="1666875"/>
          </a:xfrm>
          <a:prstGeom prst="rect">
            <a:avLst/>
          </a:prstGeom>
        </p:spPr>
      </p:pic>
    </p:spTree>
    <p:extLst>
      <p:ext uri="{BB962C8B-B14F-4D97-AF65-F5344CB8AC3E}">
        <p14:creationId xmlns:p14="http://schemas.microsoft.com/office/powerpoint/2010/main" val="226331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69495F-70CC-D726-8694-F08EAF42120F}"/>
              </a:ext>
            </a:extLst>
          </p:cNvPr>
          <p:cNvSpPr>
            <a:spLocks noGrp="1"/>
          </p:cNvSpPr>
          <p:nvPr>
            <p:ph type="title"/>
          </p:nvPr>
        </p:nvSpPr>
        <p:spPr>
          <a:xfrm>
            <a:off x="838199" y="1358408"/>
            <a:ext cx="10515600" cy="1325563"/>
          </a:xfrm>
        </p:spPr>
        <p:txBody>
          <a:bodyPr>
            <a:noAutofit/>
          </a:bodyPr>
          <a:lstStyle/>
          <a:p>
            <a:r>
              <a:rPr lang="sv-SE" sz="2800" dirty="0"/>
              <a:t>Vid övergång från att ha registrerat riskbedömningar manuellt till att istället hämta från journal bör pågående process göras färdig innan ny riskbedömning hämtas från journal.</a:t>
            </a:r>
            <a:br>
              <a:rPr lang="sv-SE" sz="2800" dirty="0"/>
            </a:br>
            <a:r>
              <a:rPr lang="sv-SE" sz="2800" dirty="0"/>
              <a:t>Det är samma regler för när det är möjligt att skapa nästa steg som vid manuell registrering.</a:t>
            </a:r>
            <a:br>
              <a:rPr lang="sv-SE" sz="2800" dirty="0"/>
            </a:br>
            <a:r>
              <a:rPr lang="sv-SE" sz="2800" dirty="0"/>
              <a:t>Meddelanden som fås beror på vad som är möjligt att göra.</a:t>
            </a:r>
            <a:br>
              <a:rPr lang="sv-SE" sz="900" dirty="0"/>
            </a:br>
            <a:br>
              <a:rPr lang="sv-SE" sz="2800" dirty="0"/>
            </a:br>
            <a:endParaRPr lang="sv-SE" sz="3200" dirty="0"/>
          </a:p>
        </p:txBody>
      </p:sp>
      <p:sp>
        <p:nvSpPr>
          <p:cNvPr id="3" name="Platshållare för innehåll 2">
            <a:extLst>
              <a:ext uri="{FF2B5EF4-FFF2-40B4-BE49-F238E27FC236}">
                <a16:creationId xmlns:a16="http://schemas.microsoft.com/office/drawing/2014/main" id="{D321ED59-3BCF-DDD2-E287-1A197BD4B6A9}"/>
              </a:ext>
            </a:extLst>
          </p:cNvPr>
          <p:cNvSpPr>
            <a:spLocks noGrp="1"/>
          </p:cNvSpPr>
          <p:nvPr>
            <p:ph idx="1"/>
          </p:nvPr>
        </p:nvSpPr>
        <p:spPr>
          <a:xfrm>
            <a:off x="838199" y="3296416"/>
            <a:ext cx="10417233" cy="4406352"/>
          </a:xfrm>
        </p:spPr>
        <p:txBody>
          <a:bodyPr>
            <a:normAutofit/>
          </a:bodyPr>
          <a:lstStyle/>
          <a:p>
            <a:pPr marL="457200" indent="-457200">
              <a:buFont typeface="+mj-lt"/>
              <a:buAutoNum type="arabicPeriod"/>
            </a:pPr>
            <a:r>
              <a:rPr lang="sv-SE" sz="2000" dirty="0"/>
              <a:t>Riskbedömningen får inte vara äldre än 6 månader för att skapa en åtgärdsplan.</a:t>
            </a:r>
          </a:p>
          <a:p>
            <a:pPr marL="457200" indent="-457200">
              <a:buFont typeface="+mj-lt"/>
              <a:buAutoNum type="arabicPeriod"/>
            </a:pPr>
            <a:r>
              <a:rPr lang="sv-SE" sz="2000" dirty="0"/>
              <a:t>En klarmarkerad åtgärdsplan måste följas upp innan en ny riskbedömning kan göras.</a:t>
            </a:r>
          </a:p>
          <a:p>
            <a:pPr marL="457200" indent="-457200">
              <a:buFont typeface="+mj-lt"/>
              <a:buAutoNum type="arabicPeriod"/>
            </a:pPr>
            <a:endParaRPr lang="sv-SE" sz="2000" dirty="0"/>
          </a:p>
          <a:p>
            <a:pPr marL="457200" indent="-457200">
              <a:buFont typeface="+mj-lt"/>
              <a:buAutoNum type="arabicPeriod"/>
            </a:pPr>
            <a:endParaRPr lang="sv-SE" sz="2000" dirty="0"/>
          </a:p>
          <a:p>
            <a:pPr marL="0" indent="0">
              <a:buNone/>
            </a:pPr>
            <a:endParaRPr lang="sv-SE" dirty="0"/>
          </a:p>
          <a:p>
            <a:pPr marL="0" indent="0">
              <a:buNone/>
            </a:pPr>
            <a:r>
              <a:rPr lang="sv-SE" sz="2000" dirty="0"/>
              <a:t>Det spelar ingen roll om man klickar på uppföljningspilen eller på Hämta från journal</a:t>
            </a:r>
          </a:p>
        </p:txBody>
      </p:sp>
      <p:pic>
        <p:nvPicPr>
          <p:cNvPr id="7" name="Platshållare för innehåll 3">
            <a:extLst>
              <a:ext uri="{FF2B5EF4-FFF2-40B4-BE49-F238E27FC236}">
                <a16:creationId xmlns:a16="http://schemas.microsoft.com/office/drawing/2014/main" id="{4EECD099-00F7-D898-9942-B01B06996164}"/>
              </a:ext>
            </a:extLst>
          </p:cNvPr>
          <p:cNvPicPr>
            <a:picLocks noChangeAspect="1"/>
          </p:cNvPicPr>
          <p:nvPr/>
        </p:nvPicPr>
        <p:blipFill>
          <a:blip r:embed="rId3"/>
          <a:stretch>
            <a:fillRect/>
          </a:stretch>
        </p:blipFill>
        <p:spPr>
          <a:xfrm>
            <a:off x="838199" y="4280699"/>
            <a:ext cx="8848725" cy="619125"/>
          </a:xfrm>
          <a:prstGeom prst="rect">
            <a:avLst/>
          </a:prstGeom>
        </p:spPr>
      </p:pic>
    </p:spTree>
    <p:extLst>
      <p:ext uri="{BB962C8B-B14F-4D97-AF65-F5344CB8AC3E}">
        <p14:creationId xmlns:p14="http://schemas.microsoft.com/office/powerpoint/2010/main" val="136033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B9BEAD-292E-3AC9-06DF-2E5B73EAAA52}"/>
              </a:ext>
            </a:extLst>
          </p:cNvPr>
          <p:cNvSpPr>
            <a:spLocks noGrp="1"/>
          </p:cNvSpPr>
          <p:nvPr>
            <p:ph type="title"/>
          </p:nvPr>
        </p:nvSpPr>
        <p:spPr>
          <a:xfrm>
            <a:off x="769374" y="758415"/>
            <a:ext cx="10515600" cy="1325563"/>
          </a:xfrm>
        </p:spPr>
        <p:txBody>
          <a:bodyPr>
            <a:noAutofit/>
          </a:bodyPr>
          <a:lstStyle/>
          <a:p>
            <a:r>
              <a:rPr lang="sv-SE" sz="2800" dirty="0"/>
              <a:t>Finns det ingen aktuell riskbedömning eller att en uppföljning är gjord och är klarmarkerad</a:t>
            </a:r>
            <a:br>
              <a:rPr lang="sv-SE" sz="2800" dirty="0"/>
            </a:br>
            <a:r>
              <a:rPr lang="sv-SE" sz="2800" dirty="0"/>
              <a:t>Ny vårdpreventiv process kan påbörjas</a:t>
            </a:r>
            <a:br>
              <a:rPr lang="sv-SE" sz="2800" dirty="0"/>
            </a:br>
            <a:r>
              <a:rPr lang="sv-SE" sz="2800" dirty="0"/>
              <a:t>Välj Ny vårdpreventiv process</a:t>
            </a:r>
          </a:p>
        </p:txBody>
      </p:sp>
      <p:pic>
        <p:nvPicPr>
          <p:cNvPr id="5" name="Bildobjekt 4">
            <a:extLst>
              <a:ext uri="{FF2B5EF4-FFF2-40B4-BE49-F238E27FC236}">
                <a16:creationId xmlns:a16="http://schemas.microsoft.com/office/drawing/2014/main" id="{150FA1F6-79B4-BB65-66A5-6AF650CB4743}"/>
              </a:ext>
            </a:extLst>
          </p:cNvPr>
          <p:cNvPicPr>
            <a:picLocks noChangeAspect="1"/>
          </p:cNvPicPr>
          <p:nvPr/>
        </p:nvPicPr>
        <p:blipFill>
          <a:blip r:embed="rId3"/>
          <a:stretch>
            <a:fillRect/>
          </a:stretch>
        </p:blipFill>
        <p:spPr>
          <a:xfrm>
            <a:off x="769374" y="3525194"/>
            <a:ext cx="9448800" cy="695325"/>
          </a:xfrm>
          <a:prstGeom prst="rect">
            <a:avLst/>
          </a:prstGeom>
        </p:spPr>
      </p:pic>
      <p:pic>
        <p:nvPicPr>
          <p:cNvPr id="6" name="Platshållare för innehåll 3">
            <a:extLst>
              <a:ext uri="{FF2B5EF4-FFF2-40B4-BE49-F238E27FC236}">
                <a16:creationId xmlns:a16="http://schemas.microsoft.com/office/drawing/2014/main" id="{6FDFC323-0AC4-BE4D-8E96-5BA4B26F1777}"/>
              </a:ext>
            </a:extLst>
          </p:cNvPr>
          <p:cNvPicPr>
            <a:picLocks noChangeAspect="1"/>
          </p:cNvPicPr>
          <p:nvPr/>
        </p:nvPicPr>
        <p:blipFill>
          <a:blip r:embed="rId4"/>
          <a:stretch>
            <a:fillRect/>
          </a:stretch>
        </p:blipFill>
        <p:spPr>
          <a:xfrm>
            <a:off x="769374" y="2608906"/>
            <a:ext cx="6591300" cy="723900"/>
          </a:xfrm>
          <a:prstGeom prst="rect">
            <a:avLst/>
          </a:prstGeom>
        </p:spPr>
      </p:pic>
      <p:pic>
        <p:nvPicPr>
          <p:cNvPr id="7" name="Bildobjekt 6">
            <a:extLst>
              <a:ext uri="{FF2B5EF4-FFF2-40B4-BE49-F238E27FC236}">
                <a16:creationId xmlns:a16="http://schemas.microsoft.com/office/drawing/2014/main" id="{434BB9AE-1863-E362-7EB1-743F5E0EA49E}"/>
              </a:ext>
            </a:extLst>
          </p:cNvPr>
          <p:cNvPicPr>
            <a:picLocks noChangeAspect="1"/>
          </p:cNvPicPr>
          <p:nvPr/>
        </p:nvPicPr>
        <p:blipFill>
          <a:blip r:embed="rId5"/>
          <a:stretch>
            <a:fillRect/>
          </a:stretch>
        </p:blipFill>
        <p:spPr>
          <a:xfrm>
            <a:off x="769374" y="4521326"/>
            <a:ext cx="3916333" cy="1786648"/>
          </a:xfrm>
          <a:prstGeom prst="rect">
            <a:avLst/>
          </a:prstGeom>
        </p:spPr>
      </p:pic>
    </p:spTree>
    <p:extLst>
      <p:ext uri="{BB962C8B-B14F-4D97-AF65-F5344CB8AC3E}">
        <p14:creationId xmlns:p14="http://schemas.microsoft.com/office/powerpoint/2010/main" val="207438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31CC9B-C6A4-6EE0-D590-24CD3751B863}"/>
              </a:ext>
            </a:extLst>
          </p:cNvPr>
          <p:cNvSpPr>
            <a:spLocks noGrp="1"/>
          </p:cNvSpPr>
          <p:nvPr>
            <p:ph type="title"/>
          </p:nvPr>
        </p:nvSpPr>
        <p:spPr/>
        <p:txBody>
          <a:bodyPr>
            <a:normAutofit/>
          </a:bodyPr>
          <a:lstStyle/>
          <a:p>
            <a:r>
              <a:rPr lang="sv-SE" sz="3600" dirty="0"/>
              <a:t>Aktuell riskbedömning finns (inom 6 månader)</a:t>
            </a:r>
            <a:br>
              <a:rPr lang="sv-SE" sz="3600" dirty="0"/>
            </a:br>
            <a:r>
              <a:rPr lang="sv-SE" sz="3600" dirty="0"/>
              <a:t>Skapa resterande steg manuellt</a:t>
            </a:r>
          </a:p>
        </p:txBody>
      </p:sp>
      <p:pic>
        <p:nvPicPr>
          <p:cNvPr id="5" name="Platshållare för innehåll 4">
            <a:extLst>
              <a:ext uri="{FF2B5EF4-FFF2-40B4-BE49-F238E27FC236}">
                <a16:creationId xmlns:a16="http://schemas.microsoft.com/office/drawing/2014/main" id="{5E0CA0A4-1F11-2EDC-289F-18699A8B93F4}"/>
              </a:ext>
            </a:extLst>
          </p:cNvPr>
          <p:cNvPicPr>
            <a:picLocks noGrp="1" noChangeAspect="1"/>
          </p:cNvPicPr>
          <p:nvPr>
            <p:ph idx="1"/>
          </p:nvPr>
        </p:nvPicPr>
        <p:blipFill>
          <a:blip r:embed="rId2"/>
          <a:stretch>
            <a:fillRect/>
          </a:stretch>
        </p:blipFill>
        <p:spPr>
          <a:xfrm>
            <a:off x="835742" y="2350876"/>
            <a:ext cx="4943475" cy="1304925"/>
          </a:xfrm>
        </p:spPr>
      </p:pic>
      <p:pic>
        <p:nvPicPr>
          <p:cNvPr id="7" name="Bildobjekt 6">
            <a:extLst>
              <a:ext uri="{FF2B5EF4-FFF2-40B4-BE49-F238E27FC236}">
                <a16:creationId xmlns:a16="http://schemas.microsoft.com/office/drawing/2014/main" id="{02E2A1F6-EC4D-C4C3-3793-A4F8A14517C8}"/>
              </a:ext>
            </a:extLst>
          </p:cNvPr>
          <p:cNvPicPr>
            <a:picLocks noChangeAspect="1"/>
          </p:cNvPicPr>
          <p:nvPr/>
        </p:nvPicPr>
        <p:blipFill>
          <a:blip r:embed="rId3"/>
          <a:stretch>
            <a:fillRect/>
          </a:stretch>
        </p:blipFill>
        <p:spPr>
          <a:xfrm>
            <a:off x="835742" y="3655802"/>
            <a:ext cx="4569543" cy="1353939"/>
          </a:xfrm>
          <a:prstGeom prst="rect">
            <a:avLst/>
          </a:prstGeom>
        </p:spPr>
      </p:pic>
      <p:pic>
        <p:nvPicPr>
          <p:cNvPr id="8" name="Bildobjekt 7">
            <a:extLst>
              <a:ext uri="{FF2B5EF4-FFF2-40B4-BE49-F238E27FC236}">
                <a16:creationId xmlns:a16="http://schemas.microsoft.com/office/drawing/2014/main" id="{F939F98A-8DA6-EE9E-4ABB-FF311DC4A969}"/>
              </a:ext>
            </a:extLst>
          </p:cNvPr>
          <p:cNvPicPr>
            <a:picLocks noChangeAspect="1"/>
          </p:cNvPicPr>
          <p:nvPr/>
        </p:nvPicPr>
        <p:blipFill>
          <a:blip r:embed="rId4"/>
          <a:stretch>
            <a:fillRect/>
          </a:stretch>
        </p:blipFill>
        <p:spPr>
          <a:xfrm>
            <a:off x="835742" y="5009741"/>
            <a:ext cx="4270667" cy="1304926"/>
          </a:xfrm>
          <a:prstGeom prst="rect">
            <a:avLst/>
          </a:prstGeom>
        </p:spPr>
      </p:pic>
      <p:pic>
        <p:nvPicPr>
          <p:cNvPr id="10" name="Bildobjekt 9">
            <a:extLst>
              <a:ext uri="{FF2B5EF4-FFF2-40B4-BE49-F238E27FC236}">
                <a16:creationId xmlns:a16="http://schemas.microsoft.com/office/drawing/2014/main" id="{65C906F7-8995-6AAC-14CC-61BEBCFCF892}"/>
              </a:ext>
            </a:extLst>
          </p:cNvPr>
          <p:cNvPicPr>
            <a:picLocks noChangeAspect="1"/>
          </p:cNvPicPr>
          <p:nvPr/>
        </p:nvPicPr>
        <p:blipFill>
          <a:blip r:embed="rId5"/>
          <a:stretch>
            <a:fillRect/>
          </a:stretch>
        </p:blipFill>
        <p:spPr>
          <a:xfrm>
            <a:off x="550607" y="1598400"/>
            <a:ext cx="6791325" cy="752475"/>
          </a:xfrm>
          <a:prstGeom prst="rect">
            <a:avLst/>
          </a:prstGeom>
        </p:spPr>
      </p:pic>
    </p:spTree>
    <p:extLst>
      <p:ext uri="{BB962C8B-B14F-4D97-AF65-F5344CB8AC3E}">
        <p14:creationId xmlns:p14="http://schemas.microsoft.com/office/powerpoint/2010/main" val="1592646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B23B53F-7370-FBBC-1BE5-3D95698F5340}"/>
              </a:ext>
            </a:extLst>
          </p:cNvPr>
          <p:cNvSpPr txBox="1">
            <a:spLocks/>
          </p:cNvSpPr>
          <p:nvPr/>
        </p:nvSpPr>
        <p:spPr>
          <a:xfrm>
            <a:off x="690081" y="77780"/>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600" dirty="0"/>
              <a:t>Ingen klarmarkerad åtgärdsplan, planera åtgärder manuellt genom att välja</a:t>
            </a:r>
          </a:p>
          <a:p>
            <a:r>
              <a:rPr lang="sv-SE" sz="2600" dirty="0"/>
              <a:t>Skapa åtgärdsplan manuellt</a:t>
            </a:r>
          </a:p>
        </p:txBody>
      </p:sp>
      <p:pic>
        <p:nvPicPr>
          <p:cNvPr id="7" name="Bildobjekt 6">
            <a:extLst>
              <a:ext uri="{FF2B5EF4-FFF2-40B4-BE49-F238E27FC236}">
                <a16:creationId xmlns:a16="http://schemas.microsoft.com/office/drawing/2014/main" id="{C1A337AA-8AF7-C3A1-12F5-D62066F585E4}"/>
              </a:ext>
            </a:extLst>
          </p:cNvPr>
          <p:cNvPicPr>
            <a:picLocks noChangeAspect="1"/>
          </p:cNvPicPr>
          <p:nvPr/>
        </p:nvPicPr>
        <p:blipFill>
          <a:blip r:embed="rId2"/>
          <a:stretch>
            <a:fillRect/>
          </a:stretch>
        </p:blipFill>
        <p:spPr>
          <a:xfrm>
            <a:off x="690081" y="1403343"/>
            <a:ext cx="7772400" cy="745777"/>
          </a:xfrm>
          <a:prstGeom prst="rect">
            <a:avLst/>
          </a:prstGeom>
        </p:spPr>
      </p:pic>
      <p:pic>
        <p:nvPicPr>
          <p:cNvPr id="5" name="Bildobjekt 4"/>
          <p:cNvPicPr>
            <a:picLocks noChangeAspect="1"/>
          </p:cNvPicPr>
          <p:nvPr/>
        </p:nvPicPr>
        <p:blipFill>
          <a:blip r:embed="rId3"/>
          <a:stretch>
            <a:fillRect/>
          </a:stretch>
        </p:blipFill>
        <p:spPr>
          <a:xfrm>
            <a:off x="896029" y="2512326"/>
            <a:ext cx="3680252" cy="3357532"/>
          </a:xfrm>
          <a:prstGeom prst="rect">
            <a:avLst/>
          </a:prstGeom>
        </p:spPr>
      </p:pic>
      <p:sp>
        <p:nvSpPr>
          <p:cNvPr id="2" name="textruta 1">
            <a:extLst>
              <a:ext uri="{FF2B5EF4-FFF2-40B4-BE49-F238E27FC236}">
                <a16:creationId xmlns:a16="http://schemas.microsoft.com/office/drawing/2014/main" id="{429635DC-5E8F-AC10-1441-49F16A64439A}"/>
              </a:ext>
            </a:extLst>
          </p:cNvPr>
          <p:cNvSpPr txBox="1"/>
          <p:nvPr/>
        </p:nvSpPr>
        <p:spPr>
          <a:xfrm>
            <a:off x="896029" y="4981681"/>
            <a:ext cx="3680252" cy="891456"/>
          </a:xfrm>
          <a:prstGeom prst="rect">
            <a:avLst/>
          </a:prstGeom>
          <a:noFill/>
          <a:ln w="28575">
            <a:solidFill>
              <a:srgbClr val="FF0000"/>
            </a:solidFill>
          </a:ln>
        </p:spPr>
        <p:txBody>
          <a:bodyPr wrap="square" rtlCol="0">
            <a:spAutoFit/>
          </a:bodyPr>
          <a:lstStyle/>
          <a:p>
            <a:endParaRPr lang="sv-SE" dirty="0"/>
          </a:p>
        </p:txBody>
      </p:sp>
      <p:sp>
        <p:nvSpPr>
          <p:cNvPr id="8" name="textruta 7">
            <a:extLst>
              <a:ext uri="{FF2B5EF4-FFF2-40B4-BE49-F238E27FC236}">
                <a16:creationId xmlns:a16="http://schemas.microsoft.com/office/drawing/2014/main" id="{4538A570-C4C3-48E3-F48F-8ABB36346DFC}"/>
              </a:ext>
            </a:extLst>
          </p:cNvPr>
          <p:cNvSpPr txBox="1"/>
          <p:nvPr/>
        </p:nvSpPr>
        <p:spPr>
          <a:xfrm>
            <a:off x="5299588" y="4965744"/>
            <a:ext cx="6096000" cy="923330"/>
          </a:xfrm>
          <a:prstGeom prst="rect">
            <a:avLst/>
          </a:prstGeom>
          <a:noFill/>
        </p:spPr>
        <p:txBody>
          <a:bodyPr wrap="square">
            <a:spAutoFit/>
          </a:bodyPr>
          <a:lstStyle/>
          <a:p>
            <a:r>
              <a:rPr lang="sv-SE" sz="1800" dirty="0"/>
              <a:t>Är riskbedömning ”gammal” och åtgärder saknas kan en ny göras och hämtas från journal. </a:t>
            </a:r>
          </a:p>
          <a:p>
            <a:r>
              <a:rPr lang="sv-SE" sz="1800" dirty="0"/>
              <a:t>Välj Ny vårdpreventiv process  </a:t>
            </a:r>
          </a:p>
        </p:txBody>
      </p:sp>
    </p:spTree>
    <p:extLst>
      <p:ext uri="{BB962C8B-B14F-4D97-AF65-F5344CB8AC3E}">
        <p14:creationId xmlns:p14="http://schemas.microsoft.com/office/powerpoint/2010/main" val="3256411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B23B53F-7370-FBBC-1BE5-3D95698F5340}"/>
              </a:ext>
            </a:extLst>
          </p:cNvPr>
          <p:cNvSpPr txBox="1">
            <a:spLocks/>
          </p:cNvSpPr>
          <p:nvPr/>
        </p:nvSpPr>
        <p:spPr>
          <a:xfrm>
            <a:off x="966020" y="667716"/>
            <a:ext cx="10515600" cy="13255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600" dirty="0"/>
              <a:t>Åtgärdsplan finns och är klarmarkerad</a:t>
            </a:r>
          </a:p>
          <a:p>
            <a:r>
              <a:rPr lang="sv-SE" sz="2600" dirty="0"/>
              <a:t>Uppföljning saknas. </a:t>
            </a:r>
          </a:p>
          <a:p>
            <a:r>
              <a:rPr lang="sv-SE" sz="2600" dirty="0"/>
              <a:t>Skapa en uppföljning manuellt och klarmarkera den innan en ny riskbedömning kan hämtas.</a:t>
            </a:r>
          </a:p>
        </p:txBody>
      </p:sp>
      <p:pic>
        <p:nvPicPr>
          <p:cNvPr id="6" name="Bildobjekt 5"/>
          <p:cNvPicPr>
            <a:picLocks noChangeAspect="1"/>
          </p:cNvPicPr>
          <p:nvPr/>
        </p:nvPicPr>
        <p:blipFill>
          <a:blip r:embed="rId2"/>
          <a:stretch>
            <a:fillRect/>
          </a:stretch>
        </p:blipFill>
        <p:spPr>
          <a:xfrm>
            <a:off x="963562" y="2897846"/>
            <a:ext cx="8848725" cy="619125"/>
          </a:xfrm>
          <a:prstGeom prst="rect">
            <a:avLst/>
          </a:prstGeom>
        </p:spPr>
      </p:pic>
      <p:pic>
        <p:nvPicPr>
          <p:cNvPr id="10" name="Bildobjekt 9">
            <a:extLst>
              <a:ext uri="{FF2B5EF4-FFF2-40B4-BE49-F238E27FC236}">
                <a16:creationId xmlns:a16="http://schemas.microsoft.com/office/drawing/2014/main" id="{74B1CDAC-B504-941C-6CA2-73DB94A90EF9}"/>
              </a:ext>
            </a:extLst>
          </p:cNvPr>
          <p:cNvPicPr>
            <a:picLocks noChangeAspect="1"/>
          </p:cNvPicPr>
          <p:nvPr/>
        </p:nvPicPr>
        <p:blipFill>
          <a:blip r:embed="rId3"/>
          <a:stretch>
            <a:fillRect/>
          </a:stretch>
        </p:blipFill>
        <p:spPr>
          <a:xfrm>
            <a:off x="963562" y="4125673"/>
            <a:ext cx="5260258" cy="1607301"/>
          </a:xfrm>
          <a:prstGeom prst="rect">
            <a:avLst/>
          </a:prstGeom>
        </p:spPr>
      </p:pic>
    </p:spTree>
    <p:extLst>
      <p:ext uri="{BB962C8B-B14F-4D97-AF65-F5344CB8AC3E}">
        <p14:creationId xmlns:p14="http://schemas.microsoft.com/office/powerpoint/2010/main" val="2535617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a:t>Inget svar från journalen vid hämtning av ny riskbedömning</a:t>
            </a:r>
          </a:p>
        </p:txBody>
      </p:sp>
      <p:sp>
        <p:nvSpPr>
          <p:cNvPr id="7" name="Platshållare för innehåll 6"/>
          <p:cNvSpPr>
            <a:spLocks noGrp="1"/>
          </p:cNvSpPr>
          <p:nvPr>
            <p:ph sz="half" idx="2"/>
          </p:nvPr>
        </p:nvSpPr>
        <p:spPr>
          <a:xfrm>
            <a:off x="838200" y="2170706"/>
            <a:ext cx="5257800" cy="3452957"/>
          </a:xfrm>
        </p:spPr>
        <p:txBody>
          <a:bodyPr>
            <a:normAutofit/>
          </a:bodyPr>
          <a:lstStyle/>
          <a:p>
            <a:r>
              <a:rPr lang="sv-SE" sz="2200" dirty="0"/>
              <a:t>Är det rätt riskbedömningsdatum, stämmer det med datumet i journalen? </a:t>
            </a:r>
          </a:p>
          <a:p>
            <a:pPr lvl="1"/>
            <a:r>
              <a:rPr lang="sv-SE" sz="1900" dirty="0"/>
              <a:t>Om nej, ändra i datumfältet och hämta igen</a:t>
            </a:r>
          </a:p>
          <a:p>
            <a:pPr lvl="1"/>
            <a:r>
              <a:rPr lang="sv-SE" sz="1900" dirty="0"/>
              <a:t>Om ja, finns det en riskbedömning i journalen som inte uppfyller kraven på klarmarkering? </a:t>
            </a:r>
          </a:p>
          <a:p>
            <a:pPr lvl="1"/>
            <a:r>
              <a:rPr lang="sv-SE" sz="1900" dirty="0"/>
              <a:t>Om ja, gör klar riskbedömning i journalen och hämta igen</a:t>
            </a:r>
          </a:p>
          <a:p>
            <a:pPr marL="457200" lvl="1" indent="0">
              <a:buNone/>
            </a:pPr>
            <a:endParaRPr lang="sv-SE" sz="1800" dirty="0"/>
          </a:p>
          <a:p>
            <a:pPr marL="0" indent="0">
              <a:buNone/>
            </a:pPr>
            <a:endParaRPr lang="sv-SE" dirty="0"/>
          </a:p>
        </p:txBody>
      </p:sp>
      <p:pic>
        <p:nvPicPr>
          <p:cNvPr id="3" name="Bildobjekt 2"/>
          <p:cNvPicPr>
            <a:picLocks noChangeAspect="1"/>
          </p:cNvPicPr>
          <p:nvPr/>
        </p:nvPicPr>
        <p:blipFill>
          <a:blip r:embed="rId3"/>
          <a:stretch>
            <a:fillRect/>
          </a:stretch>
        </p:blipFill>
        <p:spPr>
          <a:xfrm>
            <a:off x="6096000" y="1632688"/>
            <a:ext cx="5619750" cy="3990975"/>
          </a:xfrm>
          <a:prstGeom prst="rect">
            <a:avLst/>
          </a:prstGeom>
        </p:spPr>
      </p:pic>
    </p:spTree>
    <p:extLst>
      <p:ext uri="{BB962C8B-B14F-4D97-AF65-F5344CB8AC3E}">
        <p14:creationId xmlns:p14="http://schemas.microsoft.com/office/powerpoint/2010/main" val="2370255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a:blip r:embed="rId2"/>
          <a:stretch>
            <a:fillRect/>
          </a:stretch>
        </p:blipFill>
        <p:spPr>
          <a:xfrm>
            <a:off x="838200" y="1466147"/>
            <a:ext cx="4781822" cy="5209924"/>
          </a:xfrm>
          <a:prstGeom prst="rect">
            <a:avLst/>
          </a:prstGeom>
        </p:spPr>
      </p:pic>
      <p:pic>
        <p:nvPicPr>
          <p:cNvPr id="3" name="Bildobjekt 2"/>
          <p:cNvPicPr>
            <a:picLocks noChangeAspect="1"/>
          </p:cNvPicPr>
          <p:nvPr/>
        </p:nvPicPr>
        <p:blipFill>
          <a:blip r:embed="rId3"/>
          <a:stretch>
            <a:fillRect/>
          </a:stretch>
        </p:blipFill>
        <p:spPr>
          <a:xfrm>
            <a:off x="6505847" y="1989897"/>
            <a:ext cx="5534025" cy="4162425"/>
          </a:xfrm>
          <a:prstGeom prst="rect">
            <a:avLst/>
          </a:prstGeom>
        </p:spPr>
      </p:pic>
      <p:sp>
        <p:nvSpPr>
          <p:cNvPr id="4" name="Rubrik 3"/>
          <p:cNvSpPr>
            <a:spLocks noGrp="1"/>
          </p:cNvSpPr>
          <p:nvPr>
            <p:ph type="title"/>
          </p:nvPr>
        </p:nvSpPr>
        <p:spPr/>
        <p:txBody>
          <a:bodyPr/>
          <a:lstStyle/>
          <a:p>
            <a:r>
              <a:rPr lang="sv-SE" dirty="0"/>
              <a:t>Exempel på olika meddelande beroende på olika steg i processen </a:t>
            </a:r>
          </a:p>
        </p:txBody>
      </p:sp>
    </p:spTree>
    <p:extLst>
      <p:ext uri="{BB962C8B-B14F-4D97-AF65-F5344CB8AC3E}">
        <p14:creationId xmlns:p14="http://schemas.microsoft.com/office/powerpoint/2010/main" val="990445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14685</TotalTime>
  <Words>470</Words>
  <Application>Microsoft Office PowerPoint</Application>
  <PresentationFormat>Bredbild</PresentationFormat>
  <Paragraphs>37</Paragraphs>
  <Slides>9</Slides>
  <Notes>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Calibri Light</vt:lpstr>
      <vt:lpstr>Office-tema</vt:lpstr>
      <vt:lpstr> Informationsförsörjning mellan Senior alert och vårdinformationssystem Lifecare </vt:lpstr>
      <vt:lpstr>Vid Informationsförsörjning</vt:lpstr>
      <vt:lpstr>Vid övergång från att ha registrerat riskbedömningar manuellt till att istället hämta från journal bör pågående process göras färdig innan ny riskbedömning hämtas från journal. Det är samma regler för när det är möjligt att skapa nästa steg som vid manuell registrering. Meddelanden som fås beror på vad som är möjligt att göra.  </vt:lpstr>
      <vt:lpstr>Finns det ingen aktuell riskbedömning eller att en uppföljning är gjord och är klarmarkerad Ny vårdpreventiv process kan påbörjas Välj Ny vårdpreventiv process</vt:lpstr>
      <vt:lpstr>Aktuell riskbedömning finns (inom 6 månader) Skapa resterande steg manuellt</vt:lpstr>
      <vt:lpstr>PowerPoint-presentation</vt:lpstr>
      <vt:lpstr>PowerPoint-presentation</vt:lpstr>
      <vt:lpstr>Inget svar från journalen vid hämtning av ny riskbedömning</vt:lpstr>
      <vt:lpstr>Exempel på olika meddelande beroende på olika steg i processen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Arvid Kauppi - Frontwalker</dc:creator>
  <cp:lastModifiedBy>Marie Eidstrand</cp:lastModifiedBy>
  <cp:revision>63</cp:revision>
  <dcterms:created xsi:type="dcterms:W3CDTF">2023-03-15T14:57:51Z</dcterms:created>
  <dcterms:modified xsi:type="dcterms:W3CDTF">2025-03-14T13:48:14Z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b623b29-abd1-4de3-a20c-27566d79b7c7_Enabled">
    <vt:lpwstr>true</vt:lpwstr>
  </property>
  <property fmtid="{D5CDD505-2E9C-101B-9397-08002B2CF9AE}" pid="3" name="MSIP_Label_3b623b29-abd1-4de3-a20c-27566d79b7c7_SetDate">
    <vt:lpwstr>2025-02-04T14:08:22Z</vt:lpwstr>
  </property>
  <property fmtid="{D5CDD505-2E9C-101B-9397-08002B2CF9AE}" pid="4" name="MSIP_Label_3b623b29-abd1-4de3-a20c-27566d79b7c7_Method">
    <vt:lpwstr>Standard</vt:lpwstr>
  </property>
  <property fmtid="{D5CDD505-2E9C-101B-9397-08002B2CF9AE}" pid="5" name="MSIP_Label_3b623b29-abd1-4de3-a20c-27566d79b7c7_Name">
    <vt:lpwstr>3b623b29-abd1-4de3-a20c-27566d79b7c7</vt:lpwstr>
  </property>
  <property fmtid="{D5CDD505-2E9C-101B-9397-08002B2CF9AE}" pid="6" name="MSIP_Label_3b623b29-abd1-4de3-a20c-27566d79b7c7_SiteId">
    <vt:lpwstr>cbede638-a3d9-459f-8f4e-24ced73b4e5e</vt:lpwstr>
  </property>
  <property fmtid="{D5CDD505-2E9C-101B-9397-08002B2CF9AE}" pid="7" name="MSIP_Label_3b623b29-abd1-4de3-a20c-27566d79b7c7_ActionId">
    <vt:lpwstr>c5174a9e-0301-4c8a-8d2e-d579ceb6588c</vt:lpwstr>
  </property>
  <property fmtid="{D5CDD505-2E9C-101B-9397-08002B2CF9AE}" pid="8" name="MSIP_Label_3b623b29-abd1-4de3-a20c-27566d79b7c7_ContentBits">
    <vt:lpwstr>0</vt:lpwstr>
  </property>
</Properties>
</file>