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8"/>
  </p:notesMasterIdLst>
  <p:sldIdLst>
    <p:sldId id="326" r:id="rId3"/>
    <p:sldId id="297" r:id="rId4"/>
    <p:sldId id="325" r:id="rId5"/>
    <p:sldId id="300" r:id="rId6"/>
    <p:sldId id="322" r:id="rId7"/>
    <p:sldId id="327" r:id="rId8"/>
    <p:sldId id="328" r:id="rId9"/>
    <p:sldId id="329" r:id="rId10"/>
    <p:sldId id="330" r:id="rId11"/>
    <p:sldId id="331" r:id="rId12"/>
    <p:sldId id="332" r:id="rId13"/>
    <p:sldId id="372" r:id="rId14"/>
    <p:sldId id="333" r:id="rId15"/>
    <p:sldId id="335" r:id="rId16"/>
    <p:sldId id="334" r:id="rId17"/>
    <p:sldId id="336" r:id="rId18"/>
    <p:sldId id="340" r:id="rId19"/>
    <p:sldId id="337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4" r:id="rId32"/>
    <p:sldId id="355" r:id="rId33"/>
    <p:sldId id="356" r:id="rId34"/>
    <p:sldId id="357" r:id="rId35"/>
    <p:sldId id="360" r:id="rId36"/>
    <p:sldId id="361" r:id="rId37"/>
    <p:sldId id="364" r:id="rId38"/>
    <p:sldId id="373" r:id="rId39"/>
    <p:sldId id="374" r:id="rId40"/>
    <p:sldId id="381" r:id="rId41"/>
    <p:sldId id="382" r:id="rId42"/>
    <p:sldId id="276" r:id="rId43"/>
    <p:sldId id="256" r:id="rId44"/>
    <p:sldId id="277" r:id="rId45"/>
    <p:sldId id="282" r:id="rId46"/>
    <p:sldId id="281" r:id="rId47"/>
    <p:sldId id="257" r:id="rId48"/>
    <p:sldId id="280" r:id="rId49"/>
    <p:sldId id="259" r:id="rId50"/>
    <p:sldId id="272" r:id="rId51"/>
    <p:sldId id="383" r:id="rId52"/>
    <p:sldId id="262" r:id="rId53"/>
    <p:sldId id="264" r:id="rId54"/>
    <p:sldId id="271" r:id="rId55"/>
    <p:sldId id="267" r:id="rId56"/>
    <p:sldId id="384" r:id="rId57"/>
    <p:sldId id="270" r:id="rId58"/>
    <p:sldId id="269" r:id="rId59"/>
    <p:sldId id="273" r:id="rId60"/>
    <p:sldId id="268" r:id="rId61"/>
    <p:sldId id="275" r:id="rId62"/>
    <p:sldId id="278" r:id="rId63"/>
    <p:sldId id="274" r:id="rId64"/>
    <p:sldId id="367" r:id="rId65"/>
    <p:sldId id="283" r:id="rId66"/>
    <p:sldId id="365" r:id="rId67"/>
    <p:sldId id="370" r:id="rId68"/>
    <p:sldId id="366" r:id="rId69"/>
    <p:sldId id="368" r:id="rId70"/>
    <p:sldId id="369" r:id="rId71"/>
    <p:sldId id="371" r:id="rId72"/>
    <p:sldId id="375" r:id="rId73"/>
    <p:sldId id="377" r:id="rId74"/>
    <p:sldId id="378" r:id="rId75"/>
    <p:sldId id="379" r:id="rId76"/>
    <p:sldId id="380" r:id="rId77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20000"/>
      </a:spcBef>
      <a:spcAft>
        <a:spcPct val="0"/>
      </a:spcAft>
      <a:buChar char="•"/>
      <a:defRPr sz="34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34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34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34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34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4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4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4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4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el Högskoog" initials="MH" lastIdx="1" clrIdx="0">
    <p:extLst>
      <p:ext uri="{19B8F6BF-5375-455C-9EA6-DF929625EA0E}">
        <p15:presenceInfo xmlns:p15="http://schemas.microsoft.com/office/powerpoint/2012/main" userId="S-1-5-21-3728200558-1477325690-1523740173-1204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7" autoAdjust="0"/>
  </p:normalViewPr>
  <p:slideViewPr>
    <p:cSldViewPr>
      <p:cViewPr varScale="1">
        <p:scale>
          <a:sx n="111" d="100"/>
          <a:sy n="111" d="100"/>
        </p:scale>
        <p:origin x="103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 smtClean="0"/>
              <a:t>Klicka här för att ändra format på bakgrundstexten</a:t>
            </a:r>
          </a:p>
          <a:p>
            <a:pPr lvl="1"/>
            <a:r>
              <a:rPr lang="sv-SE" altLang="sv-SE" noProof="0" smtClean="0"/>
              <a:t>Nivå två</a:t>
            </a:r>
          </a:p>
          <a:p>
            <a:pPr lvl="2"/>
            <a:r>
              <a:rPr lang="sv-SE" altLang="sv-SE" noProof="0" smtClean="0"/>
              <a:t>Nivå tre</a:t>
            </a:r>
          </a:p>
          <a:p>
            <a:pPr lvl="3"/>
            <a:r>
              <a:rPr lang="sv-SE" altLang="sv-SE" noProof="0" smtClean="0"/>
              <a:t>Nivå fyra</a:t>
            </a:r>
          </a:p>
          <a:p>
            <a:pPr lvl="4"/>
            <a:r>
              <a:rPr lang="sv-SE" altLang="sv-SE" noProof="0" smtClean="0"/>
              <a:t>Nivå fem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F48996F9-5F9A-440E-BE14-62843247AFEF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22202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Ny bild- äldre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08A0B-6AE0-FE46-AEAA-5B62A29C0CB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86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40971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8705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2694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9191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6542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3616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41138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732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1566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5495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546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546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25131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40743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2580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3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7078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1816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9236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9626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1382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15666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7285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096000"/>
            <a:ext cx="66405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6775"/>
            <a:ext cx="12192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bakgrundsrubriken</a:t>
            </a:r>
          </a:p>
        </p:txBody>
      </p:sp>
      <p:sp>
        <p:nvSpPr>
          <p:cNvPr id="1029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10338"/>
            <a:ext cx="426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900">
                <a:solidFill>
                  <a:schemeClr val="tx1"/>
                </a:solidFill>
                <a:latin typeface="AGaramond" pitchFamily="18" charset="0"/>
              </a:defRPr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096000"/>
            <a:ext cx="66405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6775"/>
            <a:ext cx="12192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bakgrundsrubriken</a:t>
            </a:r>
          </a:p>
        </p:txBody>
      </p:sp>
      <p:sp>
        <p:nvSpPr>
          <p:cNvPr id="1029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10338"/>
            <a:ext cx="426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900">
                <a:solidFill>
                  <a:schemeClr val="tx1"/>
                </a:solidFill>
                <a:latin typeface="AGaramond" pitchFamily="18" charset="0"/>
              </a:defRPr>
            </a:lvl1pPr>
          </a:lstStyle>
          <a:p>
            <a:pPr>
              <a:defRPr/>
            </a:pPr>
            <a:r>
              <a:rPr lang="sv-SE" altLang="sv-SE"/>
              <a:t>Ämne</a:t>
            </a:r>
          </a:p>
        </p:txBody>
      </p:sp>
    </p:spTree>
    <p:extLst>
      <p:ext uri="{BB962C8B-B14F-4D97-AF65-F5344CB8AC3E}">
        <p14:creationId xmlns:p14="http://schemas.microsoft.com/office/powerpoint/2010/main" val="307160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 34"/>
          <p:cNvGrpSpPr/>
          <p:nvPr/>
        </p:nvGrpSpPr>
        <p:grpSpPr>
          <a:xfrm>
            <a:off x="0" y="-25896"/>
            <a:ext cx="5076056" cy="6070014"/>
            <a:chOff x="-21704" y="-25896"/>
            <a:chExt cx="5076056" cy="6070014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"/>
            <a:stretch/>
          </p:blipFill>
          <p:spPr>
            <a:xfrm>
              <a:off x="-21704" y="1700808"/>
              <a:ext cx="5076056" cy="2894225"/>
            </a:xfrm>
            <a:prstGeom prst="rect">
              <a:avLst/>
            </a:prstGeom>
          </p:spPr>
        </p:pic>
        <p:pic>
          <p:nvPicPr>
            <p:cNvPr id="10" name="Bildobjekt 9"/>
            <p:cNvPicPr>
              <a:picLocks noChangeAspect="1"/>
            </p:cNvPicPr>
            <p:nvPr/>
          </p:nvPicPr>
          <p:blipFill rotWithShape="1">
            <a:blip r:embed="rId6"/>
            <a:srcRect l="14684" t="4978" r="5772" b="25177"/>
            <a:stretch/>
          </p:blipFill>
          <p:spPr>
            <a:xfrm>
              <a:off x="-21704" y="3918577"/>
              <a:ext cx="3131840" cy="1814679"/>
            </a:xfrm>
            <a:prstGeom prst="rect">
              <a:avLst/>
            </a:prstGeom>
          </p:spPr>
        </p:pic>
        <p:pic>
          <p:nvPicPr>
            <p:cNvPr id="4" name="Bildobjekt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1"/>
            <a:stretch/>
          </p:blipFill>
          <p:spPr>
            <a:xfrm>
              <a:off x="-21704" y="0"/>
              <a:ext cx="3034975" cy="2079078"/>
            </a:xfrm>
            <a:prstGeom prst="rect">
              <a:avLst/>
            </a:prstGeom>
          </p:spPr>
        </p:pic>
        <p:pic>
          <p:nvPicPr>
            <p:cNvPr id="9" name="Bildobjekt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1" r="14869"/>
            <a:stretch/>
          </p:blipFill>
          <p:spPr>
            <a:xfrm>
              <a:off x="2555776" y="3939144"/>
              <a:ext cx="2448272" cy="1794112"/>
            </a:xfrm>
            <a:prstGeom prst="rect">
              <a:avLst/>
            </a:prstGeom>
          </p:spPr>
        </p:pic>
        <p:pic>
          <p:nvPicPr>
            <p:cNvPr id="7" name="Bildobjekt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6" r="8100"/>
            <a:stretch/>
          </p:blipFill>
          <p:spPr>
            <a:xfrm>
              <a:off x="2490245" y="-9382"/>
              <a:ext cx="2549299" cy="2100948"/>
            </a:xfrm>
            <a:prstGeom prst="rect">
              <a:avLst/>
            </a:prstGeom>
          </p:spPr>
        </p:pic>
        <p:cxnSp>
          <p:nvCxnSpPr>
            <p:cNvPr id="23" name="Rak koppling 22"/>
            <p:cNvCxnSpPr/>
            <p:nvPr/>
          </p:nvCxnSpPr>
          <p:spPr bwMode="auto">
            <a:xfrm>
              <a:off x="2499209" y="-25896"/>
              <a:ext cx="0" cy="2104974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Rak koppling 23"/>
            <p:cNvCxnSpPr/>
            <p:nvPr/>
          </p:nvCxnSpPr>
          <p:spPr bwMode="auto">
            <a:xfrm>
              <a:off x="2555776" y="3939144"/>
              <a:ext cx="0" cy="2104974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Rak koppling 27"/>
            <p:cNvCxnSpPr/>
            <p:nvPr/>
          </p:nvCxnSpPr>
          <p:spPr bwMode="auto">
            <a:xfrm>
              <a:off x="-21664" y="2060848"/>
              <a:ext cx="4932000" cy="1823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Rak koppling 28"/>
            <p:cNvCxnSpPr/>
            <p:nvPr/>
          </p:nvCxnSpPr>
          <p:spPr bwMode="auto">
            <a:xfrm>
              <a:off x="-21656" y="3931706"/>
              <a:ext cx="5004000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Rektangel 5"/>
          <p:cNvSpPr/>
          <p:nvPr/>
        </p:nvSpPr>
        <p:spPr bwMode="auto">
          <a:xfrm>
            <a:off x="4652973" y="-9382"/>
            <a:ext cx="4491027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ktangel 2"/>
          <p:cNvSpPr>
            <a:spLocks/>
          </p:cNvSpPr>
          <p:nvPr/>
        </p:nvSpPr>
        <p:spPr>
          <a:xfrm>
            <a:off x="5342429" y="1700808"/>
            <a:ext cx="4918203" cy="1516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7913" tIns="38957" rIns="77913" bIns="38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Social- och </a:t>
            </a:r>
            <a:b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äldreförvaltningen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5040560" y="-387424"/>
            <a:ext cx="4355976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6" name="Rak koppling 15"/>
          <p:cNvCxnSpPr/>
          <p:nvPr/>
        </p:nvCxnSpPr>
        <p:spPr bwMode="auto">
          <a:xfrm>
            <a:off x="-1188640" y="314792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ak koppling 29"/>
          <p:cNvCxnSpPr/>
          <p:nvPr/>
        </p:nvCxnSpPr>
        <p:spPr bwMode="auto">
          <a:xfrm>
            <a:off x="4644008" y="-44126"/>
            <a:ext cx="0" cy="5777382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Bill Conti - Gonna Fly Now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äldreförvaltningen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till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en gemensam förvaltning: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s</a:t>
            </a:r>
            <a:r>
              <a:rPr lang="sv-SE" sz="4800" dirty="0" smtClean="0">
                <a:solidFill>
                  <a:schemeClr val="bg1"/>
                </a:solidFill>
              </a:rPr>
              <a:t>ocial- och äldreförvaltningen.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Från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d</a:t>
            </a:r>
            <a:r>
              <a:rPr lang="sv-SE" sz="4800" dirty="0" smtClean="0">
                <a:solidFill>
                  <a:schemeClr val="bg1"/>
                </a:solidFill>
              </a:rPr>
              <a:t>en 1 januari 2020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är vi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tillsammans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social- och äldreförvaltningen.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Vi rapporterar till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-15470" y="0"/>
            <a:ext cx="915947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008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Den 4 november 2019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t</a:t>
            </a:r>
            <a:r>
              <a:rPr lang="sv-SE" sz="4800" dirty="0" smtClean="0">
                <a:solidFill>
                  <a:schemeClr val="bg1"/>
                </a:solidFill>
              </a:rPr>
              <a:t>vå nämnder: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s</a:t>
            </a:r>
            <a:r>
              <a:rPr lang="sv-SE" sz="4800" dirty="0" smtClean="0">
                <a:solidFill>
                  <a:schemeClr val="bg1"/>
                </a:solidFill>
              </a:rPr>
              <a:t>ocialnämnden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4572000" y="-9382"/>
            <a:ext cx="4572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553793" y="1196752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v-SE" dirty="0" smtClean="0">
                <a:solidFill>
                  <a:schemeClr val="bg1"/>
                </a:solidFill>
              </a:rPr>
              <a:t>Annett Haaf 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l="3031" t="7072" b="12120"/>
          <a:stretch/>
        </p:blipFill>
        <p:spPr>
          <a:xfrm>
            <a:off x="-36512" y="-27384"/>
            <a:ext cx="46085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och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äldrenämnden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0" y="0"/>
            <a:ext cx="4572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340768"/>
            <a:ext cx="4571999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dirty="0" smtClean="0">
                <a:solidFill>
                  <a:schemeClr val="bg1"/>
                </a:solidFill>
              </a:rPr>
              <a:t>Martin Strömvall</a:t>
            </a:r>
          </a:p>
          <a:p>
            <a:pPr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t="4041" r="3030" b="15152"/>
          <a:stretch/>
        </p:blipFill>
        <p:spPr>
          <a:xfrm>
            <a:off x="4535486" y="-18002"/>
            <a:ext cx="460851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Korta fakta om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social- och äldreförvaltningen: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Vi är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c</a:t>
            </a:r>
            <a:r>
              <a:rPr lang="sv-SE" sz="4800" dirty="0" smtClean="0">
                <a:solidFill>
                  <a:schemeClr val="bg1"/>
                </a:solidFill>
              </a:rPr>
              <a:t>a 1 500 anställda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gav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varav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90 är chefer.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Antal avdelningar: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11 avdelningar.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Vi omsätter: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n</a:t>
            </a:r>
            <a:r>
              <a:rPr lang="sv-SE" sz="4800" dirty="0" smtClean="0">
                <a:solidFill>
                  <a:schemeClr val="bg1"/>
                </a:solidFill>
              </a:rPr>
              <a:t>ästan 1,8 miljarder kronor.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Vi arbetar med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m</a:t>
            </a:r>
            <a:r>
              <a:rPr lang="sv-SE" sz="4800" dirty="0" smtClean="0">
                <a:solidFill>
                  <a:schemeClr val="bg1"/>
                </a:solidFill>
              </a:rPr>
              <a:t>änniskors livssituation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g</a:t>
            </a:r>
            <a:r>
              <a:rPr lang="sv-SE" sz="4800" dirty="0" smtClean="0">
                <a:solidFill>
                  <a:schemeClr val="bg1"/>
                </a:solidFill>
              </a:rPr>
              <a:t>enom hela livet.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Här är några exempel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4572000" y="-9382"/>
            <a:ext cx="4572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4960685" y="1196752"/>
            <a:ext cx="3794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v-SE" dirty="0" smtClean="0">
                <a:solidFill>
                  <a:schemeClr val="bg1"/>
                </a:solidFill>
              </a:rPr>
              <a:t>Magnus Gyllestad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t="6248" b="10445"/>
          <a:stretch/>
        </p:blipFill>
        <p:spPr>
          <a:xfrm>
            <a:off x="-35352" y="-27385"/>
            <a:ext cx="4607352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p</a:t>
            </a:r>
            <a:r>
              <a:rPr lang="sv-SE" sz="4800" dirty="0" smtClean="0">
                <a:solidFill>
                  <a:schemeClr val="bg1"/>
                </a:solidFill>
              </a:rPr>
              <a:t>å vad vi gör dagligen.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2293"/>
          <a:stretch/>
        </p:blipFill>
        <p:spPr>
          <a:xfrm>
            <a:off x="-36513" y="-7182"/>
            <a:ext cx="9217025" cy="559642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3347865" y="3861048"/>
            <a:ext cx="584252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635896" y="4068361"/>
            <a:ext cx="543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Faderskap och föräldraskap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1910" b="3443"/>
          <a:stretch/>
        </p:blipFill>
        <p:spPr>
          <a:xfrm>
            <a:off x="0" y="-387424"/>
            <a:ext cx="9180512" cy="604867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754295" y="3573016"/>
            <a:ext cx="5436096" cy="1512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3923928" y="3790491"/>
            <a:ext cx="5436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Roliga aktiviteter håller våra äldre friska längre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6096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411760" y="4077072"/>
            <a:ext cx="6778631" cy="1368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2771800" y="4221088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Extra stöd </a:t>
            </a:r>
            <a:r>
              <a:rPr lang="sv-SE" sz="3200" dirty="0">
                <a:solidFill>
                  <a:schemeClr val="accent5"/>
                </a:solidFill>
              </a:rPr>
              <a:t>i vardagen – </a:t>
            </a:r>
            <a:r>
              <a:rPr lang="sv-SE" sz="3200" dirty="0" smtClean="0">
                <a:solidFill>
                  <a:schemeClr val="accent5"/>
                </a:solidFill>
              </a:rPr>
              <a:t>för dem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som behöver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"/>
          <a:stretch/>
        </p:blipFill>
        <p:spPr>
          <a:xfrm>
            <a:off x="-20082" y="-648073"/>
            <a:ext cx="9200594" cy="6237313"/>
          </a:xfrm>
        </p:spPr>
      </p:pic>
      <p:sp>
        <p:nvSpPr>
          <p:cNvPr id="3" name="textruta 2"/>
          <p:cNvSpPr txBox="1"/>
          <p:nvPr/>
        </p:nvSpPr>
        <p:spPr>
          <a:xfrm>
            <a:off x="5220071" y="3573017"/>
            <a:ext cx="3970319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5508104" y="3790491"/>
            <a:ext cx="3635896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Vård och omsorg </a:t>
            </a:r>
          </a:p>
          <a:p>
            <a:pPr>
              <a:buNone/>
            </a:pP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744"/>
          <a:stretch/>
        </p:blipFill>
        <p:spPr>
          <a:xfrm>
            <a:off x="-36512" y="-27384"/>
            <a:ext cx="9217024" cy="544757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-180528" y="3573016"/>
            <a:ext cx="6552728" cy="1296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07504" y="3645024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Barn- och tonårsgrupper skapar trygghet och gemenskap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7815" r="1748"/>
          <a:stretch/>
        </p:blipFill>
        <p:spPr>
          <a:xfrm>
            <a:off x="-36512" y="-315416"/>
            <a:ext cx="9217024" cy="594539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-63808" y="144016"/>
            <a:ext cx="7804160" cy="908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35496" y="251937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Socialt umgänge – förebygger ensamhet 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5202"/>
          <a:stretch/>
        </p:blipFill>
        <p:spPr>
          <a:xfrm>
            <a:off x="-36512" y="-99392"/>
            <a:ext cx="9217024" cy="561662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043608" y="4077072"/>
            <a:ext cx="8146783" cy="1186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1259632" y="4131803"/>
            <a:ext cx="81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Kontaktfamilj ger trygghet och gemenskap utanför det egna hemmet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7481"/>
          <a:stretch/>
        </p:blipFill>
        <p:spPr>
          <a:xfrm>
            <a:off x="-36512" y="-243408"/>
            <a:ext cx="9217024" cy="5907360"/>
          </a:xfrm>
        </p:spPr>
      </p:pic>
      <p:sp>
        <p:nvSpPr>
          <p:cNvPr id="5" name="textruta 4"/>
          <p:cNvSpPr txBox="1"/>
          <p:nvPr/>
        </p:nvSpPr>
        <p:spPr>
          <a:xfrm>
            <a:off x="3563888" y="3396341"/>
            <a:ext cx="5616624" cy="11847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3689845" y="3429000"/>
            <a:ext cx="5490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Matlagningscirklar – ger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ökad aptit och </a:t>
            </a:r>
            <a:r>
              <a:rPr lang="sv-SE" sz="3200" dirty="0" err="1" smtClean="0">
                <a:solidFill>
                  <a:schemeClr val="accent5"/>
                </a:solidFill>
              </a:rPr>
              <a:t>matintresse</a:t>
            </a:r>
            <a:r>
              <a:rPr lang="sv-SE" sz="3200" dirty="0" smtClean="0">
                <a:solidFill>
                  <a:schemeClr val="accent5"/>
                </a:solidFill>
              </a:rPr>
              <a:t> 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r="6972"/>
          <a:stretch/>
        </p:blipFill>
        <p:spPr>
          <a:xfrm>
            <a:off x="-36513" y="-99392"/>
            <a:ext cx="9217025" cy="561662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195736" y="3861048"/>
            <a:ext cx="6994654" cy="1368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2339752" y="4007966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>
                <a:solidFill>
                  <a:schemeClr val="accent5"/>
                </a:solidFill>
              </a:rPr>
              <a:t>Utredningar </a:t>
            </a:r>
            <a:r>
              <a:rPr lang="sv-SE" sz="3200" dirty="0" smtClean="0">
                <a:solidFill>
                  <a:schemeClr val="accent5"/>
                </a:solidFill>
              </a:rPr>
              <a:t>fångar upp barn och ungas behov för en tryggare uppväxt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0" y="0"/>
            <a:ext cx="4572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1032291" y="1340768"/>
            <a:ext cx="2507418" cy="124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dirty="0" smtClean="0">
                <a:solidFill>
                  <a:schemeClr val="bg1"/>
                </a:solidFill>
              </a:rPr>
              <a:t>Siw Lidestål</a:t>
            </a:r>
          </a:p>
          <a:p>
            <a:pPr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t="7346" b="8704"/>
          <a:stretch/>
        </p:blipFill>
        <p:spPr>
          <a:xfrm>
            <a:off x="4572125" y="-18002"/>
            <a:ext cx="4572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0"/>
          <a:stretch/>
        </p:blipFill>
        <p:spPr>
          <a:xfrm>
            <a:off x="0" y="-27384"/>
            <a:ext cx="9190390" cy="547260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3635896" y="3861048"/>
            <a:ext cx="5554494" cy="1368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851920" y="4007966"/>
            <a:ext cx="5338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Integration och etablering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av nyanlända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7595" r="2920" b="1674"/>
          <a:stretch/>
        </p:blipFill>
        <p:spPr>
          <a:xfrm>
            <a:off x="-36512" y="-27384"/>
            <a:ext cx="9289032" cy="5616624"/>
          </a:xfrm>
        </p:spPr>
      </p:pic>
      <p:sp>
        <p:nvSpPr>
          <p:cNvPr id="5" name="textruta 4"/>
          <p:cNvSpPr txBox="1"/>
          <p:nvPr/>
        </p:nvSpPr>
        <p:spPr>
          <a:xfrm>
            <a:off x="3419872" y="3933056"/>
            <a:ext cx="5832648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3563888" y="3965715"/>
            <a:ext cx="7418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Aktiviteter för äldre med fokus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på rörelse och gemenskap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4450" r="1515" b="6825"/>
          <a:stretch/>
        </p:blipFill>
        <p:spPr>
          <a:xfrm>
            <a:off x="-36512" y="-27384"/>
            <a:ext cx="9217024" cy="5616624"/>
          </a:xfrm>
        </p:spPr>
      </p:pic>
      <p:sp>
        <p:nvSpPr>
          <p:cNvPr id="5" name="textruta 4"/>
          <p:cNvSpPr txBox="1"/>
          <p:nvPr/>
        </p:nvSpPr>
        <p:spPr>
          <a:xfrm>
            <a:off x="4355976" y="3933056"/>
            <a:ext cx="4896544" cy="1296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606834" y="4042519"/>
            <a:ext cx="4682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Vård och omsorg för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våra äldre dygnet runt</a:t>
            </a:r>
          </a:p>
        </p:txBody>
      </p:sp>
    </p:spTree>
    <p:extLst>
      <p:ext uri="{BB962C8B-B14F-4D97-AF65-F5344CB8AC3E}">
        <p14:creationId xmlns:p14="http://schemas.microsoft.com/office/powerpoint/2010/main" val="18555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r="6250"/>
          <a:stretch/>
        </p:blipFill>
        <p:spPr>
          <a:xfrm>
            <a:off x="-36513" y="-99392"/>
            <a:ext cx="9217025" cy="561662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-55110" y="3535560"/>
            <a:ext cx="4555103" cy="1405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95749" y="3645024"/>
            <a:ext cx="4304244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Råd och stöd vid oro</a:t>
            </a:r>
          </a:p>
          <a:p>
            <a:pPr>
              <a:buNone/>
            </a:pPr>
            <a:r>
              <a:rPr lang="sv-SE" sz="3200" dirty="0">
                <a:solidFill>
                  <a:schemeClr val="accent5"/>
                </a:solidFill>
              </a:rPr>
              <a:t>f</a:t>
            </a:r>
            <a:r>
              <a:rPr lang="sv-SE" sz="3200" dirty="0" smtClean="0">
                <a:solidFill>
                  <a:schemeClr val="accent5"/>
                </a:solidFill>
              </a:rPr>
              <a:t>ör barn och unga</a:t>
            </a:r>
          </a:p>
        </p:txBody>
      </p:sp>
    </p:spTree>
    <p:extLst>
      <p:ext uri="{BB962C8B-B14F-4D97-AF65-F5344CB8AC3E}">
        <p14:creationId xmlns:p14="http://schemas.microsoft.com/office/powerpoint/2010/main" val="38375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5958" r="4965"/>
          <a:stretch/>
        </p:blipFill>
        <p:spPr>
          <a:xfrm>
            <a:off x="-36512" y="-27384"/>
            <a:ext cx="9217024" cy="5688632"/>
          </a:xfrm>
        </p:spPr>
      </p:pic>
      <p:sp>
        <p:nvSpPr>
          <p:cNvPr id="5" name="textruta 4"/>
          <p:cNvSpPr txBox="1"/>
          <p:nvPr/>
        </p:nvSpPr>
        <p:spPr>
          <a:xfrm>
            <a:off x="4716016" y="3933056"/>
            <a:ext cx="4536504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932040" y="4006515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Möjligheter till träning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och aktiviteter</a:t>
            </a:r>
          </a:p>
        </p:txBody>
      </p:sp>
    </p:spTree>
    <p:extLst>
      <p:ext uri="{BB962C8B-B14F-4D97-AF65-F5344CB8AC3E}">
        <p14:creationId xmlns:p14="http://schemas.microsoft.com/office/powerpoint/2010/main" val="42556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4"/>
          <a:stretch/>
        </p:blipFill>
        <p:spPr>
          <a:xfrm>
            <a:off x="0" y="1"/>
            <a:ext cx="9144000" cy="5517232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0" y="3746097"/>
            <a:ext cx="4788023" cy="1411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95748" y="3861048"/>
            <a:ext cx="459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Stöd och råd kring  missbruk och beroende</a:t>
            </a:r>
          </a:p>
        </p:txBody>
      </p:sp>
    </p:spTree>
    <p:extLst>
      <p:ext uri="{BB962C8B-B14F-4D97-AF65-F5344CB8AC3E}">
        <p14:creationId xmlns:p14="http://schemas.microsoft.com/office/powerpoint/2010/main" val="30489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"/>
          <a:stretch/>
        </p:blipFill>
        <p:spPr>
          <a:xfrm>
            <a:off x="-36512" y="0"/>
            <a:ext cx="9217024" cy="551723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491881" y="3573016"/>
            <a:ext cx="5698510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635896" y="3645024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Öppenvård för ungdomar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och unga vuxna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020" r="-1508" b="10033"/>
          <a:stretch/>
        </p:blipFill>
        <p:spPr>
          <a:xfrm>
            <a:off x="-36512" y="-27384"/>
            <a:ext cx="9361040" cy="5616624"/>
          </a:xfrm>
        </p:spPr>
      </p:pic>
      <p:sp>
        <p:nvSpPr>
          <p:cNvPr id="5" name="textruta 4"/>
          <p:cNvSpPr txBox="1"/>
          <p:nvPr/>
        </p:nvSpPr>
        <p:spPr>
          <a:xfrm>
            <a:off x="4572000" y="3933056"/>
            <a:ext cx="4680520" cy="1296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788024" y="4007966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Stöd och omsorg på äldre dagar</a:t>
            </a:r>
          </a:p>
        </p:txBody>
      </p:sp>
    </p:spTree>
    <p:extLst>
      <p:ext uri="{BB962C8B-B14F-4D97-AF65-F5344CB8AC3E}">
        <p14:creationId xmlns:p14="http://schemas.microsoft.com/office/powerpoint/2010/main" val="35920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4000" cy="6096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907704" y="4077072"/>
            <a:ext cx="7282687" cy="1296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2195736" y="4100879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3600" dirty="0" smtClean="0">
                <a:solidFill>
                  <a:schemeClr val="accent5"/>
                </a:solidFill>
              </a:rPr>
              <a:t>Familjehem </a:t>
            </a:r>
            <a:r>
              <a:rPr lang="sv-SE" sz="3600" dirty="0">
                <a:solidFill>
                  <a:schemeClr val="accent5"/>
                </a:solidFill>
              </a:rPr>
              <a:t>ger </a:t>
            </a:r>
            <a:r>
              <a:rPr lang="sv-SE" sz="3600" dirty="0" smtClean="0">
                <a:solidFill>
                  <a:schemeClr val="accent5"/>
                </a:solidFill>
              </a:rPr>
              <a:t>förutsättningar </a:t>
            </a:r>
            <a:br>
              <a:rPr lang="sv-SE" sz="3600" dirty="0" smtClean="0">
                <a:solidFill>
                  <a:schemeClr val="accent5"/>
                </a:solidFill>
              </a:rPr>
            </a:br>
            <a:r>
              <a:rPr lang="sv-SE" sz="3600" dirty="0" smtClean="0">
                <a:solidFill>
                  <a:schemeClr val="accent5"/>
                </a:solidFill>
              </a:rPr>
              <a:t>för en trygg uppväxt</a:t>
            </a:r>
            <a:endParaRPr lang="sv-SE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3333" r="2221" b="10000"/>
          <a:stretch/>
        </p:blipFill>
        <p:spPr>
          <a:xfrm>
            <a:off x="0" y="-27385"/>
            <a:ext cx="9180512" cy="5638425"/>
          </a:xfrm>
        </p:spPr>
      </p:pic>
      <p:sp>
        <p:nvSpPr>
          <p:cNvPr id="5" name="textruta 4"/>
          <p:cNvSpPr txBox="1"/>
          <p:nvPr/>
        </p:nvSpPr>
        <p:spPr>
          <a:xfrm>
            <a:off x="5364088" y="3933057"/>
            <a:ext cx="3888432" cy="864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5508104" y="4068361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Hjälp i hemmet</a:t>
            </a:r>
          </a:p>
        </p:txBody>
      </p:sp>
    </p:spTree>
    <p:extLst>
      <p:ext uri="{BB962C8B-B14F-4D97-AF65-F5344CB8AC3E}">
        <p14:creationId xmlns:p14="http://schemas.microsoft.com/office/powerpoint/2010/main" val="35316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uppdraget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r="4562"/>
          <a:stretch/>
        </p:blipFill>
        <p:spPr>
          <a:xfrm>
            <a:off x="-36512" y="0"/>
            <a:ext cx="9217024" cy="551723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499991" y="4221088"/>
            <a:ext cx="4690399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4968552" y="4437112"/>
            <a:ext cx="543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Personlig assistans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096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283968" y="3933057"/>
            <a:ext cx="4968552" cy="1008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4427984" y="4140369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Trygghet och gemenskap</a:t>
            </a:r>
          </a:p>
        </p:txBody>
      </p:sp>
    </p:spTree>
    <p:extLst>
      <p:ext uri="{BB962C8B-B14F-4D97-AF65-F5344CB8AC3E}">
        <p14:creationId xmlns:p14="http://schemas.microsoft.com/office/powerpoint/2010/main" val="33853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r="4778"/>
          <a:stretch/>
        </p:blipFill>
        <p:spPr>
          <a:xfrm>
            <a:off x="-108520" y="-12576"/>
            <a:ext cx="9289032" cy="561689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779913" y="4221088"/>
            <a:ext cx="541047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4067944" y="4223990"/>
            <a:ext cx="5436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Korttidsvistelse utanför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det egna hemmet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"/>
          <a:stretch/>
        </p:blipFill>
        <p:spPr>
          <a:xfrm>
            <a:off x="-108520" y="0"/>
            <a:ext cx="9289032" cy="551723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932040" y="4221088"/>
            <a:ext cx="4258350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5364088" y="4437112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Ekonomiskt stöd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2073"/>
          <a:stretch/>
        </p:blipFill>
        <p:spPr>
          <a:xfrm>
            <a:off x="-36513" y="-14523"/>
            <a:ext cx="9217025" cy="5459747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707904" y="3861048"/>
            <a:ext cx="5544616" cy="1296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923928" y="3970511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Gemenskap och trygghet på våra boenden</a:t>
            </a:r>
          </a:p>
        </p:txBody>
      </p:sp>
    </p:spTree>
    <p:extLst>
      <p:ext uri="{BB962C8B-B14F-4D97-AF65-F5344CB8AC3E}">
        <p14:creationId xmlns:p14="http://schemas.microsoft.com/office/powerpoint/2010/main" val="6064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472"/>
            <a:ext cx="9144000" cy="637582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779913" y="4221088"/>
            <a:ext cx="5410478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067944" y="4428401"/>
            <a:ext cx="543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Stöd till egen försörjning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603448"/>
            <a:ext cx="9252520" cy="6175208"/>
          </a:xfrm>
        </p:spPr>
      </p:pic>
      <p:sp>
        <p:nvSpPr>
          <p:cNvPr id="5" name="textruta 4"/>
          <p:cNvSpPr txBox="1"/>
          <p:nvPr/>
        </p:nvSpPr>
        <p:spPr>
          <a:xfrm>
            <a:off x="4572001" y="4149080"/>
            <a:ext cx="4572000" cy="127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716016" y="4269314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Råd och stöd vid våld </a:t>
            </a:r>
            <a:br>
              <a:rPr lang="sv-SE" sz="3200" dirty="0" smtClean="0">
                <a:solidFill>
                  <a:schemeClr val="accent5"/>
                </a:solidFill>
              </a:rPr>
            </a:br>
            <a:r>
              <a:rPr lang="sv-SE" sz="3200" dirty="0" smtClean="0">
                <a:solidFill>
                  <a:schemeClr val="accent5"/>
                </a:solidFill>
              </a:rPr>
              <a:t>i nära relation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6096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779912" y="4221088"/>
            <a:ext cx="5410479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3923928" y="4437112"/>
            <a:ext cx="543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Anknytning och gemenskap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"/>
          <a:stretch/>
        </p:blipFill>
        <p:spPr>
          <a:xfrm>
            <a:off x="-10792" y="-99392"/>
            <a:ext cx="9191303" cy="561662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779912" y="4221088"/>
            <a:ext cx="5400599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067944" y="4500409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Stöd för arbetssökande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6096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427984" y="3212976"/>
            <a:ext cx="4716017" cy="1512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644008" y="3420289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Hjälp och aktiviteter vid psykisk ohälsa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att slå ihop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"/>
          <a:stretch/>
        </p:blipFill>
        <p:spPr>
          <a:xfrm>
            <a:off x="-84517" y="-99392"/>
            <a:ext cx="9265029" cy="5616624"/>
          </a:xfrm>
        </p:spPr>
      </p:pic>
      <p:sp>
        <p:nvSpPr>
          <p:cNvPr id="5" name="textruta 4"/>
          <p:cNvSpPr txBox="1"/>
          <p:nvPr/>
        </p:nvSpPr>
        <p:spPr>
          <a:xfrm>
            <a:off x="4860032" y="4293096"/>
            <a:ext cx="4320480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5184576" y="4500409"/>
            <a:ext cx="449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3200" dirty="0" smtClean="0">
                <a:solidFill>
                  <a:schemeClr val="accent5"/>
                </a:solidFill>
              </a:rPr>
              <a:t>Daglig verksamhet</a:t>
            </a:r>
            <a:endParaRPr lang="sv-SE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Vi tillsammans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bidrar till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e</a:t>
            </a:r>
            <a:r>
              <a:rPr lang="sv-SE" sz="4800" dirty="0" smtClean="0">
                <a:solidFill>
                  <a:schemeClr val="bg1"/>
                </a:solidFill>
              </a:rPr>
              <a:t>tt bättre liv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f</a:t>
            </a:r>
            <a:r>
              <a:rPr lang="sv-SE" sz="4800" dirty="0" smtClean="0">
                <a:solidFill>
                  <a:schemeClr val="bg1"/>
                </a:solidFill>
              </a:rPr>
              <a:t>ör dem vi är till för.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>
                <a:solidFill>
                  <a:schemeClr val="bg1"/>
                </a:solidFill>
              </a:rPr>
              <a:t>S</a:t>
            </a:r>
            <a:r>
              <a:rPr lang="sv-SE" sz="4800" dirty="0" smtClean="0">
                <a:solidFill>
                  <a:schemeClr val="bg1"/>
                </a:solidFill>
              </a:rPr>
              <a:t>ocial- och äldreförvaltningen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socialförvaltningen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0" y="0"/>
            <a:ext cx="9144000" cy="5742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3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0" y="17728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v-SE" sz="4800" dirty="0" smtClean="0">
                <a:solidFill>
                  <a:schemeClr val="bg1"/>
                </a:solidFill>
              </a:rPr>
              <a:t>med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ninge_liggande">
  <a:themeElements>
    <a:clrScheme name="Anpassat 2">
      <a:dk1>
        <a:sysClr val="windowText" lastClr="000000"/>
      </a:dk1>
      <a:lt1>
        <a:sysClr val="window" lastClr="FFFFFF"/>
      </a:lt1>
      <a:dk2>
        <a:srgbClr val="0000FF"/>
      </a:dk2>
      <a:lt2>
        <a:srgbClr val="EEECE1"/>
      </a:lt2>
      <a:accent1>
        <a:srgbClr val="0081C5"/>
      </a:accent1>
      <a:accent2>
        <a:srgbClr val="E28F27"/>
      </a:accent2>
      <a:accent3>
        <a:srgbClr val="DC4228"/>
      </a:accent3>
      <a:accent4>
        <a:srgbClr val="8FB63F"/>
      </a:accent4>
      <a:accent5>
        <a:srgbClr val="582C83"/>
      </a:accent5>
      <a:accent6>
        <a:srgbClr val="A77550"/>
      </a:accent6>
      <a:hlink>
        <a:srgbClr val="0000FF"/>
      </a:hlink>
      <a:folHlink>
        <a:srgbClr val="800080"/>
      </a:folHlink>
    </a:clrScheme>
    <a:fontScheme name="Haninge_ligga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v-SE" sz="3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v-SE" sz="3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ninge_ligga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ninge_liggande">
  <a:themeElements>
    <a:clrScheme name="Anpassat 2">
      <a:dk1>
        <a:sysClr val="windowText" lastClr="000000"/>
      </a:dk1>
      <a:lt1>
        <a:sysClr val="window" lastClr="FFFFFF"/>
      </a:lt1>
      <a:dk2>
        <a:srgbClr val="0000FF"/>
      </a:dk2>
      <a:lt2>
        <a:srgbClr val="EEECE1"/>
      </a:lt2>
      <a:accent1>
        <a:srgbClr val="0081C5"/>
      </a:accent1>
      <a:accent2>
        <a:srgbClr val="E28F27"/>
      </a:accent2>
      <a:accent3>
        <a:srgbClr val="DC4228"/>
      </a:accent3>
      <a:accent4>
        <a:srgbClr val="8FB63F"/>
      </a:accent4>
      <a:accent5>
        <a:srgbClr val="582C83"/>
      </a:accent5>
      <a:accent6>
        <a:srgbClr val="A77550"/>
      </a:accent6>
      <a:hlink>
        <a:srgbClr val="0000FF"/>
      </a:hlink>
      <a:folHlink>
        <a:srgbClr val="800080"/>
      </a:folHlink>
    </a:clrScheme>
    <a:fontScheme name="Haninge_ligga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v-SE" sz="3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sv-SE" altLang="sv-SE" sz="3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ninge_ligga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inge_liggan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ninge_liggan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Haninge_liggande</Template>
  <TotalTime>0</TotalTime>
  <Words>308</Words>
  <Application>Microsoft Office PowerPoint</Application>
  <PresentationFormat>Bildspel på skärmen (4:3)</PresentationFormat>
  <Paragraphs>78</Paragraphs>
  <Slides>75</Slides>
  <Notes>1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75</vt:i4>
      </vt:variant>
    </vt:vector>
  </HeadingPairs>
  <TitlesOfParts>
    <vt:vector size="81" baseType="lpstr">
      <vt:lpstr>AGaramond</vt:lpstr>
      <vt:lpstr>Arial</vt:lpstr>
      <vt:lpstr>Garamond</vt:lpstr>
      <vt:lpstr>Times</vt:lpstr>
      <vt:lpstr>Haninge_liggande</vt:lpstr>
      <vt:lpstr>1_Haninge_liggande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Haninge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Mikael Högskoog</dc:creator>
  <cp:lastModifiedBy>Mikael Högskoog</cp:lastModifiedBy>
  <cp:revision>51</cp:revision>
  <cp:lastPrinted>2004-06-08T06:01:32Z</cp:lastPrinted>
  <dcterms:created xsi:type="dcterms:W3CDTF">2020-01-17T13:56:38Z</dcterms:created>
  <dcterms:modified xsi:type="dcterms:W3CDTF">2020-02-18T09:50:47Z</dcterms:modified>
</cp:coreProperties>
</file>