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51" r:id="rId5"/>
  </p:sldMasterIdLst>
  <p:notesMasterIdLst>
    <p:notesMasterId r:id="rId30"/>
  </p:notesMasterIdLst>
  <p:sldIdLst>
    <p:sldId id="1328" r:id="rId6"/>
    <p:sldId id="1342" r:id="rId7"/>
    <p:sldId id="1330" r:id="rId8"/>
    <p:sldId id="1345" r:id="rId9"/>
    <p:sldId id="1332" r:id="rId10"/>
    <p:sldId id="1333" r:id="rId11"/>
    <p:sldId id="1334" r:id="rId12"/>
    <p:sldId id="1346" r:id="rId13"/>
    <p:sldId id="1335" r:id="rId14"/>
    <p:sldId id="1336" r:id="rId15"/>
    <p:sldId id="1337" r:id="rId16"/>
    <p:sldId id="1338" r:id="rId17"/>
    <p:sldId id="1340" r:id="rId18"/>
    <p:sldId id="1356" r:id="rId19"/>
    <p:sldId id="1357" r:id="rId20"/>
    <p:sldId id="1358" r:id="rId21"/>
    <p:sldId id="1359" r:id="rId22"/>
    <p:sldId id="1360" r:id="rId23"/>
    <p:sldId id="1361" r:id="rId24"/>
    <p:sldId id="1362" r:id="rId25"/>
    <p:sldId id="1365" r:id="rId26"/>
    <p:sldId id="1366" r:id="rId27"/>
    <p:sldId id="1364" r:id="rId28"/>
    <p:sldId id="1343" r:id="rId29"/>
  </p:sldIdLst>
  <p:sldSz cx="12192000" cy="6858000"/>
  <p:notesSz cx="6858000" cy="9144000"/>
  <p:defaultTextStyle>
    <a:defPPr>
      <a:defRPr lang="sv-SE"/>
    </a:defPPr>
    <a:lvl1pPr algn="l" rtl="0" fontAlgn="base">
      <a:spcBef>
        <a:spcPct val="20000"/>
      </a:spcBef>
      <a:spcAft>
        <a:spcPct val="0"/>
      </a:spcAft>
      <a:buChar char="•"/>
      <a:defRPr sz="3400" kern="1200">
        <a:solidFill>
          <a:schemeClr val="tx2"/>
        </a:solidFill>
        <a:latin typeface="Arial" charset="0"/>
        <a:ea typeface="+mn-ea"/>
        <a:cs typeface="+mn-cs"/>
      </a:defRPr>
    </a:lvl1pPr>
    <a:lvl2pPr marL="457200" algn="l" rtl="0" fontAlgn="base">
      <a:spcBef>
        <a:spcPct val="20000"/>
      </a:spcBef>
      <a:spcAft>
        <a:spcPct val="0"/>
      </a:spcAft>
      <a:buChar char="•"/>
      <a:defRPr sz="3400" kern="1200">
        <a:solidFill>
          <a:schemeClr val="tx2"/>
        </a:solidFill>
        <a:latin typeface="Arial" charset="0"/>
        <a:ea typeface="+mn-ea"/>
        <a:cs typeface="+mn-cs"/>
      </a:defRPr>
    </a:lvl2pPr>
    <a:lvl3pPr marL="914400" algn="l" rtl="0" fontAlgn="base">
      <a:spcBef>
        <a:spcPct val="20000"/>
      </a:spcBef>
      <a:spcAft>
        <a:spcPct val="0"/>
      </a:spcAft>
      <a:buChar char="•"/>
      <a:defRPr sz="3400" kern="1200">
        <a:solidFill>
          <a:schemeClr val="tx2"/>
        </a:solidFill>
        <a:latin typeface="Arial" charset="0"/>
        <a:ea typeface="+mn-ea"/>
        <a:cs typeface="+mn-cs"/>
      </a:defRPr>
    </a:lvl3pPr>
    <a:lvl4pPr marL="1371600" algn="l" rtl="0" fontAlgn="base">
      <a:spcBef>
        <a:spcPct val="20000"/>
      </a:spcBef>
      <a:spcAft>
        <a:spcPct val="0"/>
      </a:spcAft>
      <a:buChar char="•"/>
      <a:defRPr sz="3400" kern="1200">
        <a:solidFill>
          <a:schemeClr val="tx2"/>
        </a:solidFill>
        <a:latin typeface="Arial" charset="0"/>
        <a:ea typeface="+mn-ea"/>
        <a:cs typeface="+mn-cs"/>
      </a:defRPr>
    </a:lvl4pPr>
    <a:lvl5pPr marL="1828800" algn="l" rtl="0" fontAlgn="base">
      <a:spcBef>
        <a:spcPct val="20000"/>
      </a:spcBef>
      <a:spcAft>
        <a:spcPct val="0"/>
      </a:spcAft>
      <a:buChar char="•"/>
      <a:defRPr sz="3400" kern="1200">
        <a:solidFill>
          <a:schemeClr val="tx2"/>
        </a:solidFill>
        <a:latin typeface="Arial" charset="0"/>
        <a:ea typeface="+mn-ea"/>
        <a:cs typeface="+mn-cs"/>
      </a:defRPr>
    </a:lvl5pPr>
    <a:lvl6pPr marL="2286000" algn="l" defTabSz="914400" rtl="0" eaLnBrk="1" latinLnBrk="0" hangingPunct="1">
      <a:defRPr sz="3400" kern="1200">
        <a:solidFill>
          <a:schemeClr val="tx2"/>
        </a:solidFill>
        <a:latin typeface="Arial" charset="0"/>
        <a:ea typeface="+mn-ea"/>
        <a:cs typeface="+mn-cs"/>
      </a:defRPr>
    </a:lvl6pPr>
    <a:lvl7pPr marL="2743200" algn="l" defTabSz="914400" rtl="0" eaLnBrk="1" latinLnBrk="0" hangingPunct="1">
      <a:defRPr sz="3400" kern="1200">
        <a:solidFill>
          <a:schemeClr val="tx2"/>
        </a:solidFill>
        <a:latin typeface="Arial" charset="0"/>
        <a:ea typeface="+mn-ea"/>
        <a:cs typeface="+mn-cs"/>
      </a:defRPr>
    </a:lvl7pPr>
    <a:lvl8pPr marL="3200400" algn="l" defTabSz="914400" rtl="0" eaLnBrk="1" latinLnBrk="0" hangingPunct="1">
      <a:defRPr sz="3400" kern="1200">
        <a:solidFill>
          <a:schemeClr val="tx2"/>
        </a:solidFill>
        <a:latin typeface="Arial" charset="0"/>
        <a:ea typeface="+mn-ea"/>
        <a:cs typeface="+mn-cs"/>
      </a:defRPr>
    </a:lvl8pPr>
    <a:lvl9pPr marL="3657600" algn="l" defTabSz="914400" rtl="0" eaLnBrk="1" latinLnBrk="0" hangingPunct="1">
      <a:defRPr sz="34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2CC413-9F9D-73E6-8D7A-6F879FA767E3}" name="Lovisa Lindmark" initials="LL" userId="S::lovisa.lindmark@haninge.se::1c01ae2f-a3c9-4687-a900-0183c6ba840c" providerId="AD"/>
  <p188:author id="{9887A43A-9D8E-DA66-AD1A-ECD4B4AC3E30}" name="micpersson" initials="mi" userId="S::micpersson_gmail.com#ext#@haninge.onmicrosoft.com::fea16a15-0800-491f-9a11-e792468d8f2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visa Lindmark" initials="LL" lastIdx="2" clrIdx="0">
    <p:extLst>
      <p:ext uri="{19B8F6BF-5375-455C-9EA6-DF929625EA0E}">
        <p15:presenceInfo xmlns:p15="http://schemas.microsoft.com/office/powerpoint/2012/main" userId="S::lovisa.lindmark@haninge.se::1c01ae2f-a3c9-4687-a900-0183c6ba84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681"/>
    <a:srgbClr val="4C4781"/>
    <a:srgbClr val="F3F2F7"/>
    <a:srgbClr val="000000"/>
    <a:srgbClr val="0076B0"/>
    <a:srgbClr val="0066CC"/>
    <a:srgbClr val="E1892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8"/>
    <p:restoredTop sz="83929" autoAdjust="0"/>
  </p:normalViewPr>
  <p:slideViewPr>
    <p:cSldViewPr snapToGrid="0">
      <p:cViewPr>
        <p:scale>
          <a:sx n="97" d="100"/>
          <a:sy n="97" d="100"/>
        </p:scale>
        <p:origin x="2624" y="1024"/>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20803"/>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noProof="0"/>
              <a:t>Klicka här för att ändra format på bakgrundstexten</a:t>
            </a:r>
          </a:p>
          <a:p>
            <a:pPr lvl="1"/>
            <a:r>
              <a:rPr lang="sv-SE" altLang="sv-SE" noProof="0"/>
              <a:t>Nivå två</a:t>
            </a:r>
          </a:p>
          <a:p>
            <a:pPr lvl="2"/>
            <a:r>
              <a:rPr lang="sv-SE" altLang="sv-SE" noProof="0"/>
              <a:t>Nivå tre</a:t>
            </a:r>
          </a:p>
          <a:p>
            <a:pPr lvl="3"/>
            <a:r>
              <a:rPr lang="sv-SE" altLang="sv-SE" noProof="0"/>
              <a:t>Nivå fyra</a:t>
            </a:r>
          </a:p>
          <a:p>
            <a:pPr lvl="4"/>
            <a:r>
              <a:rPr lang="sv-SE" altLang="sv-SE" noProof="0"/>
              <a:t>Nivå fem</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buFontTx/>
              <a:buNone/>
              <a:defRPr sz="1200">
                <a:solidFill>
                  <a:schemeClr val="tx1"/>
                </a:solidFill>
                <a:latin typeface="Garamond" pitchFamily="18" charset="0"/>
              </a:defRPr>
            </a:lvl1pPr>
          </a:lstStyle>
          <a:p>
            <a:pPr>
              <a:defRPr/>
            </a:pPr>
            <a:endParaRPr lang="sv-SE" altLang="sv-SE"/>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buFontTx/>
              <a:buNone/>
              <a:defRPr sz="1200">
                <a:solidFill>
                  <a:schemeClr val="tx1"/>
                </a:solidFill>
                <a:latin typeface="Garamond" pitchFamily="18" charset="0"/>
              </a:defRPr>
            </a:lvl1pPr>
          </a:lstStyle>
          <a:p>
            <a:pPr>
              <a:defRPr/>
            </a:pPr>
            <a:fld id="{F48996F9-5F9A-440E-BE14-62843247AFEF}" type="slidenum">
              <a:rPr lang="sv-SE" altLang="sv-SE"/>
              <a:pPr>
                <a:defRPr/>
              </a:pPr>
              <a:t>‹#›</a:t>
            </a:fld>
            <a:endParaRPr lang="sv-SE" altLang="sv-SE"/>
          </a:p>
        </p:txBody>
      </p:sp>
    </p:spTree>
    <p:extLst>
      <p:ext uri="{BB962C8B-B14F-4D97-AF65-F5344CB8AC3E}">
        <p14:creationId xmlns:p14="http://schemas.microsoft.com/office/powerpoint/2010/main" val="13222023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6"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6"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6"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6"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a:t>
            </a:fld>
            <a:endParaRPr lang="sv-SE" altLang="sv-SE"/>
          </a:p>
        </p:txBody>
      </p:sp>
    </p:spTree>
    <p:extLst>
      <p:ext uri="{BB962C8B-B14F-4D97-AF65-F5344CB8AC3E}">
        <p14:creationId xmlns:p14="http://schemas.microsoft.com/office/powerpoint/2010/main" val="1658787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C0245-35C3-59C3-427F-C6231D72561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2F7EC15-B212-6900-D8F8-E8AFB1A58C8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9DCF2AD-F4AF-0FAF-EF7D-AD55CDA535D7}"/>
              </a:ext>
            </a:extLst>
          </p:cNvPr>
          <p:cNvSpPr>
            <a:spLocks noGrp="1"/>
          </p:cNvSpPr>
          <p:nvPr>
            <p:ph type="body" idx="1"/>
          </p:nvPr>
        </p:nvSpPr>
        <p:spPr/>
        <p:txBody>
          <a:bodyPr/>
          <a:lstStyle/>
          <a:p>
            <a:r>
              <a:rPr lang="sv-SE" i="0" dirty="0">
                <a:effectLst/>
                <a:latin typeface="Adobe Garamond Pro" panose="02020502060506020403" pitchFamily="18" charset="77"/>
              </a:rPr>
              <a:t>TALMANUS:</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endParaRPr lang="sv-SE" dirty="0">
              <a:effectLst/>
              <a:latin typeface="Adobe Garamond Pro" panose="02020502060506020403" pitchFamily="18" charset="77"/>
            </a:endParaRPr>
          </a:p>
          <a:p>
            <a:r>
              <a:rPr lang="sv-SE" dirty="0">
                <a:effectLst/>
                <a:latin typeface="Adobe Garamond Pro" panose="02020502060506020403" pitchFamily="18" charset="77"/>
              </a:rPr>
              <a:t>Emma kan vända sig till skolkurator, skolsköterska eller en annan vuxen som hon har förtroende för på sin skola eller utanför. Om de vuxna på skolan får veta hur Emma har det hemma har de skyldighet att kontakta socialtjänsten och göra en orosanmälan. Inget barn eller ungdom ska behöva bli slagen eller se när vuxna slåss hemma, det är förbjudet enligt svensk lag. Emma kan också själv ta kontakt med socialtjänsten genom att ringa till mottagningsgruppen och berätta hur hon har det hemma. </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När socialtjänsten får veta hur Emma har det måste de prata med hennes föräldrar, men först måste de se till att Emma är trygg med det och vet vad socialtjänsten planerar. Socialtjänsten kan hjälpa till på olika sätt beroende på vilken inställning hennes föräldrar har och om de vill ha hjälp. Socialtjänsten måste alltid se till att Emma skyddas från alla former av våld.</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Som vän kan du alltid försöka prata med Emma och fråga vad du kan göra för henne. Du kan också säga till Emma att du tycker att hon verkar pressad och föreslå att ni går och pratar med en vuxen. Om Emma inte vill eller vågar, kan du själv prata med en vuxen som du litar på och berätta att du är orolig för Emma.</a:t>
            </a:r>
          </a:p>
          <a:p>
            <a:endParaRPr lang="sv-SE" dirty="0"/>
          </a:p>
        </p:txBody>
      </p:sp>
      <p:sp>
        <p:nvSpPr>
          <p:cNvPr id="4" name="Platshållare för bildnummer 3">
            <a:extLst>
              <a:ext uri="{FF2B5EF4-FFF2-40B4-BE49-F238E27FC236}">
                <a16:creationId xmlns:a16="http://schemas.microsoft.com/office/drawing/2014/main" id="{59C71EA3-048D-C7F9-DD65-C6F3B5192E70}"/>
              </a:ext>
            </a:extLst>
          </p:cNvPr>
          <p:cNvSpPr>
            <a:spLocks noGrp="1"/>
          </p:cNvSpPr>
          <p:nvPr>
            <p:ph type="sldNum" sz="quarter" idx="5"/>
          </p:nvPr>
        </p:nvSpPr>
        <p:spPr/>
        <p:txBody>
          <a:bodyPr/>
          <a:lstStyle/>
          <a:p>
            <a:pPr>
              <a:defRPr/>
            </a:pPr>
            <a:fld id="{F48996F9-5F9A-440E-BE14-62843247AFEF}" type="slidenum">
              <a:rPr lang="sv-SE" altLang="sv-SE" smtClean="0"/>
              <a:pPr>
                <a:defRPr/>
              </a:pPr>
              <a:t>16</a:t>
            </a:fld>
            <a:endParaRPr lang="sv-SE" altLang="sv-SE"/>
          </a:p>
        </p:txBody>
      </p:sp>
    </p:spTree>
    <p:extLst>
      <p:ext uri="{BB962C8B-B14F-4D97-AF65-F5344CB8AC3E}">
        <p14:creationId xmlns:p14="http://schemas.microsoft.com/office/powerpoint/2010/main" val="49559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CE3F4-3611-B906-9BDF-6CE4C5EE7ED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279C3B0-7EB0-F707-F647-87C5CBF0A0C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FAB2F4E-9DAF-1823-4570-740D762392C4}"/>
              </a:ext>
            </a:extLst>
          </p:cNvPr>
          <p:cNvSpPr>
            <a:spLocks noGrp="1"/>
          </p:cNvSpPr>
          <p:nvPr>
            <p:ph type="body" idx="1"/>
          </p:nvPr>
        </p:nvSpPr>
        <p:spPr/>
        <p:txBody>
          <a:bodyPr/>
          <a:lstStyle/>
          <a:p>
            <a:r>
              <a:rPr lang="sv-SE" i="0" dirty="0">
                <a:effectLst/>
                <a:latin typeface="Adobe Garamond Pro" panose="02020502060506020403" pitchFamily="18" charset="77"/>
              </a:rPr>
              <a:t>TALMANUS:</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endParaRPr lang="sv-SE" dirty="0">
              <a:effectLst/>
              <a:latin typeface="Adobe Garamond Pro" panose="02020502060506020403" pitchFamily="18" charset="77"/>
            </a:endParaRPr>
          </a:p>
          <a:p>
            <a:r>
              <a:rPr lang="sv-SE" dirty="0">
                <a:effectLst/>
                <a:latin typeface="Adobe Garamond Pro" panose="02020502060506020403" pitchFamily="18" charset="77"/>
              </a:rPr>
              <a:t>Charlie kan vända sig till skolkurator, skolsköterska eller annan vuxen som hen har förtroende för. Om de vuxna på skolan får veta hur Charlie har det kan de prata med Charlies föräldrar om att söka hjälp hos socialtjänsten.</a:t>
            </a:r>
          </a:p>
          <a:p>
            <a:r>
              <a:rPr lang="sv-SE" dirty="0">
                <a:effectLst/>
                <a:latin typeface="Adobe Garamond Pro" panose="02020502060506020403" pitchFamily="18" charset="77"/>
              </a:rPr>
              <a:t>Charlie kan också själv ta kontakt med socialtjänsten genom att ringa till socialkontorets mottagning och berätta om hur det är. Socialtjänsten kan ge stöd till familjer för att de ska komma bättre överens och bråka mindre. De kan också ge ekonomiskt stöd till familjer som behöver det.</a:t>
            </a:r>
          </a:p>
          <a:p>
            <a:r>
              <a:rPr lang="sv-SE" dirty="0">
                <a:effectLst/>
                <a:latin typeface="Adobe Garamond Pro" panose="02020502060506020403" pitchFamily="18" charset="77"/>
              </a:rPr>
              <a:t>Som kompis kan du alltid försöka prata med den som har det jobbigt och vara en bra kompis. Du kan också föreslå att ni går tillsammans och pratar med en vuxen på skolan. Om Charlie inte vill, kan du själv prata med en vuxen som du litar på och berätta att du är orolig för kompisen.</a:t>
            </a:r>
          </a:p>
          <a:p>
            <a:endParaRPr lang="sv-SE" dirty="0"/>
          </a:p>
        </p:txBody>
      </p:sp>
      <p:sp>
        <p:nvSpPr>
          <p:cNvPr id="4" name="Platshållare för bildnummer 3">
            <a:extLst>
              <a:ext uri="{FF2B5EF4-FFF2-40B4-BE49-F238E27FC236}">
                <a16:creationId xmlns:a16="http://schemas.microsoft.com/office/drawing/2014/main" id="{B03EE98B-167B-5D6F-8306-DCA6167DB660}"/>
              </a:ext>
            </a:extLst>
          </p:cNvPr>
          <p:cNvSpPr>
            <a:spLocks noGrp="1"/>
          </p:cNvSpPr>
          <p:nvPr>
            <p:ph type="sldNum" sz="quarter" idx="5"/>
          </p:nvPr>
        </p:nvSpPr>
        <p:spPr/>
        <p:txBody>
          <a:bodyPr/>
          <a:lstStyle/>
          <a:p>
            <a:pPr>
              <a:defRPr/>
            </a:pPr>
            <a:fld id="{F48996F9-5F9A-440E-BE14-62843247AFEF}" type="slidenum">
              <a:rPr lang="sv-SE" altLang="sv-SE" smtClean="0"/>
              <a:pPr>
                <a:defRPr/>
              </a:pPr>
              <a:t>17</a:t>
            </a:fld>
            <a:endParaRPr lang="sv-SE" altLang="sv-SE"/>
          </a:p>
        </p:txBody>
      </p:sp>
    </p:spTree>
    <p:extLst>
      <p:ext uri="{BB962C8B-B14F-4D97-AF65-F5344CB8AC3E}">
        <p14:creationId xmlns:p14="http://schemas.microsoft.com/office/powerpoint/2010/main" val="4208252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44CF6-8B31-D849-5F95-7939F37B750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1209A71-3849-006E-F54E-56A74C409CB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683A0C4-4AA5-FD66-C11B-E26D0E2D0487}"/>
              </a:ext>
            </a:extLst>
          </p:cNvPr>
          <p:cNvSpPr>
            <a:spLocks noGrp="1"/>
          </p:cNvSpPr>
          <p:nvPr>
            <p:ph type="body" idx="1"/>
          </p:nvPr>
        </p:nvSpPr>
        <p:spPr/>
        <p:txBody>
          <a:bodyPr/>
          <a:lstStyle/>
          <a:p>
            <a:r>
              <a:rPr lang="sv-SE" i="0" dirty="0">
                <a:effectLst/>
                <a:latin typeface="Adobe Garamond Pro" panose="02020502060506020403" pitchFamily="18" charset="77"/>
              </a:rPr>
              <a:t>TALMANUS:</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endParaRPr lang="sv-SE" dirty="0">
              <a:effectLst/>
              <a:latin typeface="Adobe Garamond Pro" panose="02020502060506020403" pitchFamily="18" charset="77"/>
            </a:endParaRPr>
          </a:p>
          <a:p>
            <a:r>
              <a:rPr lang="sv-SE" dirty="0">
                <a:effectLst/>
                <a:latin typeface="Adobe Garamond Pro" panose="02020502060506020403" pitchFamily="18" charset="77"/>
              </a:rPr>
              <a:t>Lo kan prata med en skolkurator, skolsköterska eller en annan vuxen som hen har förtroende för. Om de vuxna på skolan får veta hur Lo har det i familjehemmet har de skyldighet att ta kontakt med socialtjänsten och göra en anmälan. Lo kan också själv ta kontakt direkt med sin socialsekreterare och berätta om sin situation.</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Det är Los socialsekreterare som har ansvar för att se till att Lo får det bättre i familjehemmet. Socialsekreteraren kan till exempel försöka hjälpa Lo och familjehemsföräldrarna att komma bättre överens och bråka mindre.</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Som kompis kan du alltid försöka prata med den som har det jobbigt och vara en bra kompis. Du kan också föreslå att ni går och pratar med en vuxen på skolan. Om Lo inte vill eller vågar, kan du själv prata med en vuxen som du lita på och berätta att du är orolig för kompisen.</a:t>
            </a:r>
          </a:p>
          <a:p>
            <a:endParaRPr lang="sv-SE" dirty="0"/>
          </a:p>
        </p:txBody>
      </p:sp>
      <p:sp>
        <p:nvSpPr>
          <p:cNvPr id="4" name="Platshållare för bildnummer 3">
            <a:extLst>
              <a:ext uri="{FF2B5EF4-FFF2-40B4-BE49-F238E27FC236}">
                <a16:creationId xmlns:a16="http://schemas.microsoft.com/office/drawing/2014/main" id="{CAE04CFF-3DFC-4DE1-F1D0-2B489785AAF5}"/>
              </a:ext>
            </a:extLst>
          </p:cNvPr>
          <p:cNvSpPr>
            <a:spLocks noGrp="1"/>
          </p:cNvSpPr>
          <p:nvPr>
            <p:ph type="sldNum" sz="quarter" idx="5"/>
          </p:nvPr>
        </p:nvSpPr>
        <p:spPr/>
        <p:txBody>
          <a:bodyPr/>
          <a:lstStyle/>
          <a:p>
            <a:pPr>
              <a:defRPr/>
            </a:pPr>
            <a:fld id="{F48996F9-5F9A-440E-BE14-62843247AFEF}" type="slidenum">
              <a:rPr lang="sv-SE" altLang="sv-SE" smtClean="0"/>
              <a:pPr>
                <a:defRPr/>
              </a:pPr>
              <a:t>18</a:t>
            </a:fld>
            <a:endParaRPr lang="sv-SE" altLang="sv-SE"/>
          </a:p>
        </p:txBody>
      </p:sp>
    </p:spTree>
    <p:extLst>
      <p:ext uri="{BB962C8B-B14F-4D97-AF65-F5344CB8AC3E}">
        <p14:creationId xmlns:p14="http://schemas.microsoft.com/office/powerpoint/2010/main" val="702838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49729D-4662-F5B8-BF34-BB9388F24F7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6A96708-69F1-3C46-4814-33CEE470CBB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BF100C0-42FF-7821-E183-42CA4D8B3E59}"/>
              </a:ext>
            </a:extLst>
          </p:cNvPr>
          <p:cNvSpPr>
            <a:spLocks noGrp="1"/>
          </p:cNvSpPr>
          <p:nvPr>
            <p:ph type="body" idx="1"/>
          </p:nvPr>
        </p:nvSpPr>
        <p:spPr/>
        <p:txBody>
          <a:bodyPr/>
          <a:lstStyle/>
          <a:p>
            <a:r>
              <a:rPr lang="sv-SE" i="0" dirty="0">
                <a:effectLst/>
                <a:latin typeface="Adobe Garamond Pro" panose="02020502060506020403" pitchFamily="18" charset="77"/>
              </a:rPr>
              <a:t>TALMANUS:</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Sara kan prata med en skolkurator, skolsköterska eller en annan vuxen som hon har förtroende för. Om de vuxna på skolan får veta om Saras situation och är oroliga för henne har de en skyldighet att ta kontakt med socialtjänsten och göra en anmälan. Sara kan också själv ta kontakt med socialtjänsten, berätta om sin situation och få råd i hur hon kan göra.</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 Sara, du som kompis och andra vuxna som Sara pratar med kan också kontakta Origo, som är en verksamhet för unga som utsätts för hedersrelaterat våld och förtryck. De kan ge råd och stöd när man som Sara befinner sig i en situation där man inte får välja själv vem man blir kär i. Att behöva gifta sig med någon som man inte vill gifta sig med är olagligt. Det är också olagligt att gifta sig om man är under 18 år. Om Saras föräldrar vill att hon ska gifta sig med någon som de har valt ut och kanske till och med innan hon blivit myndig kan Sara, eller någon vuxen, även kontakta polisen. </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Som kompis kan du alltid försöka prata med den som har det jobbigt och vara en bra kompis. Du kan också föreslå att ni går och pratar med en vuxen på skolan eller att ni ringer till Origo eller socialtjänsten. Om Sara inte vill eller vågar, kan du själv prata med en vuxen som du litar på om du är orolig. </a:t>
            </a:r>
          </a:p>
          <a:p>
            <a:endParaRPr lang="sv-SE" dirty="0"/>
          </a:p>
        </p:txBody>
      </p:sp>
      <p:sp>
        <p:nvSpPr>
          <p:cNvPr id="4" name="Platshållare för bildnummer 3">
            <a:extLst>
              <a:ext uri="{FF2B5EF4-FFF2-40B4-BE49-F238E27FC236}">
                <a16:creationId xmlns:a16="http://schemas.microsoft.com/office/drawing/2014/main" id="{1F40BAB4-DDC4-C93B-2CDE-50F62D99C322}"/>
              </a:ext>
            </a:extLst>
          </p:cNvPr>
          <p:cNvSpPr>
            <a:spLocks noGrp="1"/>
          </p:cNvSpPr>
          <p:nvPr>
            <p:ph type="sldNum" sz="quarter" idx="5"/>
          </p:nvPr>
        </p:nvSpPr>
        <p:spPr/>
        <p:txBody>
          <a:bodyPr/>
          <a:lstStyle/>
          <a:p>
            <a:pPr>
              <a:defRPr/>
            </a:pPr>
            <a:fld id="{F48996F9-5F9A-440E-BE14-62843247AFEF}" type="slidenum">
              <a:rPr lang="sv-SE" altLang="sv-SE" smtClean="0"/>
              <a:pPr>
                <a:defRPr/>
              </a:pPr>
              <a:t>19</a:t>
            </a:fld>
            <a:endParaRPr lang="sv-SE" altLang="sv-SE"/>
          </a:p>
        </p:txBody>
      </p:sp>
    </p:spTree>
    <p:extLst>
      <p:ext uri="{BB962C8B-B14F-4D97-AF65-F5344CB8AC3E}">
        <p14:creationId xmlns:p14="http://schemas.microsoft.com/office/powerpoint/2010/main" val="1499338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ABD10-DC2D-FAF8-26AF-85488DF1664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5864E98-33DD-96F5-6948-BA70D0FAA23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CAF80FB-F58F-BFB0-BB69-F8E36239DB90}"/>
              </a:ext>
            </a:extLst>
          </p:cNvPr>
          <p:cNvSpPr>
            <a:spLocks noGrp="1"/>
          </p:cNvSpPr>
          <p:nvPr>
            <p:ph type="body" idx="1"/>
          </p:nvPr>
        </p:nvSpPr>
        <p:spPr/>
        <p:txBody>
          <a:bodyPr/>
          <a:lstStyle/>
          <a:p>
            <a:r>
              <a:rPr lang="sv-SE" i="0" dirty="0">
                <a:effectLst/>
                <a:latin typeface="Adobe Garamond Pro" panose="02020502060506020403" pitchFamily="18" charset="77"/>
              </a:rPr>
              <a:t>TALMANUS:</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Tyra kan vända sig till skolkurator, skolsköterska eller en annan vuxen som hon har förtroende för. Om de vuxna på skolan får veta hur Tyra har det kan de prata med Tyras föräldrar om att söka hjälp hos socialtjänsten. Tyra kan också själv ta kontakt med socialtjänsten genom att ringa till socialtjänstens mottagning och berätta om hur det är. Tyra kan också vända sig till ungdomsmottagningen, stödcentrum för unga brottsutsatta eller till </a:t>
            </a:r>
            <a:r>
              <a:rPr lang="sv-SE" dirty="0" err="1">
                <a:effectLst/>
                <a:latin typeface="Adobe Garamond Pro" panose="02020502060506020403" pitchFamily="18" charset="77"/>
              </a:rPr>
              <a:t>ungarelationer.se</a:t>
            </a:r>
            <a:r>
              <a:rPr lang="sv-SE" dirty="0">
                <a:effectLst/>
                <a:latin typeface="Adobe Garamond Pro" panose="02020502060506020403" pitchFamily="18" charset="77"/>
              </a:rPr>
              <a:t> för att få råd och stöd i sin situation. </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Som kompis kan du alltid försöka prata med den som har det jobbigt och vara en bra kompis. Du kan också föreslå att ni går tillsammans och pratar med en vuxen på skolan. Om Tyra inte vill, kan du själv prata med en vuxen som du litar på och berätta att du är orolig för kompisen.</a:t>
            </a:r>
          </a:p>
          <a:p>
            <a:endParaRPr lang="sv-SE" dirty="0"/>
          </a:p>
        </p:txBody>
      </p:sp>
      <p:sp>
        <p:nvSpPr>
          <p:cNvPr id="4" name="Platshållare för bildnummer 3">
            <a:extLst>
              <a:ext uri="{FF2B5EF4-FFF2-40B4-BE49-F238E27FC236}">
                <a16:creationId xmlns:a16="http://schemas.microsoft.com/office/drawing/2014/main" id="{0E0507E6-DAEE-AA52-0504-F8EDEF4C5AAB}"/>
              </a:ext>
            </a:extLst>
          </p:cNvPr>
          <p:cNvSpPr>
            <a:spLocks noGrp="1"/>
          </p:cNvSpPr>
          <p:nvPr>
            <p:ph type="sldNum" sz="quarter" idx="5"/>
          </p:nvPr>
        </p:nvSpPr>
        <p:spPr/>
        <p:txBody>
          <a:bodyPr/>
          <a:lstStyle/>
          <a:p>
            <a:pPr>
              <a:defRPr/>
            </a:pPr>
            <a:fld id="{F48996F9-5F9A-440E-BE14-62843247AFEF}" type="slidenum">
              <a:rPr lang="sv-SE" altLang="sv-SE" smtClean="0"/>
              <a:pPr>
                <a:defRPr/>
              </a:pPr>
              <a:t>20</a:t>
            </a:fld>
            <a:endParaRPr lang="sv-SE" altLang="sv-SE"/>
          </a:p>
        </p:txBody>
      </p:sp>
    </p:spTree>
    <p:extLst>
      <p:ext uri="{BB962C8B-B14F-4D97-AF65-F5344CB8AC3E}">
        <p14:creationId xmlns:p14="http://schemas.microsoft.com/office/powerpoint/2010/main" val="1697514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890F6-F04A-80C2-F301-256DEB5710B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D419BEE-DB00-39B8-B0F4-47BB344C215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3C83F94-22C5-3117-7207-5087C38413B7}"/>
              </a:ext>
            </a:extLst>
          </p:cNvPr>
          <p:cNvSpPr>
            <a:spLocks noGrp="1"/>
          </p:cNvSpPr>
          <p:nvPr>
            <p:ph type="body" idx="1"/>
          </p:nvPr>
        </p:nvSpPr>
        <p:spPr/>
        <p:txBody>
          <a:bodyPr/>
          <a:lstStyle/>
          <a:p>
            <a:r>
              <a:rPr lang="sv-SE" i="0" dirty="0">
                <a:effectLst/>
                <a:latin typeface="Adobe Garamond Pro" panose="02020502060506020403" pitchFamily="18" charset="77"/>
              </a:rPr>
              <a:t>TALMANUS:</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Tyra kan vända sig till skolkurator, skolsköterska eller en annan vuxen som hon har förtroende för. Om de vuxna på skolan får veta hur Tyra har det kan de prata med Tyras föräldrar om att söka hjälp hos socialtjänsten. Tyra kan också själv ta kontakt med socialtjänsten genom att ringa till socialtjänstens mottagning och berätta om hur det är. Tyra kan också vända sig till ungdomsmottagningen, stödcentrum för unga brottsutsatta eller till </a:t>
            </a:r>
            <a:r>
              <a:rPr lang="sv-SE" dirty="0" err="1">
                <a:effectLst/>
                <a:latin typeface="Adobe Garamond Pro" panose="02020502060506020403" pitchFamily="18" charset="77"/>
              </a:rPr>
              <a:t>ungarelationer.se</a:t>
            </a:r>
            <a:r>
              <a:rPr lang="sv-SE" dirty="0">
                <a:effectLst/>
                <a:latin typeface="Adobe Garamond Pro" panose="02020502060506020403" pitchFamily="18" charset="77"/>
              </a:rPr>
              <a:t> för att få råd och stöd i sin situation. </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Som kompis kan du alltid försöka prata med den som har det jobbigt och vara en bra kompis. Du kan också föreslå att ni går tillsammans och pratar med en vuxen på skolan. Om Tyra inte vill, kan du själv prata med en vuxen som du litar på och berätta att du är orolig för kompisen.</a:t>
            </a:r>
          </a:p>
          <a:p>
            <a:endParaRPr lang="sv-SE" dirty="0"/>
          </a:p>
        </p:txBody>
      </p:sp>
      <p:sp>
        <p:nvSpPr>
          <p:cNvPr id="4" name="Platshållare för bildnummer 3">
            <a:extLst>
              <a:ext uri="{FF2B5EF4-FFF2-40B4-BE49-F238E27FC236}">
                <a16:creationId xmlns:a16="http://schemas.microsoft.com/office/drawing/2014/main" id="{FDAC3E5B-843F-56E0-16C2-9428AC0DFB63}"/>
              </a:ext>
            </a:extLst>
          </p:cNvPr>
          <p:cNvSpPr>
            <a:spLocks noGrp="1"/>
          </p:cNvSpPr>
          <p:nvPr>
            <p:ph type="sldNum" sz="quarter" idx="5"/>
          </p:nvPr>
        </p:nvSpPr>
        <p:spPr/>
        <p:txBody>
          <a:bodyPr/>
          <a:lstStyle/>
          <a:p>
            <a:pPr>
              <a:defRPr/>
            </a:pPr>
            <a:fld id="{F48996F9-5F9A-440E-BE14-62843247AFEF}" type="slidenum">
              <a:rPr lang="sv-SE" altLang="sv-SE" smtClean="0"/>
              <a:pPr>
                <a:defRPr/>
              </a:pPr>
              <a:t>21</a:t>
            </a:fld>
            <a:endParaRPr lang="sv-SE" altLang="sv-SE"/>
          </a:p>
        </p:txBody>
      </p:sp>
    </p:spTree>
    <p:extLst>
      <p:ext uri="{BB962C8B-B14F-4D97-AF65-F5344CB8AC3E}">
        <p14:creationId xmlns:p14="http://schemas.microsoft.com/office/powerpoint/2010/main" val="2431516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3FC57-6FAE-2052-572C-9ADD91844216}"/>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B20FF6D-6C70-29D9-10D0-A1F50C90C36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54C392F-22AA-8ECC-FCBA-D8942B4802D0}"/>
              </a:ext>
            </a:extLst>
          </p:cNvPr>
          <p:cNvSpPr>
            <a:spLocks noGrp="1"/>
          </p:cNvSpPr>
          <p:nvPr>
            <p:ph type="body" idx="1"/>
          </p:nvPr>
        </p:nvSpPr>
        <p:spPr/>
        <p:txBody>
          <a:bodyPr/>
          <a:lstStyle/>
          <a:p>
            <a:r>
              <a:rPr lang="sv-SE" i="0" dirty="0">
                <a:effectLst/>
                <a:latin typeface="Adobe Garamond Pro" panose="02020502060506020403" pitchFamily="18" charset="77"/>
              </a:rPr>
              <a:t>TALMANUS:</a:t>
            </a:r>
          </a:p>
          <a:p>
            <a:endParaRPr lang="sv-SE" i="1" dirty="0">
              <a:effectLst/>
              <a:latin typeface="Adobe Garamond Pro" panose="02020502060506020403" pitchFamily="18" charset="77"/>
            </a:endParaRPr>
          </a:p>
          <a:p>
            <a:r>
              <a:rPr lang="sv-SE" i="1" dirty="0">
                <a:effectLst/>
                <a:latin typeface="Adobe Garamond Pro" panose="02020502060506020403" pitchFamily="18" charset="77"/>
              </a:rPr>
              <a:t>Förslag till lösning:</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Tyra kan vända sig till skolkurator, skolsköterska eller en annan vuxen som hon har förtroende för. Om de vuxna på skolan får veta hur Tyra har det kan de prata med Tyras föräldrar om att söka hjälp hos socialtjänsten. Tyra kan också själv ta kontakt med socialtjänsten genom att ringa till socialtjänstens mottagning och berätta om hur det är. Tyra kan också vända sig till ungdomsmottagningen, stödcentrum för unga brottsutsatta eller till </a:t>
            </a:r>
            <a:r>
              <a:rPr lang="sv-SE" dirty="0" err="1">
                <a:effectLst/>
                <a:latin typeface="Adobe Garamond Pro" panose="02020502060506020403" pitchFamily="18" charset="77"/>
              </a:rPr>
              <a:t>ungarelationer.se</a:t>
            </a:r>
            <a:r>
              <a:rPr lang="sv-SE" dirty="0">
                <a:effectLst/>
                <a:latin typeface="Adobe Garamond Pro" panose="02020502060506020403" pitchFamily="18" charset="77"/>
              </a:rPr>
              <a:t> för att få råd och stöd i sin situation. </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Som kompis kan du alltid försöka prata med den som har det jobbigt och vara en bra kompis. Du kan också föreslå att ni går tillsammans och pratar med en vuxen på skolan. Om Tyra inte vill, kan du själv prata med en vuxen som du litar på och berätta att du är orolig för kompisen.</a:t>
            </a:r>
          </a:p>
          <a:p>
            <a:endParaRPr lang="sv-SE" dirty="0"/>
          </a:p>
        </p:txBody>
      </p:sp>
      <p:sp>
        <p:nvSpPr>
          <p:cNvPr id="4" name="Platshållare för bildnummer 3">
            <a:extLst>
              <a:ext uri="{FF2B5EF4-FFF2-40B4-BE49-F238E27FC236}">
                <a16:creationId xmlns:a16="http://schemas.microsoft.com/office/drawing/2014/main" id="{7286FB85-2288-991B-C67C-780AADE139C0}"/>
              </a:ext>
            </a:extLst>
          </p:cNvPr>
          <p:cNvSpPr>
            <a:spLocks noGrp="1"/>
          </p:cNvSpPr>
          <p:nvPr>
            <p:ph type="sldNum" sz="quarter" idx="5"/>
          </p:nvPr>
        </p:nvSpPr>
        <p:spPr/>
        <p:txBody>
          <a:bodyPr/>
          <a:lstStyle/>
          <a:p>
            <a:pPr>
              <a:defRPr/>
            </a:pPr>
            <a:fld id="{F48996F9-5F9A-440E-BE14-62843247AFEF}" type="slidenum">
              <a:rPr lang="sv-SE" altLang="sv-SE" smtClean="0"/>
              <a:pPr>
                <a:defRPr/>
              </a:pPr>
              <a:t>22</a:t>
            </a:fld>
            <a:endParaRPr lang="sv-SE" altLang="sv-SE"/>
          </a:p>
        </p:txBody>
      </p:sp>
    </p:spTree>
    <p:extLst>
      <p:ext uri="{BB962C8B-B14F-4D97-AF65-F5344CB8AC3E}">
        <p14:creationId xmlns:p14="http://schemas.microsoft.com/office/powerpoint/2010/main" val="935715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01FDE-144F-62A6-8587-3A31544BBD4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B3E9E55-B7E3-3E2F-A7B8-98B614BF13F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8F142C7-F37D-5FC1-1F07-47E7231E4C6F}"/>
              </a:ext>
            </a:extLst>
          </p:cNvPr>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00" dirty="0">
                <a:effectLst/>
              </a:rPr>
              <a:t>TALMANUS: </a:t>
            </a:r>
            <a:r>
              <a:rPr lang="sv-SE" sz="1800" dirty="0">
                <a:solidFill>
                  <a:srgbClr val="44546A"/>
                </a:solidFill>
                <a:effectLst/>
                <a:latin typeface="Calibri" panose="020F0502020204030204" pitchFamily="34" charset="0"/>
              </a:rPr>
              <a:t>Ställ frågorna till klassen men </a:t>
            </a:r>
            <a:r>
              <a:rPr lang="sv-SE" sz="1800" b="1" dirty="0">
                <a:solidFill>
                  <a:srgbClr val="44546A"/>
                </a:solidFill>
                <a:effectLst/>
                <a:latin typeface="Calibri" panose="020F0502020204030204" pitchFamily="34" charset="0"/>
              </a:rPr>
              <a:t>tvinga inte</a:t>
            </a:r>
            <a:r>
              <a:rPr lang="sv-SE" sz="1800" dirty="0">
                <a:solidFill>
                  <a:srgbClr val="44546A"/>
                </a:solidFill>
                <a:effectLst/>
                <a:latin typeface="Calibri" panose="020F0502020204030204" pitchFamily="34" charset="0"/>
              </a:rPr>
              <a:t> någon att svara om de inte vill.</a:t>
            </a:r>
            <a:endParaRPr lang="sv-SE" sz="1800" dirty="0">
              <a:effectLst/>
              <a:latin typeface="Calibri" panose="020F0502020204030204" pitchFamily="34" charset="0"/>
            </a:endParaRPr>
          </a:p>
          <a:p>
            <a:endParaRPr lang="sv-SE" sz="1200" kern="100" dirty="0">
              <a:effectLst/>
            </a:endParaRPr>
          </a:p>
        </p:txBody>
      </p:sp>
      <p:sp>
        <p:nvSpPr>
          <p:cNvPr id="4" name="Platshållare för bildnummer 3">
            <a:extLst>
              <a:ext uri="{FF2B5EF4-FFF2-40B4-BE49-F238E27FC236}">
                <a16:creationId xmlns:a16="http://schemas.microsoft.com/office/drawing/2014/main" id="{96239565-9545-B570-18D3-8635E165C50B}"/>
              </a:ext>
            </a:extLst>
          </p:cNvPr>
          <p:cNvSpPr>
            <a:spLocks noGrp="1"/>
          </p:cNvSpPr>
          <p:nvPr>
            <p:ph type="sldNum" sz="quarter" idx="5"/>
          </p:nvPr>
        </p:nvSpPr>
        <p:spPr/>
        <p:txBody>
          <a:bodyPr/>
          <a:lstStyle/>
          <a:p>
            <a:pPr>
              <a:defRPr/>
            </a:pPr>
            <a:fld id="{F48996F9-5F9A-440E-BE14-62843247AFEF}" type="slidenum">
              <a:rPr lang="sv-SE" altLang="sv-SE" smtClean="0"/>
              <a:pPr>
                <a:defRPr/>
              </a:pPr>
              <a:t>23</a:t>
            </a:fld>
            <a:endParaRPr lang="sv-SE" altLang="sv-SE"/>
          </a:p>
        </p:txBody>
      </p:sp>
    </p:spTree>
    <p:extLst>
      <p:ext uri="{BB962C8B-B14F-4D97-AF65-F5344CB8AC3E}">
        <p14:creationId xmlns:p14="http://schemas.microsoft.com/office/powerpoint/2010/main" val="2158461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6</a:t>
            </a:fld>
            <a:endParaRPr lang="sv-SE" altLang="sv-SE"/>
          </a:p>
        </p:txBody>
      </p:sp>
    </p:spTree>
    <p:extLst>
      <p:ext uri="{BB962C8B-B14F-4D97-AF65-F5344CB8AC3E}">
        <p14:creationId xmlns:p14="http://schemas.microsoft.com/office/powerpoint/2010/main" val="3440865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TALMANUS:</a:t>
            </a: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Socialtjänsten kan hjälpa och stötta elever och deras familjer på olika sätt.</a:t>
            </a:r>
          </a:p>
          <a:p>
            <a:r>
              <a:rPr lang="sv-SE" sz="10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000" i="1" kern="100" dirty="0">
                <a:effectLst/>
                <a:latin typeface="Calibri" panose="020F0502020204030204" pitchFamily="34" charset="0"/>
                <a:ea typeface="Calibri" panose="020F0502020204030204" pitchFamily="34" charset="0"/>
                <a:cs typeface="Times New Roman" panose="02020603050405020304" pitchFamily="18" charset="0"/>
              </a:rPr>
              <a:t>Familjebehandling</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Om det är jobbigt hemma kan en eller flera i familjen träffa en familjebehandlare – en person som är bra på att hjälpa familjer att lösa problem. En kontaktperson träffar man regelbundet. Hur ofta och hur länge beror på behovet.</a:t>
            </a: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000" i="1" kern="100" dirty="0">
                <a:effectLst/>
                <a:latin typeface="Calibri" panose="020F0502020204030204" pitchFamily="34" charset="0"/>
                <a:ea typeface="Calibri" panose="020F0502020204030204" pitchFamily="34" charset="0"/>
                <a:cs typeface="Times New Roman" panose="02020603050405020304" pitchFamily="18" charset="0"/>
              </a:rPr>
              <a:t>Kontaktperson eller kontaktfamilj</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Om ett barn eller en ungdom behöver stöd i sin vardag, till exempel för att få trygghet eller hjälp med skolarbetet, kan hen få en kontaktperson eller kontaktfamilj som hen träffar regelbundet. </a:t>
            </a: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sv-SE" sz="1000" i="1" kern="100" dirty="0">
                <a:effectLst/>
                <a:latin typeface="Calibri" panose="020F0502020204030204" pitchFamily="34" charset="0"/>
                <a:ea typeface="Calibri" panose="020F0502020204030204" pitchFamily="34" charset="0"/>
                <a:cs typeface="Times New Roman" panose="02020603050405020304" pitchFamily="18" charset="0"/>
              </a:rPr>
              <a:t>Ekonomiskt bistånd</a:t>
            </a:r>
            <a:endParaRPr lang="sv-SE" sz="1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sv-SE" sz="1000" kern="100" dirty="0">
                <a:effectLst/>
                <a:latin typeface="Calibri" panose="020F0502020204030204" pitchFamily="34" charset="0"/>
                <a:ea typeface="Calibri" panose="020F0502020204030204" pitchFamily="34" charset="0"/>
                <a:cs typeface="Times New Roman" panose="02020603050405020304" pitchFamily="18" charset="0"/>
              </a:rPr>
              <a:t>Om familjens pengar inte räcker till det allra nödvändigaste, som mat och kläder, kan en vuxen i familjen vända sig till socialtjänsten för att se om familjen har rätt att få pengar genom ekonomiskt bistånd.</a:t>
            </a:r>
          </a:p>
          <a:p>
            <a:endParaRPr lang="sv-SE" sz="1000"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7</a:t>
            </a:fld>
            <a:endParaRPr lang="sv-SE" altLang="sv-SE"/>
          </a:p>
        </p:txBody>
      </p:sp>
    </p:spTree>
    <p:extLst>
      <p:ext uri="{BB962C8B-B14F-4D97-AF65-F5344CB8AC3E}">
        <p14:creationId xmlns:p14="http://schemas.microsoft.com/office/powerpoint/2010/main" val="2742356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TALMANUS: </a:t>
            </a:r>
          </a:p>
          <a:p>
            <a:endParaRPr lang="sv-SE" b="0" i="0" dirty="0">
              <a:solidFill>
                <a:srgbClr val="1B1B1D"/>
              </a:solidFill>
              <a:effectLst/>
              <a:latin typeface="FranklinGothicFS"/>
            </a:endParaRPr>
          </a:p>
          <a:p>
            <a:r>
              <a:rPr lang="sv-SE" b="0" i="0" dirty="0">
                <a:solidFill>
                  <a:srgbClr val="1B1B1D"/>
                </a:solidFill>
                <a:effectLst/>
                <a:latin typeface="FranklinGothicFS"/>
              </a:rPr>
              <a:t>Det finns fler sätt att få hjälp och stöd. Här är några exempel. </a:t>
            </a:r>
          </a:p>
          <a:p>
            <a:endParaRPr lang="sv-SE" b="0" i="0" dirty="0">
              <a:solidFill>
                <a:srgbClr val="1B1B1D"/>
              </a:solidFill>
              <a:effectLst/>
              <a:latin typeface="FranklinGothicFS"/>
            </a:endParaRPr>
          </a:p>
          <a:p>
            <a:r>
              <a:rPr lang="sv-SE" b="0" i="0" dirty="0">
                <a:solidFill>
                  <a:srgbClr val="1B1B1D"/>
                </a:solidFill>
                <a:effectLst/>
                <a:latin typeface="FranklinGothicFS"/>
              </a:rPr>
              <a:t>HANBA är Haninge kommuns gruppverksamhet för barn och tonåringar. Genom att delta i </a:t>
            </a:r>
            <a:r>
              <a:rPr lang="sv-SE" b="0" i="0" dirty="0" err="1">
                <a:solidFill>
                  <a:srgbClr val="1B1B1D"/>
                </a:solidFill>
                <a:effectLst/>
                <a:latin typeface="FranklinGothicFS"/>
              </a:rPr>
              <a:t>HANBAs</a:t>
            </a:r>
            <a:r>
              <a:rPr lang="sv-SE" b="0" i="0" dirty="0">
                <a:solidFill>
                  <a:srgbClr val="1B1B1D"/>
                </a:solidFill>
                <a:effectLst/>
                <a:latin typeface="FranklinGothicFS"/>
              </a:rPr>
              <a:t> grupper får barn och unga kraft, mod och kunskap som hjälper dem att hantera vardagen på ett bättre sätt. HANBA ordnar till exempel grupper för:</a:t>
            </a:r>
          </a:p>
          <a:p>
            <a:r>
              <a:rPr lang="sv-SE" b="0" i="0" dirty="0">
                <a:solidFill>
                  <a:srgbClr val="1B1B1D"/>
                </a:solidFill>
                <a:effectLst/>
                <a:latin typeface="FranklinGothicFS"/>
              </a:rPr>
              <a:t>- barn till skilda föräldrar</a:t>
            </a:r>
          </a:p>
          <a:p>
            <a:r>
              <a:rPr lang="sv-SE" b="0" i="0" dirty="0">
                <a:solidFill>
                  <a:srgbClr val="1B1B1D"/>
                </a:solidFill>
                <a:effectLst/>
                <a:latin typeface="FranklinGothicFS"/>
              </a:rPr>
              <a:t>- barn till föräldrar som utöver våld</a:t>
            </a:r>
          </a:p>
          <a:p>
            <a:r>
              <a:rPr lang="sv-SE" b="0" i="0" dirty="0">
                <a:solidFill>
                  <a:srgbClr val="1B1B1D"/>
                </a:solidFill>
                <a:effectLst/>
                <a:latin typeface="FranklinGothicFS"/>
              </a:rPr>
              <a:t>- barn till föräldrar med psykisk ohälsa</a:t>
            </a:r>
          </a:p>
          <a:p>
            <a:r>
              <a:rPr lang="sv-SE" b="0" i="0" dirty="0">
                <a:solidFill>
                  <a:srgbClr val="1B1B1D"/>
                </a:solidFill>
                <a:effectLst/>
                <a:latin typeface="FranklinGothicFS"/>
              </a:rPr>
              <a:t>- barn till föräldrar med beroende </a:t>
            </a:r>
          </a:p>
          <a:p>
            <a:r>
              <a:rPr lang="sv-SE" b="0" i="0" dirty="0">
                <a:solidFill>
                  <a:srgbClr val="1B1B1D"/>
                </a:solidFill>
                <a:effectLst/>
                <a:latin typeface="FranklinGothicFS"/>
              </a:rPr>
              <a:t>- och en tonårsgrupp som är till för tonåringar som har en förälder med beroende, psykisk ohälsa eller som har upplevt våld i familjen.</a:t>
            </a:r>
          </a:p>
          <a:p>
            <a:endParaRPr lang="sv-SE" b="0" i="0" dirty="0">
              <a:solidFill>
                <a:srgbClr val="1B1B1D"/>
              </a:solidFill>
              <a:effectLst/>
              <a:latin typeface="FranklinGothicFS"/>
            </a:endParaRPr>
          </a:p>
          <a:p>
            <a:r>
              <a:rPr lang="sv-SE" b="0" i="0" dirty="0">
                <a:solidFill>
                  <a:srgbClr val="1B1B1D"/>
                </a:solidFill>
                <a:effectLst/>
                <a:latin typeface="FranklinGothicFS"/>
              </a:rPr>
              <a:t>Det finns också möjlighet till medling mellan den som har begått ett brott och den som har drabbats. </a:t>
            </a:r>
          </a:p>
          <a:p>
            <a:endParaRPr lang="sv-SE" b="0" i="0" dirty="0">
              <a:solidFill>
                <a:srgbClr val="1B1B1D"/>
              </a:solidFill>
              <a:effectLst/>
              <a:latin typeface="FranklinGothicFS"/>
            </a:endParaRPr>
          </a:p>
          <a:p>
            <a:r>
              <a:rPr lang="sv-SE" b="0" i="0" dirty="0">
                <a:solidFill>
                  <a:srgbClr val="1B1B1D"/>
                </a:solidFill>
                <a:effectLst/>
                <a:latin typeface="FranklinGothicFS"/>
              </a:rPr>
              <a:t>Dessutom finns: </a:t>
            </a:r>
          </a:p>
          <a:p>
            <a:r>
              <a:rPr lang="sv-SE" b="0" i="0" dirty="0">
                <a:solidFill>
                  <a:srgbClr val="1B1B1D"/>
                </a:solidFill>
                <a:effectLst/>
                <a:latin typeface="FranklinGothicFS"/>
              </a:rPr>
              <a:t>- </a:t>
            </a:r>
            <a:r>
              <a:rPr lang="sv-SE" b="0" i="0" dirty="0" err="1">
                <a:solidFill>
                  <a:srgbClr val="1B1B1D"/>
                </a:solidFill>
                <a:effectLst/>
                <a:latin typeface="FranklinGothicFS"/>
              </a:rPr>
              <a:t>MiniMaria</a:t>
            </a:r>
            <a:endParaRPr lang="sv-SE" b="0" i="0" dirty="0">
              <a:solidFill>
                <a:srgbClr val="1B1B1D"/>
              </a:solidFill>
              <a:effectLst/>
              <a:latin typeface="FranklinGothicFS"/>
            </a:endParaRPr>
          </a:p>
          <a:p>
            <a:r>
              <a:rPr lang="sv-SE" b="0" i="0" dirty="0">
                <a:solidFill>
                  <a:srgbClr val="1B1B1D"/>
                </a:solidFill>
                <a:effectLst/>
                <a:latin typeface="FranklinGothicFS"/>
              </a:rPr>
              <a:t>- verksamheten Lämna kriminalitet</a:t>
            </a:r>
          </a:p>
          <a:p>
            <a:r>
              <a:rPr lang="sv-SE" b="0" i="0" dirty="0">
                <a:solidFill>
                  <a:srgbClr val="1B1B1D"/>
                </a:solidFill>
                <a:effectLst/>
                <a:latin typeface="FranklinGothicFS"/>
              </a:rPr>
              <a:t>- Stödcentrum för unga brottsutsatta</a:t>
            </a:r>
          </a:p>
          <a:p>
            <a:r>
              <a:rPr lang="sv-SE" b="0" i="0" dirty="0">
                <a:solidFill>
                  <a:srgbClr val="1B1B1D"/>
                </a:solidFill>
                <a:effectLst/>
                <a:latin typeface="FranklinGothicFS"/>
              </a:rPr>
              <a:t>- och Haninges ungdomsmottagning. </a:t>
            </a:r>
          </a:p>
          <a:p>
            <a:endParaRPr lang="sv-SE" b="0" i="0" dirty="0">
              <a:solidFill>
                <a:srgbClr val="1B1B1D"/>
              </a:solidFill>
              <a:effectLst/>
              <a:latin typeface="FranklinGothicFS"/>
            </a:endParaRPr>
          </a:p>
          <a:p>
            <a:r>
              <a:rPr lang="sv-SE" b="0" i="0" dirty="0">
                <a:solidFill>
                  <a:srgbClr val="1B1B1D"/>
                </a:solidFill>
                <a:effectLst/>
                <a:latin typeface="FranklinGothicFS"/>
              </a:rPr>
              <a:t>Mer information och länkar hittar du på </a:t>
            </a:r>
            <a:r>
              <a:rPr lang="sv-SE" b="0" i="0" dirty="0" err="1">
                <a:solidFill>
                  <a:srgbClr val="1B1B1D"/>
                </a:solidFill>
                <a:effectLst/>
                <a:latin typeface="FranklinGothicFS"/>
              </a:rPr>
              <a:t>haninge.se</a:t>
            </a:r>
            <a:endParaRPr lang="sv-SE" b="0" i="0" dirty="0">
              <a:solidFill>
                <a:srgbClr val="1B1B1D"/>
              </a:solidFill>
              <a:effectLst/>
              <a:latin typeface="FranklinGothicFS"/>
            </a:endParaRP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8</a:t>
            </a:fld>
            <a:endParaRPr lang="sv-SE" altLang="sv-SE"/>
          </a:p>
        </p:txBody>
      </p:sp>
    </p:spTree>
    <p:extLst>
      <p:ext uri="{BB962C8B-B14F-4D97-AF65-F5344CB8AC3E}">
        <p14:creationId xmlns:p14="http://schemas.microsoft.com/office/powerpoint/2010/main" val="2191841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TALMANUS: </a:t>
            </a:r>
            <a:r>
              <a:rPr lang="sv-SE" sz="1200" kern="100" dirty="0">
                <a:effectLst/>
              </a:rPr>
              <a:t>S</a:t>
            </a:r>
            <a:r>
              <a:rPr lang="sv-SE" sz="1200" kern="100" dirty="0">
                <a:effectLst/>
                <a:ea typeface="Calibri" panose="020F0502020204030204" pitchFamily="34" charset="0"/>
              </a:rPr>
              <a:t>ocialtjänsten vill i första hand att det ska bli bra för barnet hemma. Men om det inte </a:t>
            </a:r>
            <a:br>
              <a:rPr lang="sv-SE" sz="1200" kern="100" dirty="0">
                <a:effectLst/>
                <a:ea typeface="Calibri" panose="020F0502020204030204" pitchFamily="34" charset="0"/>
              </a:rPr>
            </a:br>
            <a:r>
              <a:rPr lang="sv-SE" sz="1200" kern="100" dirty="0">
                <a:effectLst/>
                <a:ea typeface="Calibri" panose="020F0502020204030204" pitchFamily="34" charset="0"/>
              </a:rPr>
              <a:t>fungerar kan barnet behöva bo någon annanstans en tid.</a:t>
            </a:r>
          </a:p>
          <a:p>
            <a:endParaRPr lang="sv-SE" sz="1200" kern="100" dirty="0">
              <a:effectLst/>
            </a:endParaRPr>
          </a:p>
          <a:p>
            <a:r>
              <a:rPr lang="sv-SE" sz="1200" kern="100" dirty="0">
                <a:effectLst/>
              </a:rPr>
              <a:t>Det kan vara till exempel på familjehem</a:t>
            </a:r>
            <a:r>
              <a:rPr lang="sv-SE" dirty="0">
                <a:effectLst/>
                <a:latin typeface="Adobe Garamond Pro" panose="02020502060506020403" pitchFamily="18" charset="77"/>
              </a:rPr>
              <a:t>. Att bo i familjehem är att bo som familjemedlem i en annan familj under en period. Det kan vara en familj man känner eller en man inte känner. </a:t>
            </a:r>
          </a:p>
          <a:p>
            <a:endParaRPr lang="sv-SE" sz="1200" kern="100" dirty="0">
              <a:effectLs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sv-SE" sz="1200" kern="100" dirty="0">
                <a:effectLst/>
              </a:rPr>
              <a:t>Det finns också hem för vård och boende, de kallas HVB-hem. De är till för barn och unga som inte kan bo kvar hemma, men som behöver mer vård och behandling än de kan få i ett familjehem. </a:t>
            </a:r>
            <a:endParaRPr lang="sv-SE" dirty="0"/>
          </a:p>
          <a:p>
            <a:endParaRPr lang="sv-SE" sz="1200" kern="100" dirty="0">
              <a:effectLst/>
            </a:endParaRPr>
          </a:p>
          <a:p>
            <a:r>
              <a:rPr lang="sv-SE" sz="1200" kern="100" dirty="0">
                <a:effectLst/>
              </a:rPr>
              <a:t>Dessutom finns särskilda ungdomshem som drivs av Statens Institutionsstyrelse (</a:t>
            </a:r>
            <a:r>
              <a:rPr lang="sv-SE" sz="1200" kern="100" dirty="0" err="1">
                <a:effectLst/>
              </a:rPr>
              <a:t>SiS</a:t>
            </a:r>
            <a:r>
              <a:rPr lang="sv-SE" sz="1200" kern="100" dirty="0">
                <a:effectLst/>
              </a:rPr>
              <a:t>). De kallas ibland </a:t>
            </a:r>
            <a:r>
              <a:rPr lang="sv-SE" sz="1200" kern="100" dirty="0" err="1">
                <a:effectLst/>
              </a:rPr>
              <a:t>SiS</a:t>
            </a:r>
            <a:r>
              <a:rPr lang="sv-SE" sz="1200" kern="100" dirty="0">
                <a:effectLst/>
              </a:rPr>
              <a:t>-hem. Till </a:t>
            </a:r>
            <a:r>
              <a:rPr lang="sv-SE" sz="1200" kern="100" dirty="0" err="1">
                <a:effectLst/>
              </a:rPr>
              <a:t>SiS</a:t>
            </a:r>
            <a:r>
              <a:rPr lang="sv-SE" sz="1200" kern="100" dirty="0">
                <a:effectLst/>
              </a:rPr>
              <a:t>-hemmen eller ungdomshemmen kommer ungdomar med allvarliga problem, till exempel missbruk och kriminalitet. </a:t>
            </a:r>
          </a:p>
          <a:p>
            <a:endParaRPr lang="sv-SE" sz="1200" kern="100" dirty="0">
              <a:effectLst/>
            </a:endParaRPr>
          </a:p>
          <a:p>
            <a:r>
              <a:rPr lang="sv-SE" sz="1200" kern="100" dirty="0">
                <a:effectLst/>
              </a:rPr>
              <a:t>Målet med de här olika typerna av boende är alltid att det ska bli så bra som möjligt för barnet eller ungdomen. </a:t>
            </a:r>
          </a:p>
          <a:p>
            <a:r>
              <a:rPr lang="sv-SE" sz="1200" kern="100" dirty="0">
                <a:effectLst/>
              </a:rPr>
              <a:t> </a:t>
            </a:r>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9</a:t>
            </a:fld>
            <a:endParaRPr lang="sv-SE" altLang="sv-SE"/>
          </a:p>
        </p:txBody>
      </p:sp>
    </p:spTree>
    <p:extLst>
      <p:ext uri="{BB962C8B-B14F-4D97-AF65-F5344CB8AC3E}">
        <p14:creationId xmlns:p14="http://schemas.microsoft.com/office/powerpoint/2010/main" val="52030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TALMANUS:</a:t>
            </a:r>
          </a:p>
          <a:p>
            <a:r>
              <a:rPr lang="sv-SE" sz="1800" kern="100" dirty="0">
                <a:effectLst/>
                <a:latin typeface="Calibri" panose="020F0502020204030204" pitchFamily="34" charset="0"/>
                <a:ea typeface="Calibri" panose="020F0502020204030204" pitchFamily="34" charset="0"/>
                <a:cs typeface="Times New Roman" panose="02020603050405020304" pitchFamily="18" charset="0"/>
              </a:rPr>
              <a:t>Om du behöver stöd eller skydd kan du själv kontakta socialtjänsten och berätta om din situation. Det går bra att ställa frågor utan att berätta vem du är. Om det är jobbigt att ringa själv kan du ta hjälp av en vuxen du litar på, till exempel en släkting, tränare, lärare eller skolkurator. Du kan be den vuxna att ringa till socialtjänsten och berätta om det som är svårt.</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10</a:t>
            </a:fld>
            <a:endParaRPr lang="sv-SE" altLang="sv-SE"/>
          </a:p>
        </p:txBody>
      </p:sp>
    </p:spTree>
    <p:extLst>
      <p:ext uri="{BB962C8B-B14F-4D97-AF65-F5344CB8AC3E}">
        <p14:creationId xmlns:p14="http://schemas.microsoft.com/office/powerpoint/2010/main" val="30656847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11</a:t>
            </a:fld>
            <a:endParaRPr lang="sv-SE" altLang="sv-SE"/>
          </a:p>
        </p:txBody>
      </p:sp>
    </p:spTree>
    <p:extLst>
      <p:ext uri="{BB962C8B-B14F-4D97-AF65-F5344CB8AC3E}">
        <p14:creationId xmlns:p14="http://schemas.microsoft.com/office/powerpoint/2010/main" val="1651081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14</a:t>
            </a:fld>
            <a:endParaRPr lang="sv-SE" altLang="sv-SE"/>
          </a:p>
        </p:txBody>
      </p:sp>
    </p:spTree>
    <p:extLst>
      <p:ext uri="{BB962C8B-B14F-4D97-AF65-F5344CB8AC3E}">
        <p14:creationId xmlns:p14="http://schemas.microsoft.com/office/powerpoint/2010/main" val="358097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TALMANUS: </a:t>
            </a:r>
          </a:p>
          <a:p>
            <a:endParaRPr lang="sv-SE" dirty="0"/>
          </a:p>
          <a:p>
            <a:r>
              <a:rPr lang="sv-SE" i="1" dirty="0">
                <a:effectLst/>
                <a:latin typeface="Adobe Garamond Pro" panose="02020502060506020403" pitchFamily="18" charset="77"/>
              </a:rPr>
              <a:t>Förslag till lösning:</a:t>
            </a:r>
            <a:endParaRPr lang="sv-SE" dirty="0">
              <a:effectLst/>
              <a:latin typeface="Adobe Garamond Pro" panose="02020502060506020403" pitchFamily="18" charset="77"/>
            </a:endParaRPr>
          </a:p>
          <a:p>
            <a:r>
              <a:rPr lang="sv-SE" dirty="0">
                <a:effectLst/>
                <a:latin typeface="Adobe Garamond Pro" panose="02020502060506020403" pitchFamily="18" charset="77"/>
              </a:rPr>
              <a:t>Som vän kan du alltid försöka prata med den som mår dåligt och finnas för hen. Du kan också säga till Kim att du tycker att hen verkar ledsen och föreslå att ni går och pratar med en vuxen, till exempel på skolan. Om Kim inte vill eller vågar, kan du själv prata med en vuxen som du litar på och berätta att du är orolig.</a:t>
            </a:r>
          </a:p>
          <a:p>
            <a:endParaRPr lang="sv-SE" dirty="0">
              <a:effectLst/>
              <a:latin typeface="Adobe Garamond Pro" panose="02020502060506020403" pitchFamily="18" charset="77"/>
            </a:endParaRPr>
          </a:p>
          <a:p>
            <a:r>
              <a:rPr lang="sv-SE" dirty="0">
                <a:effectLst/>
                <a:latin typeface="Adobe Garamond Pro" panose="02020502060506020403" pitchFamily="18" charset="77"/>
              </a:rPr>
              <a:t>Socialtjänsten är de som bäst kan hjälpa barn i den situation som Kim befinner sig i. De kan prata med Kim och föräldern och ta reda på vilket stöd och hjälp föräldern behöver för att kunna ta hand om Kim. Alla barn och ungdomar har rätt att bli väl omhändertagna i sin familj. Som barn eller ungdom ska man inte behöva ta hand om sin förälder på det sättet.</a:t>
            </a:r>
          </a:p>
          <a:p>
            <a:endParaRPr lang="sv-SE" dirty="0"/>
          </a:p>
        </p:txBody>
      </p:sp>
      <p:sp>
        <p:nvSpPr>
          <p:cNvPr id="4" name="Platshållare för bildnummer 3"/>
          <p:cNvSpPr>
            <a:spLocks noGrp="1"/>
          </p:cNvSpPr>
          <p:nvPr>
            <p:ph type="sldNum" sz="quarter" idx="5"/>
          </p:nvPr>
        </p:nvSpPr>
        <p:spPr/>
        <p:txBody>
          <a:bodyPr/>
          <a:lstStyle/>
          <a:p>
            <a:pPr>
              <a:defRPr/>
            </a:pPr>
            <a:fld id="{F48996F9-5F9A-440E-BE14-62843247AFEF}" type="slidenum">
              <a:rPr lang="sv-SE" altLang="sv-SE" smtClean="0"/>
              <a:pPr>
                <a:defRPr/>
              </a:pPr>
              <a:t>15</a:t>
            </a:fld>
            <a:endParaRPr lang="sv-SE" altLang="sv-SE"/>
          </a:p>
        </p:txBody>
      </p:sp>
    </p:spTree>
    <p:extLst>
      <p:ext uri="{BB962C8B-B14F-4D97-AF65-F5344CB8AC3E}">
        <p14:creationId xmlns:p14="http://schemas.microsoft.com/office/powerpoint/2010/main" val="51652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10363200" cy="1470025"/>
          </a:xfrm>
          <a:prstGeom prst="rect">
            <a:avLst/>
          </a:prstGeom>
        </p:spPr>
        <p:txBody>
          <a:bodyPr/>
          <a:lstStyle>
            <a:lvl1pPr algn="l">
              <a:defRPr sz="3500">
                <a:solidFill>
                  <a:schemeClr val="tx1"/>
                </a:solidFill>
              </a:defRPr>
            </a:lvl1pPr>
          </a:lstStyle>
          <a:p>
            <a:r>
              <a:rPr lang="sv-SE"/>
              <a:t>Klicka här för att ändra format</a:t>
            </a:r>
          </a:p>
        </p:txBody>
      </p:sp>
      <p:sp>
        <p:nvSpPr>
          <p:cNvPr id="3" name="Underrubrik 2"/>
          <p:cNvSpPr>
            <a:spLocks noGrp="1"/>
          </p:cNvSpPr>
          <p:nvPr>
            <p:ph type="subTitle" idx="1"/>
          </p:nvPr>
        </p:nvSpPr>
        <p:spPr>
          <a:xfrm>
            <a:off x="914400" y="3886200"/>
            <a:ext cx="8534400" cy="1752600"/>
          </a:xfrm>
          <a:prstGeom prst="rect">
            <a:avLst/>
          </a:prstGeom>
        </p:spPr>
        <p:txBody>
          <a:bodyPr/>
          <a:lstStyle>
            <a:lvl1pPr marL="0" indent="0" algn="l">
              <a:buNone/>
              <a:defRPr sz="20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om du vill redigera mall för underrubrikformat</a:t>
            </a:r>
          </a:p>
        </p:txBody>
      </p:sp>
      <p:sp>
        <p:nvSpPr>
          <p:cNvPr id="4" name="Rectangle 21"/>
          <p:cNvSpPr>
            <a:spLocks noGrp="1" noChangeArrowheads="1"/>
          </p:cNvSpPr>
          <p:nvPr>
            <p:ph type="ftr" sz="quarter" idx="10"/>
          </p:nvPr>
        </p:nvSpPr>
        <p:spPr>
          <a:xfrm>
            <a:off x="711200" y="6510338"/>
            <a:ext cx="5689600" cy="228600"/>
          </a:xfrm>
          <a:prstGeom prst="rect">
            <a:avLst/>
          </a:prstGeom>
          <a:ln/>
        </p:spPr>
        <p:txBody>
          <a:bodyPr/>
          <a:lstStyle>
            <a:lvl1pPr>
              <a:defRPr/>
            </a:lvl1pPr>
          </a:lstStyle>
          <a:p>
            <a:pPr>
              <a:defRPr/>
            </a:pPr>
            <a:r>
              <a:rPr lang="sv-SE" altLang="sv-SE"/>
              <a:t>Ämne</a:t>
            </a:r>
          </a:p>
        </p:txBody>
      </p:sp>
    </p:spTree>
    <p:extLst>
      <p:ext uri="{BB962C8B-B14F-4D97-AF65-F5344CB8AC3E}">
        <p14:creationId xmlns:p14="http://schemas.microsoft.com/office/powerpoint/2010/main" val="4097140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4/10/25</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23403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914400" y="609600"/>
            <a:ext cx="10363200" cy="1143000"/>
          </a:xfrm>
          <a:prstGeom prst="rect">
            <a:avLst/>
          </a:prstGeom>
        </p:spPr>
        <p:txBody>
          <a:bodyPr/>
          <a:lstStyle>
            <a:lvl1pPr algn="l">
              <a:defRPr sz="3500">
                <a:solidFill>
                  <a:schemeClr val="tx1"/>
                </a:solidFill>
              </a:defRPr>
            </a:lvl1pPr>
          </a:lstStyle>
          <a:p>
            <a:r>
              <a:rPr lang="sv-SE"/>
              <a:t>Klicka här för att ändra format</a:t>
            </a:r>
          </a:p>
        </p:txBody>
      </p:sp>
      <p:sp>
        <p:nvSpPr>
          <p:cNvPr id="3" name="Platshållare för innehåll 2"/>
          <p:cNvSpPr>
            <a:spLocks noGrp="1"/>
          </p:cNvSpPr>
          <p:nvPr>
            <p:ph idx="1"/>
          </p:nvPr>
        </p:nvSpPr>
        <p:spPr>
          <a:xfrm>
            <a:off x="914400" y="1981200"/>
            <a:ext cx="10363200" cy="4114800"/>
          </a:xfrm>
          <a:prstGeom prst="rect">
            <a:avLst/>
          </a:prstGeo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4621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767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FC668C-6C2B-8F48-BAEC-B1CE64076C3B}"/>
              </a:ext>
            </a:extLst>
          </p:cNvPr>
          <p:cNvSpPr>
            <a:spLocks noGrp="1"/>
          </p:cNvSpPr>
          <p:nvPr>
            <p:ph type="title"/>
          </p:nvPr>
        </p:nvSpPr>
        <p:spPr/>
        <p:txBody>
          <a:bodyPr anchor="t">
            <a:noAutofit/>
          </a:bodyPr>
          <a:lstStyle>
            <a:lvl1pPr>
              <a:defRPr sz="4000">
                <a:solidFill>
                  <a:schemeClr val="tx1"/>
                </a:solidFill>
              </a:defRPr>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EFB0C3E-4927-5941-85C7-1233EDCD1534}"/>
              </a:ext>
            </a:extLst>
          </p:cNvPr>
          <p:cNvSpPr>
            <a:spLocks noGrp="1"/>
          </p:cNvSpPr>
          <p:nvPr>
            <p:ph sz="half" idx="1"/>
          </p:nvPr>
        </p:nvSpPr>
        <p:spPr>
          <a:xfrm>
            <a:off x="838200" y="2341757"/>
            <a:ext cx="5181600" cy="3497443"/>
          </a:xfrm>
        </p:spPr>
        <p:txBody>
          <a:bodyPr/>
          <a:lstStyle/>
          <a:p>
            <a:r>
              <a:rPr lang="sv-SE"/>
              <a:t>Redigera format för bakgrundstext
Nivå två
Nivå tre
Nivå fyra
Nivå fem</a:t>
            </a:r>
          </a:p>
        </p:txBody>
      </p:sp>
      <p:sp>
        <p:nvSpPr>
          <p:cNvPr id="4" name="Platshållare för innehåll 3">
            <a:extLst>
              <a:ext uri="{FF2B5EF4-FFF2-40B4-BE49-F238E27FC236}">
                <a16:creationId xmlns:a16="http://schemas.microsoft.com/office/drawing/2014/main" id="{06D87B3A-A3DB-8948-ADE3-9E72687EABD8}"/>
              </a:ext>
            </a:extLst>
          </p:cNvPr>
          <p:cNvSpPr>
            <a:spLocks noGrp="1"/>
          </p:cNvSpPr>
          <p:nvPr>
            <p:ph sz="half" idx="2"/>
          </p:nvPr>
        </p:nvSpPr>
        <p:spPr>
          <a:xfrm>
            <a:off x="6172200" y="2341757"/>
            <a:ext cx="5181600" cy="3497443"/>
          </a:xfrm>
        </p:spPr>
        <p:txBody>
          <a:bodyPr/>
          <a:lstStyle/>
          <a:p>
            <a:r>
              <a:rPr lang="sv-SE"/>
              <a:t>Redigera format för bakgrundstext
Nivå två
Nivå tre
Nivå fyra
Nivå fem</a:t>
            </a:r>
          </a:p>
        </p:txBody>
      </p:sp>
    </p:spTree>
    <p:extLst>
      <p:ext uri="{BB962C8B-B14F-4D97-AF65-F5344CB8AC3E}">
        <p14:creationId xmlns:p14="http://schemas.microsoft.com/office/powerpoint/2010/main" val="3896709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9747266D-8C6C-6C4B-9BE9-AB2102E0E164}"/>
              </a:ext>
            </a:extLst>
          </p:cNvPr>
          <p:cNvSpPr>
            <a:spLocks noGrp="1"/>
          </p:cNvSpPr>
          <p:nvPr>
            <p:ph idx="1"/>
          </p:nvPr>
        </p:nvSpPr>
        <p:spPr/>
        <p:txBody>
          <a:bodyPr/>
          <a:lstStyle/>
          <a:p>
            <a:r>
              <a:rPr lang="sv-SE"/>
              <a:t>Redigera format för bakgrundstext
Nivå två
Nivå tre
Nivå fyra
Nivå fem</a:t>
            </a:r>
          </a:p>
        </p:txBody>
      </p:sp>
      <p:sp>
        <p:nvSpPr>
          <p:cNvPr id="7" name="Rubrik 6">
            <a:extLst>
              <a:ext uri="{FF2B5EF4-FFF2-40B4-BE49-F238E27FC236}">
                <a16:creationId xmlns:a16="http://schemas.microsoft.com/office/drawing/2014/main" id="{70FF3E51-0D73-3F4B-8A08-77E9016A585A}"/>
              </a:ext>
            </a:extLst>
          </p:cNvPr>
          <p:cNvSpPr>
            <a:spLocks noGrp="1"/>
          </p:cNvSpPr>
          <p:nvPr>
            <p:ph type="title"/>
          </p:nvPr>
        </p:nvSpPr>
        <p:spPr/>
        <p:txBody>
          <a:bodyPr anchor="t">
            <a:noAutofit/>
          </a:bodyPr>
          <a:lstStyle>
            <a:lvl1pPr>
              <a:defRPr sz="4000">
                <a:solidFill>
                  <a:schemeClr val="tx1"/>
                </a:solidFill>
              </a:defRPr>
            </a:lvl1pPr>
          </a:lstStyle>
          <a:p>
            <a:r>
              <a:rPr lang="sv-SE"/>
              <a:t>Klicka här för att ändra mall för rubrikformat</a:t>
            </a:r>
          </a:p>
        </p:txBody>
      </p:sp>
    </p:spTree>
    <p:extLst>
      <p:ext uri="{BB962C8B-B14F-4D97-AF65-F5344CB8AC3E}">
        <p14:creationId xmlns:p14="http://schemas.microsoft.com/office/powerpoint/2010/main" val="147665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0AB9022-22A2-42AF-8426-8E300443581A}"/>
              </a:ext>
            </a:extLst>
          </p:cNvPr>
          <p:cNvSpPr>
            <a:spLocks noGrp="1"/>
          </p:cNvSpPr>
          <p:nvPr>
            <p:ph type="dt" sz="half" idx="10"/>
          </p:nvPr>
        </p:nvSpPr>
        <p:spPr/>
        <p:txBody>
          <a:bodyPr/>
          <a:lstStyle/>
          <a:p>
            <a:fld id="{6A0BC5AF-FC37-4390-B78B-BD4162847337}" type="datetimeFigureOut">
              <a:rPr lang="sv-SE" smtClean="0"/>
              <a:t>2025-04-10</a:t>
            </a:fld>
            <a:endParaRPr lang="sv-SE"/>
          </a:p>
        </p:txBody>
      </p:sp>
      <p:sp>
        <p:nvSpPr>
          <p:cNvPr id="3" name="Platshållare för sidfot 2">
            <a:extLst>
              <a:ext uri="{FF2B5EF4-FFF2-40B4-BE49-F238E27FC236}">
                <a16:creationId xmlns:a16="http://schemas.microsoft.com/office/drawing/2014/main" id="{B96145DA-0B38-418B-95FA-2D1517FE852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29065712-08DA-40DA-AF50-93FDC20BBEE1}"/>
              </a:ext>
            </a:extLst>
          </p:cNvPr>
          <p:cNvSpPr>
            <a:spLocks noGrp="1"/>
          </p:cNvSpPr>
          <p:nvPr>
            <p:ph type="sldNum" sz="quarter" idx="12"/>
          </p:nvPr>
        </p:nvSpPr>
        <p:spPr/>
        <p:txBody>
          <a:bodyPr/>
          <a:lstStyle/>
          <a:p>
            <a:fld id="{BE655AC9-D9BB-4327-9FAC-204E678B8D23}" type="slidenum">
              <a:rPr lang="sv-SE" smtClean="0"/>
              <a:t>‹#›</a:t>
            </a:fld>
            <a:endParaRPr lang="sv-SE"/>
          </a:p>
        </p:txBody>
      </p:sp>
    </p:spTree>
    <p:extLst>
      <p:ext uri="{BB962C8B-B14F-4D97-AF65-F5344CB8AC3E}">
        <p14:creationId xmlns:p14="http://schemas.microsoft.com/office/powerpoint/2010/main" val="123795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vart/ orange: hel sida med text och bild (hö)">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31F89B6C-5364-4AF9-A8AA-643D945DA99B}"/>
              </a:ext>
            </a:extLst>
          </p:cNvPr>
          <p:cNvSpPr txBox="1"/>
          <p:nvPr userDrawn="1"/>
        </p:nvSpPr>
        <p:spPr>
          <a:xfrm>
            <a:off x="-289367" y="3842795"/>
            <a:ext cx="184731" cy="369332"/>
          </a:xfrm>
          <a:prstGeom prst="rect">
            <a:avLst/>
          </a:prstGeom>
          <a:noFill/>
        </p:spPr>
        <p:txBody>
          <a:bodyPr wrap="none" rtlCol="0">
            <a:spAutoFit/>
          </a:bodyPr>
          <a:lstStyle/>
          <a:p>
            <a:endParaRPr lang="sv-SE"/>
          </a:p>
        </p:txBody>
      </p:sp>
    </p:spTree>
    <p:extLst>
      <p:ext uri="{BB962C8B-B14F-4D97-AF65-F5344CB8AC3E}">
        <p14:creationId xmlns:p14="http://schemas.microsoft.com/office/powerpoint/2010/main" val="70149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vart/ orange: Delad grafiksida">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4415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4/10/25</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6924253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emf"/><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2.emf"/><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18">
            <a:extLst>
              <a:ext uri="{FF2B5EF4-FFF2-40B4-BE49-F238E27FC236}">
                <a16:creationId xmlns:a16="http://schemas.microsoft.com/office/drawing/2014/main" id="{BBFA3A56-A938-7A40-96E8-EF4DC2006D6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77729" y="6197631"/>
            <a:ext cx="132165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Bildobjekt 9">
            <a:extLst>
              <a:ext uri="{FF2B5EF4-FFF2-40B4-BE49-F238E27FC236}">
                <a16:creationId xmlns:a16="http://schemas.microsoft.com/office/drawing/2014/main" id="{493835AA-5727-5147-9C26-A206167BC29C}"/>
              </a:ext>
            </a:extLst>
          </p:cNvPr>
          <p:cNvPicPr>
            <a:picLocks noChangeAspect="1"/>
          </p:cNvPicPr>
          <p:nvPr userDrawn="1"/>
        </p:nvPicPr>
        <p:blipFill>
          <a:blip r:embed="rId5"/>
          <a:stretch>
            <a:fillRect/>
          </a:stretch>
        </p:blipFill>
        <p:spPr>
          <a:xfrm>
            <a:off x="1901117" y="6332965"/>
            <a:ext cx="9990845" cy="27424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rtl="0" eaLnBrk="1" fontAlgn="base" hangingPunct="1">
        <a:spcBef>
          <a:spcPct val="0"/>
        </a:spcBef>
        <a:spcAft>
          <a:spcPct val="0"/>
        </a:spcAft>
        <a:defRPr sz="3400">
          <a:solidFill>
            <a:schemeClr val="tx2"/>
          </a:solidFill>
          <a:latin typeface="+mj-lt"/>
          <a:ea typeface="+mj-ea"/>
          <a:cs typeface="+mj-cs"/>
        </a:defRPr>
      </a:lvl1pPr>
      <a:lvl2pPr algn="ctr" rtl="0" eaLnBrk="1" fontAlgn="base" hangingPunct="1">
        <a:spcBef>
          <a:spcPct val="0"/>
        </a:spcBef>
        <a:spcAft>
          <a:spcPct val="0"/>
        </a:spcAft>
        <a:defRPr sz="3400">
          <a:solidFill>
            <a:schemeClr val="tx2"/>
          </a:solidFill>
          <a:latin typeface="Arial" charset="0"/>
        </a:defRPr>
      </a:lvl2pPr>
      <a:lvl3pPr algn="ctr" rtl="0" eaLnBrk="1" fontAlgn="base" hangingPunct="1">
        <a:spcBef>
          <a:spcPct val="0"/>
        </a:spcBef>
        <a:spcAft>
          <a:spcPct val="0"/>
        </a:spcAft>
        <a:defRPr sz="3400">
          <a:solidFill>
            <a:schemeClr val="tx2"/>
          </a:solidFill>
          <a:latin typeface="Arial" charset="0"/>
        </a:defRPr>
      </a:lvl3pPr>
      <a:lvl4pPr algn="ctr" rtl="0" eaLnBrk="1" fontAlgn="base" hangingPunct="1">
        <a:spcBef>
          <a:spcPct val="0"/>
        </a:spcBef>
        <a:spcAft>
          <a:spcPct val="0"/>
        </a:spcAft>
        <a:defRPr sz="3400">
          <a:solidFill>
            <a:schemeClr val="tx2"/>
          </a:solidFill>
          <a:latin typeface="Arial" charset="0"/>
        </a:defRPr>
      </a:lvl4pPr>
      <a:lvl5pPr algn="ctr" rtl="0" eaLnBrk="1" fontAlgn="base" hangingPunct="1">
        <a:spcBef>
          <a:spcPct val="0"/>
        </a:spcBef>
        <a:spcAft>
          <a:spcPct val="0"/>
        </a:spcAft>
        <a:defRPr sz="3400">
          <a:solidFill>
            <a:schemeClr val="tx2"/>
          </a:solidFill>
          <a:latin typeface="Arial" charset="0"/>
        </a:defRPr>
      </a:lvl5pPr>
      <a:lvl6pPr marL="457200" algn="ctr" rtl="0" eaLnBrk="1" fontAlgn="base" hangingPunct="1">
        <a:spcBef>
          <a:spcPct val="0"/>
        </a:spcBef>
        <a:spcAft>
          <a:spcPct val="0"/>
        </a:spcAft>
        <a:defRPr sz="3400">
          <a:solidFill>
            <a:schemeClr val="tx2"/>
          </a:solidFill>
          <a:latin typeface="Arial" charset="0"/>
        </a:defRPr>
      </a:lvl6pPr>
      <a:lvl7pPr marL="914400" algn="ctr" rtl="0" eaLnBrk="1" fontAlgn="base" hangingPunct="1">
        <a:spcBef>
          <a:spcPct val="0"/>
        </a:spcBef>
        <a:spcAft>
          <a:spcPct val="0"/>
        </a:spcAft>
        <a:defRPr sz="3400">
          <a:solidFill>
            <a:schemeClr val="tx2"/>
          </a:solidFill>
          <a:latin typeface="Arial" charset="0"/>
        </a:defRPr>
      </a:lvl7pPr>
      <a:lvl8pPr marL="1371600" algn="ctr" rtl="0" eaLnBrk="1" fontAlgn="base" hangingPunct="1">
        <a:spcBef>
          <a:spcPct val="0"/>
        </a:spcBef>
        <a:spcAft>
          <a:spcPct val="0"/>
        </a:spcAft>
        <a:defRPr sz="3400">
          <a:solidFill>
            <a:schemeClr val="tx2"/>
          </a:solidFill>
          <a:latin typeface="Arial" charset="0"/>
        </a:defRPr>
      </a:lvl8pPr>
      <a:lvl9pPr marL="1828800" algn="ctr" rtl="0" eaLnBrk="1" fontAlgn="base" hangingPunct="1">
        <a:spcBef>
          <a:spcPct val="0"/>
        </a:spcBef>
        <a:spcAft>
          <a:spcPct val="0"/>
        </a:spcAft>
        <a:defRPr sz="3400">
          <a:solidFill>
            <a:schemeClr val="tx2"/>
          </a:solidFill>
          <a:latin typeface="Arial" charset="0"/>
        </a:defRPr>
      </a:lvl9pPr>
    </p:titleStyle>
    <p:bodyStyle>
      <a:lvl1pPr marL="342900" indent="-342900" algn="l" rtl="0" eaLnBrk="1" fontAlgn="base" hangingPunct="1">
        <a:spcBef>
          <a:spcPct val="20000"/>
        </a:spcBef>
        <a:spcAft>
          <a:spcPct val="0"/>
        </a:spcAft>
        <a:buChar char="•"/>
        <a:defRPr sz="19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900">
          <a:solidFill>
            <a:schemeClr val="tx1"/>
          </a:solidFill>
          <a:latin typeface="+mn-lt"/>
        </a:defRPr>
      </a:lvl2pPr>
      <a:lvl3pPr marL="1143000" indent="-228600" algn="l" rtl="0" eaLnBrk="1" fontAlgn="base" hangingPunct="1">
        <a:spcBef>
          <a:spcPct val="20000"/>
        </a:spcBef>
        <a:spcAft>
          <a:spcPct val="0"/>
        </a:spcAft>
        <a:buChar char="•"/>
        <a:defRPr sz="1900">
          <a:solidFill>
            <a:schemeClr val="tx1"/>
          </a:solidFill>
          <a:latin typeface="+mn-lt"/>
        </a:defRPr>
      </a:lvl3pPr>
      <a:lvl4pPr marL="1600200" indent="-228600" algn="l" rtl="0" eaLnBrk="1" fontAlgn="base" hangingPunct="1">
        <a:spcBef>
          <a:spcPct val="20000"/>
        </a:spcBef>
        <a:spcAft>
          <a:spcPct val="0"/>
        </a:spcAft>
        <a:buChar char="–"/>
        <a:defRPr sz="1900">
          <a:solidFill>
            <a:schemeClr val="tx1"/>
          </a:solidFill>
          <a:latin typeface="+mn-lt"/>
        </a:defRPr>
      </a:lvl4pPr>
      <a:lvl5pPr marL="2057400" indent="-228600" algn="l" rtl="0" eaLnBrk="1" fontAlgn="base" hangingPunct="1">
        <a:spcBef>
          <a:spcPct val="20000"/>
        </a:spcBef>
        <a:spcAft>
          <a:spcPct val="0"/>
        </a:spcAft>
        <a:buChar char="»"/>
        <a:defRPr sz="1900">
          <a:solidFill>
            <a:schemeClr val="tx1"/>
          </a:solidFill>
          <a:latin typeface="+mn-lt"/>
        </a:defRPr>
      </a:lvl5pPr>
      <a:lvl6pPr marL="2514600" indent="-228600" algn="l" rtl="0" eaLnBrk="1" fontAlgn="base" hangingPunct="1">
        <a:spcBef>
          <a:spcPct val="20000"/>
        </a:spcBef>
        <a:spcAft>
          <a:spcPct val="0"/>
        </a:spcAft>
        <a:buChar char="»"/>
        <a:defRPr sz="1900">
          <a:solidFill>
            <a:schemeClr val="tx1"/>
          </a:solidFill>
          <a:latin typeface="+mn-lt"/>
        </a:defRPr>
      </a:lvl6pPr>
      <a:lvl7pPr marL="2971800" indent="-228600" algn="l" rtl="0" eaLnBrk="1" fontAlgn="base" hangingPunct="1">
        <a:spcBef>
          <a:spcPct val="20000"/>
        </a:spcBef>
        <a:spcAft>
          <a:spcPct val="0"/>
        </a:spcAft>
        <a:buChar char="»"/>
        <a:defRPr sz="1900">
          <a:solidFill>
            <a:schemeClr val="tx1"/>
          </a:solidFill>
          <a:latin typeface="+mn-lt"/>
        </a:defRPr>
      </a:lvl7pPr>
      <a:lvl8pPr marL="3429000" indent="-228600" algn="l" rtl="0" eaLnBrk="1" fontAlgn="base" hangingPunct="1">
        <a:spcBef>
          <a:spcPct val="20000"/>
        </a:spcBef>
        <a:spcAft>
          <a:spcPct val="0"/>
        </a:spcAft>
        <a:buChar char="»"/>
        <a:defRPr sz="1900">
          <a:solidFill>
            <a:schemeClr val="tx1"/>
          </a:solidFill>
          <a:latin typeface="+mn-lt"/>
        </a:defRPr>
      </a:lvl8pPr>
      <a:lvl9pPr marL="3886200" indent="-228600" algn="l" rtl="0" eaLnBrk="1" fontAlgn="base" hangingPunct="1">
        <a:spcBef>
          <a:spcPct val="20000"/>
        </a:spcBef>
        <a:spcAft>
          <a:spcPct val="0"/>
        </a:spcAft>
        <a:buChar char="»"/>
        <a:defRPr sz="19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8D682D2-717D-7546-9967-860672BB289C}"/>
              </a:ext>
            </a:extLst>
          </p:cNvPr>
          <p:cNvSpPr>
            <a:spLocks noGrp="1"/>
          </p:cNvSpPr>
          <p:nvPr>
            <p:ph type="title"/>
          </p:nvPr>
        </p:nvSpPr>
        <p:spPr>
          <a:xfrm>
            <a:off x="838200" y="681037"/>
            <a:ext cx="10515600" cy="1325563"/>
          </a:xfrm>
          <a:prstGeom prst="rect">
            <a:avLst/>
          </a:prstGeom>
        </p:spPr>
        <p:txBody>
          <a:bodyPr vert="horz" lIns="0" tIns="0" rIns="0" bIns="0" rtlCol="0" anchor="t">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D0612C3-52C1-4E4A-BADD-088F2AE99BAA}"/>
              </a:ext>
            </a:extLst>
          </p:cNvPr>
          <p:cNvSpPr>
            <a:spLocks noGrp="1"/>
          </p:cNvSpPr>
          <p:nvPr>
            <p:ph type="body" idx="1"/>
          </p:nvPr>
        </p:nvSpPr>
        <p:spPr>
          <a:xfrm>
            <a:off x="838200" y="2185639"/>
            <a:ext cx="10515600" cy="3612995"/>
          </a:xfrm>
          <a:prstGeom prst="rect">
            <a:avLst/>
          </a:prstGeom>
        </p:spPr>
        <p:txBody>
          <a:bodyPr vert="horz" lIns="0" tIns="0" rIns="0" bIns="0" rtlCol="0">
            <a:normAutofit/>
          </a:bodyPr>
          <a:lstStyle/>
          <a:p>
            <a:r>
              <a:rPr lang="sv-SE"/>
              <a:t>Redigera format för bakgrundstext
Nivå två
Nivå tre
Nivå fyra
Nivå fem</a:t>
            </a:r>
          </a:p>
        </p:txBody>
      </p:sp>
      <p:pic>
        <p:nvPicPr>
          <p:cNvPr id="12" name="Picture 18">
            <a:extLst>
              <a:ext uri="{FF2B5EF4-FFF2-40B4-BE49-F238E27FC236}">
                <a16:creationId xmlns:a16="http://schemas.microsoft.com/office/drawing/2014/main" id="{8F1B96B4-CFB8-3845-9F9B-F89D61E7AE8E}"/>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77729" y="6197631"/>
            <a:ext cx="132165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Bildobjekt 12">
            <a:extLst>
              <a:ext uri="{FF2B5EF4-FFF2-40B4-BE49-F238E27FC236}">
                <a16:creationId xmlns:a16="http://schemas.microsoft.com/office/drawing/2014/main" id="{1C17ECE1-7342-474F-BD2E-DD7383171323}"/>
              </a:ext>
            </a:extLst>
          </p:cNvPr>
          <p:cNvPicPr>
            <a:picLocks noChangeAspect="1"/>
          </p:cNvPicPr>
          <p:nvPr userDrawn="1"/>
        </p:nvPicPr>
        <p:blipFill>
          <a:blip r:embed="rId11"/>
          <a:stretch>
            <a:fillRect/>
          </a:stretch>
        </p:blipFill>
        <p:spPr>
          <a:xfrm>
            <a:off x="1901117" y="6332965"/>
            <a:ext cx="9990845" cy="274241"/>
          </a:xfrm>
          <a:prstGeom prst="rect">
            <a:avLst/>
          </a:prstGeom>
        </p:spPr>
      </p:pic>
    </p:spTree>
    <p:extLst>
      <p:ext uri="{BB962C8B-B14F-4D97-AF65-F5344CB8AC3E}">
        <p14:creationId xmlns:p14="http://schemas.microsoft.com/office/powerpoint/2010/main" val="270643608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Lst>
  <p:txStyles>
    <p:title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657">
          <p15:clr>
            <a:srgbClr val="F26B43"/>
          </p15:clr>
        </p15:guide>
        <p15:guide id="4" pos="529">
          <p15:clr>
            <a:srgbClr val="F26B43"/>
          </p15:clr>
        </p15:guide>
        <p15:guide id="5" pos="7151">
          <p15:clr>
            <a:srgbClr val="F26B43"/>
          </p15:clr>
        </p15:guide>
        <p15:guide id="6" orient="horz" pos="436">
          <p15:clr>
            <a:srgbClr val="F26B43"/>
          </p15:clr>
        </p15:guide>
        <p15:guide id="7" pos="1527">
          <p15:clr>
            <a:srgbClr val="F26B43"/>
          </p15:clr>
        </p15:guide>
        <p15:guide id="8" pos="6131">
          <p15:clr>
            <a:srgbClr val="F26B43"/>
          </p15:clr>
        </p15:guide>
        <p15:guide id="9" orient="horz" pos="1071">
          <p15:clr>
            <a:srgbClr val="F26B43"/>
          </p15:clr>
        </p15:guide>
        <p15:guide id="10" orient="horz" pos="527">
          <p15:clr>
            <a:srgbClr val="F26B43"/>
          </p15:clr>
        </p15:guide>
        <p15:guide id="11" pos="3749">
          <p15:clr>
            <a:srgbClr val="F26B43"/>
          </p15:clr>
        </p15:guide>
        <p15:guide id="12" pos="166">
          <p15:clr>
            <a:srgbClr val="F26B43"/>
          </p15:clr>
        </p15:guide>
        <p15:guide id="13" pos="7491">
          <p15:clr>
            <a:srgbClr val="F26B43"/>
          </p15:clr>
        </p15:guide>
        <p15:guide id="14" orient="horz" pos="187">
          <p15:clr>
            <a:srgbClr val="F26B43"/>
          </p15:clr>
        </p15:guide>
        <p15:guide id="15" orient="horz" pos="383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bYlE5KO4Zc?si=h_5wDJl5Tx-0e68h" TargetMode="External"/><Relationship Id="rId2" Type="http://schemas.openxmlformats.org/officeDocument/2006/relationships/hyperlink" Target="https://vimeo.com/147518218" TargetMode="Externa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vimeo.com/746949304" TargetMode="External"/><Relationship Id="rId2" Type="http://schemas.openxmlformats.org/officeDocument/2006/relationships/hyperlink" Target="https://vimeo.com/743469691" TargetMode="External"/><Relationship Id="rId1" Type="http://schemas.openxmlformats.org/officeDocument/2006/relationships/slideLayout" Target="../slideLayouts/slideLayout9.xml"/><Relationship Id="rId6" Type="http://schemas.openxmlformats.org/officeDocument/2006/relationships/hyperlink" Target="https://www.haninge.se/omsorg-och-stod/stod-till-barn-och-ungdomar/" TargetMode="External"/><Relationship Id="rId5" Type="http://schemas.openxmlformats.org/officeDocument/2006/relationships/hyperlink" Target="https://youtu.be/-bYlE5KO4Zc?si=h_5wDJl5Tx-0e68h" TargetMode="External"/><Relationship Id="rId4" Type="http://schemas.openxmlformats.org/officeDocument/2006/relationships/hyperlink" Target="https://vimeo.com/746958652"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ollentuna.se/lararhandledning"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emf"/><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9.xml"/><Relationship Id="rId5" Type="http://schemas.openxmlformats.org/officeDocument/2006/relationships/image" Target="../media/image10.emf"/><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ruta 8">
            <a:extLst>
              <a:ext uri="{FF2B5EF4-FFF2-40B4-BE49-F238E27FC236}">
                <a16:creationId xmlns:a16="http://schemas.microsoft.com/office/drawing/2014/main" id="{CA4ECEFC-DB95-230C-BEC3-E0515C51782D}"/>
              </a:ext>
            </a:extLst>
          </p:cNvPr>
          <p:cNvSpPr txBox="1"/>
          <p:nvPr/>
        </p:nvSpPr>
        <p:spPr>
          <a:xfrm>
            <a:off x="847374" y="1355358"/>
            <a:ext cx="5127584" cy="1502976"/>
          </a:xfrm>
          <a:prstGeom prst="rect">
            <a:avLst/>
          </a:prstGeom>
          <a:noFill/>
        </p:spPr>
        <p:txBody>
          <a:bodyPr wrap="square" rtlCol="0">
            <a:spAutoFit/>
          </a:bodyPr>
          <a:lstStyle/>
          <a:p>
            <a:pPr>
              <a:lnSpc>
                <a:spcPts val="5500"/>
              </a:lnSpc>
              <a:spcBef>
                <a:spcPts val="0"/>
              </a:spcBef>
              <a:buNone/>
            </a:pPr>
            <a:r>
              <a:rPr lang="sv-SE" sz="5000" b="1" kern="100" dirty="0" err="1">
                <a:solidFill>
                  <a:srgbClr val="4C4781"/>
                </a:solidFill>
                <a:effectLst/>
                <a:latin typeface="Arial" panose="020B0604020202020204" pitchFamily="34" charset="0"/>
                <a:ea typeface="Calibri" panose="020F0502020204030204" pitchFamily="34" charset="0"/>
                <a:cs typeface="Arial" panose="020B0604020202020204" pitchFamily="34" charset="0"/>
              </a:rPr>
              <a:t>Soc</a:t>
            </a:r>
            <a:r>
              <a:rPr lang="sv-SE" sz="5000" b="1" kern="100" dirty="0">
                <a:solidFill>
                  <a:srgbClr val="4C4781"/>
                </a:solidFill>
                <a:effectLst/>
                <a:latin typeface="Arial" panose="020B0604020202020204" pitchFamily="34" charset="0"/>
                <a:ea typeface="Calibri" panose="020F0502020204030204" pitchFamily="34" charset="0"/>
                <a:cs typeface="Arial" panose="020B0604020202020204" pitchFamily="34" charset="0"/>
              </a:rPr>
              <a:t> för unga </a:t>
            </a:r>
            <a:br>
              <a:rPr lang="sv-SE" sz="5000" b="1" kern="100" dirty="0">
                <a:solidFill>
                  <a:srgbClr val="4C4781"/>
                </a:solidFill>
                <a:effectLst/>
                <a:latin typeface="Arial" panose="020B0604020202020204" pitchFamily="34" charset="0"/>
                <a:ea typeface="Calibri" panose="020F0502020204030204" pitchFamily="34" charset="0"/>
                <a:cs typeface="Arial" panose="020B0604020202020204" pitchFamily="34" charset="0"/>
              </a:rPr>
            </a:br>
            <a:r>
              <a:rPr lang="sv-SE" sz="5000" b="1" kern="100" dirty="0">
                <a:solidFill>
                  <a:srgbClr val="4C4781"/>
                </a:solidFill>
                <a:effectLst/>
                <a:latin typeface="Arial" panose="020B0604020202020204" pitchFamily="34" charset="0"/>
                <a:ea typeface="Calibri" panose="020F0502020204030204" pitchFamily="34" charset="0"/>
                <a:cs typeface="Arial" panose="020B0604020202020204" pitchFamily="34" charset="0"/>
              </a:rPr>
              <a:t>i Haninge</a:t>
            </a:r>
          </a:p>
        </p:txBody>
      </p:sp>
      <p:pic>
        <p:nvPicPr>
          <p:cNvPr id="4" name="Bildobjekt 3" descr="En bild som visar Människoansikte, text, klädsel, pojke&#10;&#10;Automatiskt genererad beskrivning">
            <a:extLst>
              <a:ext uri="{FF2B5EF4-FFF2-40B4-BE49-F238E27FC236}">
                <a16:creationId xmlns:a16="http://schemas.microsoft.com/office/drawing/2014/main" id="{07A40738-E10A-5B92-8CFC-6985AA109810}"/>
              </a:ext>
            </a:extLst>
          </p:cNvPr>
          <p:cNvPicPr>
            <a:picLocks noChangeAspect="1"/>
          </p:cNvPicPr>
          <p:nvPr/>
        </p:nvPicPr>
        <p:blipFill rotWithShape="1">
          <a:blip r:embed="rId3">
            <a:extLst>
              <a:ext uri="{28A0092B-C50C-407E-A947-70E740481C1C}">
                <a14:useLocalDpi xmlns:a14="http://schemas.microsoft.com/office/drawing/2010/main" val="0"/>
              </a:ext>
            </a:extLst>
          </a:blip>
          <a:srcRect l="2213" t="7557" r="3957" b="23721"/>
          <a:stretch/>
        </p:blipFill>
        <p:spPr>
          <a:xfrm>
            <a:off x="4888038" y="159026"/>
            <a:ext cx="7118431" cy="6047348"/>
          </a:xfrm>
          <a:prstGeom prst="rect">
            <a:avLst/>
          </a:prstGeom>
        </p:spPr>
      </p:pic>
    </p:spTree>
    <p:extLst>
      <p:ext uri="{BB962C8B-B14F-4D97-AF65-F5344CB8AC3E}">
        <p14:creationId xmlns:p14="http://schemas.microsoft.com/office/powerpoint/2010/main" val="296632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1113039"/>
          </a:xfrm>
        </p:spPr>
        <p:txBody>
          <a:bodyPr>
            <a:normAutofit fontScale="90000"/>
          </a:bodyPr>
          <a:lstStyle/>
          <a:p>
            <a:pPr>
              <a:lnSpc>
                <a:spcPct val="100000"/>
              </a:lnSpc>
            </a:pPr>
            <a:r>
              <a:rPr lang="sv-SE" dirty="0"/>
              <a:t>Både barn och vuxna kan </a:t>
            </a:r>
            <a:br>
              <a:rPr lang="sv-SE" dirty="0"/>
            </a:br>
            <a:r>
              <a:rPr lang="sv-SE" dirty="0"/>
              <a:t>kontakta socialtjänsten </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2321891"/>
            <a:ext cx="5987902" cy="2551814"/>
          </a:xfrm>
        </p:spPr>
        <p:txBody>
          <a:bodyPr>
            <a:noAutofit/>
          </a:bodyPr>
          <a:lstStyle/>
          <a:p>
            <a:pPr marL="0" indent="0">
              <a:lnSpc>
                <a:spcPct val="100000"/>
              </a:lnSpc>
              <a:spcBef>
                <a:spcPts val="0"/>
              </a:spcBef>
              <a:spcAft>
                <a:spcPts val="1000"/>
              </a:spcAft>
              <a:buNone/>
            </a:pPr>
            <a:r>
              <a:rPr lang="sv-SE" sz="2300" kern="100" dirty="0">
                <a:effectLst/>
                <a:ea typeface="Calibri" panose="020F0502020204030204" pitchFamily="34" charset="0"/>
              </a:rPr>
              <a:t>Om du behöver stöd eller skydd kan du </a:t>
            </a:r>
            <a:br>
              <a:rPr lang="sv-SE" sz="2300" kern="100" dirty="0">
                <a:effectLst/>
                <a:ea typeface="Calibri" panose="020F0502020204030204" pitchFamily="34" charset="0"/>
              </a:rPr>
            </a:br>
            <a:r>
              <a:rPr lang="sv-SE" sz="2300" kern="100" dirty="0">
                <a:effectLst/>
                <a:ea typeface="Calibri" panose="020F0502020204030204" pitchFamily="34" charset="0"/>
              </a:rPr>
              <a:t>själv kontakta socialtjänsten och berätta </a:t>
            </a:r>
            <a:br>
              <a:rPr lang="sv-SE" sz="2300" kern="100" dirty="0">
                <a:effectLst/>
                <a:ea typeface="Calibri" panose="020F0502020204030204" pitchFamily="34" charset="0"/>
              </a:rPr>
            </a:br>
            <a:r>
              <a:rPr lang="sv-SE" sz="2300" kern="100" dirty="0">
                <a:effectLst/>
                <a:ea typeface="Calibri" panose="020F0502020204030204" pitchFamily="34" charset="0"/>
              </a:rPr>
              <a:t>om din situation. </a:t>
            </a:r>
            <a:br>
              <a:rPr lang="sv-SE" sz="2300" kern="100" dirty="0">
                <a:effectLst/>
                <a:ea typeface="Calibri" panose="020F0502020204030204" pitchFamily="34" charset="0"/>
              </a:rPr>
            </a:br>
            <a:endParaRPr lang="sv-SE" sz="2300" kern="100" dirty="0">
              <a:effectLst/>
              <a:ea typeface="Calibri" panose="020F0502020204030204" pitchFamily="34" charset="0"/>
            </a:endParaRPr>
          </a:p>
          <a:p>
            <a:pPr>
              <a:lnSpc>
                <a:spcPct val="100000"/>
              </a:lnSpc>
              <a:spcBef>
                <a:spcPts val="0"/>
              </a:spcBef>
              <a:spcAft>
                <a:spcPts val="1000"/>
              </a:spcAft>
            </a:pPr>
            <a:r>
              <a:rPr lang="sv-SE" sz="2300" kern="100" dirty="0">
                <a:effectLst/>
                <a:ea typeface="Calibri" panose="020F0502020204030204" pitchFamily="34" charset="0"/>
              </a:rPr>
              <a:t>Du kan vara anonym.</a:t>
            </a:r>
          </a:p>
          <a:p>
            <a:pPr>
              <a:lnSpc>
                <a:spcPct val="100000"/>
              </a:lnSpc>
              <a:spcBef>
                <a:spcPts val="0"/>
              </a:spcBef>
              <a:spcAft>
                <a:spcPts val="1000"/>
              </a:spcAft>
            </a:pPr>
            <a:r>
              <a:rPr lang="sv-SE" sz="2300" kern="100" dirty="0">
                <a:effectLst/>
                <a:ea typeface="Calibri" panose="020F0502020204030204" pitchFamily="34" charset="0"/>
              </a:rPr>
              <a:t>Du kan ta hjälp av en vuxen du litar på.</a:t>
            </a:r>
          </a:p>
          <a:p>
            <a:pPr>
              <a:lnSpc>
                <a:spcPct val="100000"/>
              </a:lnSpc>
            </a:pPr>
            <a:endParaRPr lang="sv-SE" sz="2300" kern="100" dirty="0">
              <a:effectLst/>
              <a:ea typeface="Calibri" panose="020F0502020204030204" pitchFamily="34" charset="0"/>
            </a:endParaRPr>
          </a:p>
        </p:txBody>
      </p:sp>
      <p:sp>
        <p:nvSpPr>
          <p:cNvPr id="4" name="Ellips 3">
            <a:extLst>
              <a:ext uri="{FF2B5EF4-FFF2-40B4-BE49-F238E27FC236}">
                <a16:creationId xmlns:a16="http://schemas.microsoft.com/office/drawing/2014/main" id="{93CA8DAD-5B0E-51A3-86B9-43E6465FE554}"/>
              </a:ext>
            </a:extLst>
          </p:cNvPr>
          <p:cNvSpPr/>
          <p:nvPr/>
        </p:nvSpPr>
        <p:spPr>
          <a:xfrm>
            <a:off x="7946951" y="2112942"/>
            <a:ext cx="2858386" cy="2858386"/>
          </a:xfrm>
          <a:prstGeom prst="ellipse">
            <a:avLst/>
          </a:prstGeom>
          <a:solidFill>
            <a:srgbClr val="4C47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a:extLst>
              <a:ext uri="{FF2B5EF4-FFF2-40B4-BE49-F238E27FC236}">
                <a16:creationId xmlns:a16="http://schemas.microsoft.com/office/drawing/2014/main" id="{86A0DE75-C8AB-EFEE-F508-A2848FA0F9CD}"/>
              </a:ext>
            </a:extLst>
          </p:cNvPr>
          <p:cNvSpPr txBox="1">
            <a:spLocks/>
          </p:cNvSpPr>
          <p:nvPr/>
        </p:nvSpPr>
        <p:spPr>
          <a:xfrm>
            <a:off x="8217291" y="2936199"/>
            <a:ext cx="2370079" cy="1217714"/>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3000" kern="100" dirty="0">
                <a:solidFill>
                  <a:schemeClr val="bg1"/>
                </a:solidFill>
                <a:ea typeface="Calibri" panose="020F0502020204030204" pitchFamily="34" charset="0"/>
              </a:rPr>
              <a:t>Telefon: </a:t>
            </a:r>
            <a:br>
              <a:rPr lang="sv-SE" sz="3000" kern="100" dirty="0">
                <a:solidFill>
                  <a:schemeClr val="bg1"/>
                </a:solidFill>
                <a:ea typeface="Calibri" panose="020F0502020204030204" pitchFamily="34" charset="0"/>
              </a:rPr>
            </a:br>
            <a:r>
              <a:rPr lang="sv-SE" sz="3000" b="1" kern="100" dirty="0">
                <a:solidFill>
                  <a:schemeClr val="bg1"/>
                </a:solidFill>
                <a:ea typeface="Calibri" panose="020F0502020204030204" pitchFamily="34" charset="0"/>
              </a:rPr>
              <a:t>08 606 79 96</a:t>
            </a:r>
          </a:p>
        </p:txBody>
      </p:sp>
    </p:spTree>
    <p:extLst>
      <p:ext uri="{BB962C8B-B14F-4D97-AF65-F5344CB8AC3E}">
        <p14:creationId xmlns:p14="http://schemas.microsoft.com/office/powerpoint/2010/main" val="4066653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5030972" cy="545879"/>
          </a:xfrm>
        </p:spPr>
        <p:txBody>
          <a:bodyPr>
            <a:normAutofit fontScale="90000"/>
          </a:bodyPr>
          <a:lstStyle/>
          <a:p>
            <a:pPr>
              <a:lnSpc>
                <a:spcPct val="100000"/>
              </a:lnSpc>
            </a:pPr>
            <a:r>
              <a:rPr lang="sv-SE" dirty="0"/>
              <a:t>Fler sätt att få hjälp</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1725892"/>
            <a:ext cx="8323520" cy="740862"/>
          </a:xfrm>
        </p:spPr>
        <p:txBody>
          <a:bodyPr>
            <a:noAutofit/>
          </a:bodyPr>
          <a:lstStyle/>
          <a:p>
            <a:pPr marL="0" indent="0">
              <a:lnSpc>
                <a:spcPct val="100000"/>
              </a:lnSpc>
              <a:spcBef>
                <a:spcPts val="0"/>
              </a:spcBef>
              <a:spcAft>
                <a:spcPts val="1500"/>
              </a:spcAft>
              <a:buNone/>
            </a:pPr>
            <a:r>
              <a:rPr lang="sv-SE" sz="2300" kern="100" dirty="0">
                <a:effectLst/>
                <a:ea typeface="Calibri" panose="020F0502020204030204" pitchFamily="34" charset="0"/>
              </a:rPr>
              <a:t>Det finns också flera organisationer och myndigheter </a:t>
            </a:r>
            <a:br>
              <a:rPr lang="sv-SE" sz="2300" kern="100" dirty="0">
                <a:effectLst/>
                <a:ea typeface="Calibri" panose="020F0502020204030204" pitchFamily="34" charset="0"/>
              </a:rPr>
            </a:br>
            <a:r>
              <a:rPr lang="sv-SE" sz="2300" kern="100" dirty="0">
                <a:effectLst/>
                <a:ea typeface="Calibri" panose="020F0502020204030204" pitchFamily="34" charset="0"/>
              </a:rPr>
              <a:t>som kan ge stöd och hjälp till barn och ungdomar.</a:t>
            </a:r>
          </a:p>
        </p:txBody>
      </p:sp>
      <p:sp>
        <p:nvSpPr>
          <p:cNvPr id="4" name="Platshållare för innehåll 2">
            <a:extLst>
              <a:ext uri="{FF2B5EF4-FFF2-40B4-BE49-F238E27FC236}">
                <a16:creationId xmlns:a16="http://schemas.microsoft.com/office/drawing/2014/main" id="{07EE336A-B267-087E-D991-EC7AE7D53FD6}"/>
              </a:ext>
            </a:extLst>
          </p:cNvPr>
          <p:cNvSpPr txBox="1">
            <a:spLocks/>
          </p:cNvSpPr>
          <p:nvPr/>
        </p:nvSpPr>
        <p:spPr>
          <a:xfrm>
            <a:off x="838201" y="3125559"/>
            <a:ext cx="4754525" cy="2671341"/>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1000"/>
              </a:spcAft>
            </a:pPr>
            <a:r>
              <a:rPr lang="sv-SE" sz="1900" b="1" kern="100" dirty="0">
                <a:ea typeface="Calibri" panose="020F0502020204030204" pitchFamily="34" charset="0"/>
              </a:rPr>
              <a:t>Barnens rätt i samhället (BRIS) </a:t>
            </a:r>
            <a:br>
              <a:rPr lang="sv-SE" sz="1900" b="1" kern="100" dirty="0">
                <a:ea typeface="Calibri" panose="020F0502020204030204" pitchFamily="34" charset="0"/>
              </a:rPr>
            </a:br>
            <a:r>
              <a:rPr lang="sv-SE" sz="1900" kern="100" dirty="0">
                <a:ea typeface="Calibri" panose="020F0502020204030204" pitchFamily="34" charset="0"/>
              </a:rPr>
              <a:t>– för alla under 18.</a:t>
            </a:r>
          </a:p>
          <a:p>
            <a:pPr fontAlgn="auto">
              <a:lnSpc>
                <a:spcPct val="100000"/>
              </a:lnSpc>
              <a:spcBef>
                <a:spcPts val="0"/>
              </a:spcBef>
              <a:spcAft>
                <a:spcPts val="1000"/>
              </a:spcAft>
            </a:pPr>
            <a:r>
              <a:rPr lang="sv-SE" sz="1900" b="1" kern="100" dirty="0">
                <a:ea typeface="Calibri" panose="020F0502020204030204" pitchFamily="34" charset="0"/>
              </a:rPr>
              <a:t>Barnombudsmannen (BO) </a:t>
            </a:r>
            <a:br>
              <a:rPr lang="sv-SE" sz="1900" b="1" kern="100" dirty="0">
                <a:ea typeface="Calibri" panose="020F0502020204030204" pitchFamily="34" charset="0"/>
              </a:rPr>
            </a:br>
            <a:r>
              <a:rPr lang="sv-SE" sz="1900" kern="100" dirty="0">
                <a:ea typeface="Calibri" panose="020F0502020204030204" pitchFamily="34" charset="0"/>
              </a:rPr>
              <a:t>– arbetar för barns och ungas rättigheter </a:t>
            </a:r>
            <a:br>
              <a:rPr lang="sv-SE" sz="1900" kern="100" dirty="0">
                <a:ea typeface="Calibri" panose="020F0502020204030204" pitchFamily="34" charset="0"/>
              </a:rPr>
            </a:br>
            <a:r>
              <a:rPr lang="sv-SE" sz="1900" kern="100" dirty="0">
                <a:ea typeface="Calibri" panose="020F0502020204030204" pitchFamily="34" charset="0"/>
              </a:rPr>
              <a:t>och intressen.</a:t>
            </a:r>
          </a:p>
          <a:p>
            <a:pPr fontAlgn="auto">
              <a:lnSpc>
                <a:spcPct val="100000"/>
              </a:lnSpc>
              <a:spcBef>
                <a:spcPts val="0"/>
              </a:spcBef>
              <a:spcAft>
                <a:spcPts val="1000"/>
              </a:spcAft>
            </a:pPr>
            <a:r>
              <a:rPr lang="sv-SE" sz="1900" b="1" kern="100" dirty="0">
                <a:ea typeface="Calibri" panose="020F0502020204030204" pitchFamily="34" charset="0"/>
              </a:rPr>
              <a:t>BUFFF</a:t>
            </a:r>
            <a:r>
              <a:rPr lang="sv-SE" sz="1900" kern="100" dirty="0">
                <a:ea typeface="Calibri" panose="020F0502020204030204" pitchFamily="34" charset="0"/>
              </a:rPr>
              <a:t> </a:t>
            </a:r>
            <a:br>
              <a:rPr lang="sv-SE" sz="1900" kern="100" dirty="0">
                <a:ea typeface="Calibri" panose="020F0502020204030204" pitchFamily="34" charset="0"/>
              </a:rPr>
            </a:br>
            <a:r>
              <a:rPr lang="sv-SE" sz="1900" kern="100" dirty="0">
                <a:ea typeface="Calibri" panose="020F0502020204030204" pitchFamily="34" charset="0"/>
              </a:rPr>
              <a:t>– för barn och unga med familjemedlem </a:t>
            </a:r>
            <a:br>
              <a:rPr lang="sv-SE" sz="1900" kern="100" dirty="0">
                <a:ea typeface="Calibri" panose="020F0502020204030204" pitchFamily="34" charset="0"/>
              </a:rPr>
            </a:br>
            <a:r>
              <a:rPr lang="sv-SE" sz="1900" kern="100" dirty="0">
                <a:ea typeface="Calibri" panose="020F0502020204030204" pitchFamily="34" charset="0"/>
              </a:rPr>
              <a:t>i fängelse.</a:t>
            </a:r>
          </a:p>
        </p:txBody>
      </p:sp>
      <p:sp>
        <p:nvSpPr>
          <p:cNvPr id="5" name="Ellips 4">
            <a:extLst>
              <a:ext uri="{FF2B5EF4-FFF2-40B4-BE49-F238E27FC236}">
                <a16:creationId xmlns:a16="http://schemas.microsoft.com/office/drawing/2014/main" id="{48376741-5B4E-5C0F-6029-32938ED689E7}"/>
              </a:ext>
            </a:extLst>
          </p:cNvPr>
          <p:cNvSpPr/>
          <p:nvPr/>
        </p:nvSpPr>
        <p:spPr>
          <a:xfrm>
            <a:off x="9337074" y="583078"/>
            <a:ext cx="2192080" cy="2192080"/>
          </a:xfrm>
          <a:prstGeom prst="ellipse">
            <a:avLst/>
          </a:prstGeom>
          <a:solidFill>
            <a:srgbClr val="4C478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a:extLst>
              <a:ext uri="{FF2B5EF4-FFF2-40B4-BE49-F238E27FC236}">
                <a16:creationId xmlns:a16="http://schemas.microsoft.com/office/drawing/2014/main" id="{09322805-F7C6-FFFF-3E01-B1E5D0627D76}"/>
              </a:ext>
            </a:extLst>
          </p:cNvPr>
          <p:cNvSpPr txBox="1">
            <a:spLocks/>
          </p:cNvSpPr>
          <p:nvPr/>
        </p:nvSpPr>
        <p:spPr>
          <a:xfrm>
            <a:off x="9274261" y="852089"/>
            <a:ext cx="2370079" cy="1747605"/>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2000" kern="100" dirty="0">
                <a:solidFill>
                  <a:schemeClr val="bg1"/>
                </a:solidFill>
                <a:ea typeface="Calibri" panose="020F0502020204030204" pitchFamily="34" charset="0"/>
              </a:rPr>
              <a:t>Läs mer och </a:t>
            </a:r>
            <a:br>
              <a:rPr lang="sv-SE" sz="2000" kern="100" dirty="0">
                <a:solidFill>
                  <a:schemeClr val="bg1"/>
                </a:solidFill>
                <a:ea typeface="Calibri" panose="020F0502020204030204" pitchFamily="34" charset="0"/>
              </a:rPr>
            </a:br>
            <a:r>
              <a:rPr lang="sv-SE" sz="2000" kern="100" dirty="0">
                <a:solidFill>
                  <a:schemeClr val="bg1"/>
                </a:solidFill>
                <a:ea typeface="Calibri" panose="020F0502020204030204" pitchFamily="34" charset="0"/>
              </a:rPr>
              <a:t>se länkar på </a:t>
            </a:r>
            <a:r>
              <a:rPr lang="sv-SE" sz="2000" b="1" kern="100" dirty="0" err="1">
                <a:solidFill>
                  <a:schemeClr val="bg1"/>
                </a:solidFill>
                <a:ea typeface="Calibri" panose="020F0502020204030204" pitchFamily="34" charset="0"/>
              </a:rPr>
              <a:t>haninge.se</a:t>
            </a:r>
            <a:endParaRPr lang="sv-SE" sz="2000" b="1" kern="100" dirty="0">
              <a:solidFill>
                <a:schemeClr val="bg1"/>
              </a:solidFill>
              <a:ea typeface="Calibri" panose="020F0502020204030204" pitchFamily="34" charset="0"/>
            </a:endParaRPr>
          </a:p>
        </p:txBody>
      </p:sp>
      <p:sp>
        <p:nvSpPr>
          <p:cNvPr id="8" name="Platshållare för innehåll 2">
            <a:extLst>
              <a:ext uri="{FF2B5EF4-FFF2-40B4-BE49-F238E27FC236}">
                <a16:creationId xmlns:a16="http://schemas.microsoft.com/office/drawing/2014/main" id="{5AF765EE-ED21-B8D4-B9CB-784E6C7B5220}"/>
              </a:ext>
            </a:extLst>
          </p:cNvPr>
          <p:cNvSpPr txBox="1">
            <a:spLocks/>
          </p:cNvSpPr>
          <p:nvPr/>
        </p:nvSpPr>
        <p:spPr>
          <a:xfrm>
            <a:off x="838200" y="2642458"/>
            <a:ext cx="7763540" cy="31234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2000"/>
              </a:spcAft>
              <a:buFont typeface="Arial" panose="020B0604020202020204" pitchFamily="34" charset="0"/>
              <a:buNone/>
            </a:pPr>
            <a:r>
              <a:rPr lang="sv-SE" sz="2000" b="1" kern="100" dirty="0">
                <a:ea typeface="Calibri" panose="020F0502020204030204" pitchFamily="34" charset="0"/>
              </a:rPr>
              <a:t>Till exempel:</a:t>
            </a:r>
          </a:p>
        </p:txBody>
      </p:sp>
      <p:sp>
        <p:nvSpPr>
          <p:cNvPr id="9" name="Platshållare för innehåll 2">
            <a:extLst>
              <a:ext uri="{FF2B5EF4-FFF2-40B4-BE49-F238E27FC236}">
                <a16:creationId xmlns:a16="http://schemas.microsoft.com/office/drawing/2014/main" id="{3D59269A-8296-5550-5E0C-8374FA47C9A5}"/>
              </a:ext>
            </a:extLst>
          </p:cNvPr>
          <p:cNvSpPr txBox="1">
            <a:spLocks/>
          </p:cNvSpPr>
          <p:nvPr/>
        </p:nvSpPr>
        <p:spPr>
          <a:xfrm>
            <a:off x="6234226" y="3125559"/>
            <a:ext cx="5635257" cy="2671341"/>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1000"/>
              </a:spcAft>
            </a:pPr>
            <a:r>
              <a:rPr lang="sv-SE" sz="1900" b="1" kern="100" dirty="0">
                <a:ea typeface="Calibri" panose="020F0502020204030204" pitchFamily="34" charset="0"/>
              </a:rPr>
              <a:t>ECPAT</a:t>
            </a:r>
            <a:r>
              <a:rPr lang="sv-SE" sz="1900" kern="100" dirty="0">
                <a:ea typeface="Calibri" panose="020F0502020204030204" pitchFamily="34" charset="0"/>
              </a:rPr>
              <a:t> </a:t>
            </a:r>
            <a:br>
              <a:rPr lang="sv-SE" sz="1900" kern="100" dirty="0">
                <a:ea typeface="Calibri" panose="020F0502020204030204" pitchFamily="34" charset="0"/>
              </a:rPr>
            </a:br>
            <a:r>
              <a:rPr lang="sv-SE" sz="1900" kern="100" dirty="0">
                <a:ea typeface="Calibri" panose="020F0502020204030204" pitchFamily="34" charset="0"/>
              </a:rPr>
              <a:t>– hjälp, stöd och kunskap om bilder, sexuella kränkningar, hot och övergrepp på nätet eller IRL.</a:t>
            </a:r>
          </a:p>
          <a:p>
            <a:pPr fontAlgn="auto">
              <a:lnSpc>
                <a:spcPct val="100000"/>
              </a:lnSpc>
              <a:spcBef>
                <a:spcPts val="0"/>
              </a:spcBef>
              <a:spcAft>
                <a:spcPts val="1000"/>
              </a:spcAft>
            </a:pPr>
            <a:r>
              <a:rPr lang="sv-SE" sz="1900" b="1" kern="100" dirty="0">
                <a:ea typeface="Calibri" panose="020F0502020204030204" pitchFamily="34" charset="0"/>
              </a:rPr>
              <a:t>Frisk &amp; Fri </a:t>
            </a:r>
            <a:br>
              <a:rPr lang="sv-SE" sz="1900" b="1" kern="100" dirty="0">
                <a:ea typeface="Calibri" panose="020F0502020204030204" pitchFamily="34" charset="0"/>
              </a:rPr>
            </a:br>
            <a:r>
              <a:rPr lang="sv-SE" sz="1900" kern="100" dirty="0">
                <a:ea typeface="Calibri" panose="020F0502020204030204" pitchFamily="34" charset="0"/>
              </a:rPr>
              <a:t>– riksföreningen mot ätstörningar.</a:t>
            </a:r>
          </a:p>
          <a:p>
            <a:pPr fontAlgn="auto">
              <a:lnSpc>
                <a:spcPct val="100000"/>
              </a:lnSpc>
              <a:spcBef>
                <a:spcPts val="0"/>
              </a:spcBef>
              <a:spcAft>
                <a:spcPts val="1000"/>
              </a:spcAft>
            </a:pPr>
            <a:r>
              <a:rPr lang="sv-SE" sz="1900" b="1" kern="100" dirty="0">
                <a:ea typeface="Calibri" panose="020F0502020204030204" pitchFamily="34" charset="0"/>
              </a:rPr>
              <a:t>Haninge ungdomsjour </a:t>
            </a:r>
            <a:br>
              <a:rPr lang="sv-SE" sz="1900" b="1" kern="100" dirty="0">
                <a:ea typeface="Calibri" panose="020F0502020204030204" pitchFamily="34" charset="0"/>
              </a:rPr>
            </a:br>
            <a:r>
              <a:rPr lang="sv-SE" sz="1900" kern="100" dirty="0">
                <a:ea typeface="Calibri" panose="020F0502020204030204" pitchFamily="34" charset="0"/>
              </a:rPr>
              <a:t>– arbetar för att unga ska må bra och för </a:t>
            </a:r>
            <a:br>
              <a:rPr lang="sv-SE" sz="1900" kern="100" dirty="0">
                <a:ea typeface="Calibri" panose="020F0502020204030204" pitchFamily="34" charset="0"/>
              </a:rPr>
            </a:br>
            <a:r>
              <a:rPr lang="sv-SE" sz="1900" kern="100" dirty="0">
                <a:ea typeface="Calibri" panose="020F0502020204030204" pitchFamily="34" charset="0"/>
              </a:rPr>
              <a:t>att motverka våld.</a:t>
            </a:r>
          </a:p>
        </p:txBody>
      </p:sp>
    </p:spTree>
    <p:extLst>
      <p:ext uri="{BB962C8B-B14F-4D97-AF65-F5344CB8AC3E}">
        <p14:creationId xmlns:p14="http://schemas.microsoft.com/office/powerpoint/2010/main" val="2753076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1331613"/>
          </a:xfrm>
        </p:spPr>
        <p:txBody>
          <a:bodyPr/>
          <a:lstStyle/>
          <a:p>
            <a:pPr>
              <a:lnSpc>
                <a:spcPct val="100000"/>
              </a:lnSpc>
            </a:pPr>
            <a:r>
              <a:rPr lang="sv-SE" dirty="0"/>
              <a:t>Diskussionsfrågor </a:t>
            </a:r>
            <a:br>
              <a:rPr lang="sv-SE" dirty="0"/>
            </a:br>
            <a:r>
              <a:rPr lang="sv-SE" dirty="0"/>
              <a:t>– för elever på lågstadiet</a:t>
            </a:r>
          </a:p>
        </p:txBody>
      </p:sp>
      <p:sp>
        <p:nvSpPr>
          <p:cNvPr id="4" name="Platshållare för innehåll 2">
            <a:extLst>
              <a:ext uri="{FF2B5EF4-FFF2-40B4-BE49-F238E27FC236}">
                <a16:creationId xmlns:a16="http://schemas.microsoft.com/office/drawing/2014/main" id="{07EE336A-B267-087E-D991-EC7AE7D53FD6}"/>
              </a:ext>
            </a:extLst>
          </p:cNvPr>
          <p:cNvSpPr txBox="1">
            <a:spLocks/>
          </p:cNvSpPr>
          <p:nvPr/>
        </p:nvSpPr>
        <p:spPr>
          <a:xfrm>
            <a:off x="5823986" y="2487610"/>
            <a:ext cx="6041951" cy="3596756"/>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10000"/>
              </a:lnSpc>
              <a:spcBef>
                <a:spcPts val="0"/>
              </a:spcBef>
              <a:spcAft>
                <a:spcPts val="1500"/>
              </a:spcAft>
              <a:buNone/>
            </a:pPr>
            <a:r>
              <a:rPr lang="sv-SE" sz="2000" b="1" kern="100" dirty="0">
                <a:ea typeface="Calibri" panose="020F0502020204030204" pitchFamily="34" charset="0"/>
              </a:rPr>
              <a:t>Diskutera:</a:t>
            </a:r>
            <a:endParaRPr lang="sv-SE" sz="2000" kern="100" dirty="0">
              <a:ea typeface="Calibri" panose="020F0502020204030204" pitchFamily="34" charset="0"/>
            </a:endParaRPr>
          </a:p>
          <a:p>
            <a:pPr fontAlgn="auto">
              <a:lnSpc>
                <a:spcPct val="110000"/>
              </a:lnSpc>
              <a:spcBef>
                <a:spcPts val="0"/>
              </a:spcBef>
              <a:spcAft>
                <a:spcPts val="1000"/>
              </a:spcAft>
            </a:pPr>
            <a:r>
              <a:rPr lang="sv-SE" sz="2000" kern="100" dirty="0">
                <a:ea typeface="Calibri" panose="020F0502020204030204" pitchFamily="34" charset="0"/>
              </a:rPr>
              <a:t>Vad tror ni att Alex tyckte om att läraren frågade </a:t>
            </a:r>
            <a:br>
              <a:rPr lang="sv-SE" sz="2000" kern="100" dirty="0">
                <a:ea typeface="Calibri" panose="020F0502020204030204" pitchFamily="34" charset="0"/>
              </a:rPr>
            </a:br>
            <a:r>
              <a:rPr lang="sv-SE" sz="2000" kern="100" dirty="0">
                <a:ea typeface="Calibri" panose="020F0502020204030204" pitchFamily="34" charset="0"/>
              </a:rPr>
              <a:t>hur Alex mådde och såg till att de fick träffa en socialsekreterare? Verkade det som en bra idé </a:t>
            </a:r>
            <a:br>
              <a:rPr lang="sv-SE" sz="2000" kern="100" dirty="0">
                <a:ea typeface="Calibri" panose="020F0502020204030204" pitchFamily="34" charset="0"/>
              </a:rPr>
            </a:br>
            <a:r>
              <a:rPr lang="sv-SE" sz="2000" kern="100" dirty="0">
                <a:ea typeface="Calibri" panose="020F0502020204030204" pitchFamily="34" charset="0"/>
              </a:rPr>
              <a:t>att gå dit?</a:t>
            </a:r>
          </a:p>
          <a:p>
            <a:pPr fontAlgn="auto">
              <a:lnSpc>
                <a:spcPct val="110000"/>
              </a:lnSpc>
              <a:spcBef>
                <a:spcPts val="0"/>
              </a:spcBef>
              <a:spcAft>
                <a:spcPts val="1000"/>
              </a:spcAft>
            </a:pPr>
            <a:r>
              <a:rPr lang="sv-SE" sz="2000" kern="100" dirty="0">
                <a:ea typeface="Calibri" panose="020F0502020204030204" pitchFamily="34" charset="0"/>
              </a:rPr>
              <a:t>Hur och var får man kontakt med socialtjänsten </a:t>
            </a:r>
            <a:br>
              <a:rPr lang="sv-SE" sz="2000" kern="100" dirty="0">
                <a:ea typeface="Calibri" panose="020F0502020204030204" pitchFamily="34" charset="0"/>
              </a:rPr>
            </a:br>
            <a:r>
              <a:rPr lang="sv-SE" sz="2000" kern="100" dirty="0">
                <a:ea typeface="Calibri" panose="020F0502020204030204" pitchFamily="34" charset="0"/>
              </a:rPr>
              <a:t>i Haninge?</a:t>
            </a:r>
          </a:p>
          <a:p>
            <a:pPr fontAlgn="auto">
              <a:lnSpc>
                <a:spcPct val="110000"/>
              </a:lnSpc>
              <a:spcBef>
                <a:spcPts val="0"/>
              </a:spcBef>
              <a:spcAft>
                <a:spcPts val="1000"/>
              </a:spcAft>
            </a:pPr>
            <a:r>
              <a:rPr lang="sv-SE" sz="2000" kern="100" dirty="0">
                <a:ea typeface="Calibri" panose="020F0502020204030204" pitchFamily="34" charset="0"/>
              </a:rPr>
              <a:t>Finns det andra vuxna som kan hjälpa Alex?</a:t>
            </a:r>
          </a:p>
          <a:p>
            <a:pPr fontAlgn="auto">
              <a:lnSpc>
                <a:spcPct val="110000"/>
              </a:lnSpc>
              <a:spcBef>
                <a:spcPts val="0"/>
              </a:spcBef>
              <a:spcAft>
                <a:spcPts val="1000"/>
              </a:spcAft>
            </a:pPr>
            <a:r>
              <a:rPr lang="sv-SE" sz="2000" kern="100" dirty="0">
                <a:ea typeface="Calibri" panose="020F0502020204030204" pitchFamily="34" charset="0"/>
              </a:rPr>
              <a:t>Vad kan man göra om ens kompis mår dåligt?</a:t>
            </a:r>
          </a:p>
        </p:txBody>
      </p:sp>
      <p:sp>
        <p:nvSpPr>
          <p:cNvPr id="5" name="Platshållare för innehåll 2">
            <a:extLst>
              <a:ext uri="{FF2B5EF4-FFF2-40B4-BE49-F238E27FC236}">
                <a16:creationId xmlns:a16="http://schemas.microsoft.com/office/drawing/2014/main" id="{70F1BF5A-6789-A664-F795-F850F7BA0B69}"/>
              </a:ext>
            </a:extLst>
          </p:cNvPr>
          <p:cNvSpPr txBox="1">
            <a:spLocks/>
          </p:cNvSpPr>
          <p:nvPr/>
        </p:nvSpPr>
        <p:spPr>
          <a:xfrm>
            <a:off x="838200" y="2487611"/>
            <a:ext cx="5219701" cy="651337"/>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1500"/>
              </a:spcAft>
              <a:buFont typeface="Arial" panose="020B0604020202020204" pitchFamily="34" charset="0"/>
              <a:buNone/>
            </a:pPr>
            <a:r>
              <a:rPr lang="sv-SE" sz="2000" kern="100" dirty="0">
                <a:ea typeface="Calibri" panose="020F0502020204030204" pitchFamily="34" charset="0"/>
              </a:rPr>
              <a:t>Se filmen </a:t>
            </a:r>
            <a:br>
              <a:rPr lang="sv-SE" sz="2000" kern="100" dirty="0">
                <a:ea typeface="Calibri" panose="020F0502020204030204" pitchFamily="34" charset="0"/>
              </a:rPr>
            </a:br>
            <a:r>
              <a:rPr lang="sv-SE" sz="2000" b="1" u="sng" kern="100" dirty="0">
                <a:ea typeface="Calibri" panose="020F0502020204030204" pitchFamily="34" charset="0"/>
                <a:hlinkClick r:id="rId2">
                  <a:extLst>
                    <a:ext uri="{A12FA001-AC4F-418D-AE19-62706E023703}">
                      <ahyp:hlinkClr xmlns:ahyp="http://schemas.microsoft.com/office/drawing/2018/hyperlinkcolor" val="tx"/>
                    </a:ext>
                  </a:extLst>
                </a:hlinkClick>
              </a:rPr>
              <a:t>Alex besöker socialtjänsten</a:t>
            </a:r>
            <a:endParaRPr lang="sv-SE" sz="2000" b="1" u="sng" kern="100" dirty="0">
              <a:ea typeface="Calibri" panose="020F0502020204030204" pitchFamily="34" charset="0"/>
            </a:endParaRPr>
          </a:p>
        </p:txBody>
      </p:sp>
      <p:sp>
        <p:nvSpPr>
          <p:cNvPr id="9" name="Platshållare för innehåll 2">
            <a:extLst>
              <a:ext uri="{FF2B5EF4-FFF2-40B4-BE49-F238E27FC236}">
                <a16:creationId xmlns:a16="http://schemas.microsoft.com/office/drawing/2014/main" id="{E9541FFE-113A-0BB9-AE61-BCF3732E67C5}"/>
              </a:ext>
            </a:extLst>
          </p:cNvPr>
          <p:cNvSpPr txBox="1">
            <a:spLocks/>
          </p:cNvSpPr>
          <p:nvPr/>
        </p:nvSpPr>
        <p:spPr>
          <a:xfrm>
            <a:off x="7626203" y="1859427"/>
            <a:ext cx="2117652" cy="545879"/>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1500"/>
              </a:spcAft>
              <a:buFont typeface="Arial" panose="020B0604020202020204" pitchFamily="34" charset="0"/>
              <a:buNone/>
            </a:pPr>
            <a:endParaRPr lang="sv-SE" sz="2000" kern="100" dirty="0">
              <a:ea typeface="Calibri" panose="020F0502020204030204" pitchFamily="34" charset="0"/>
            </a:endParaRPr>
          </a:p>
        </p:txBody>
      </p:sp>
      <p:sp>
        <p:nvSpPr>
          <p:cNvPr id="10" name="Platshållare för innehåll 2">
            <a:extLst>
              <a:ext uri="{FF2B5EF4-FFF2-40B4-BE49-F238E27FC236}">
                <a16:creationId xmlns:a16="http://schemas.microsoft.com/office/drawing/2014/main" id="{9A07E185-5B8F-CD2A-BD13-CEC30D62337B}"/>
              </a:ext>
            </a:extLst>
          </p:cNvPr>
          <p:cNvSpPr txBox="1">
            <a:spLocks/>
          </p:cNvSpPr>
          <p:nvPr/>
        </p:nvSpPr>
        <p:spPr>
          <a:xfrm>
            <a:off x="838200" y="3452426"/>
            <a:ext cx="5219701" cy="158380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1500"/>
              </a:spcAft>
              <a:buFont typeface="Arial" panose="020B0604020202020204" pitchFamily="34" charset="0"/>
              <a:buNone/>
            </a:pPr>
            <a:r>
              <a:rPr lang="sv-SE" sz="2000" kern="100" dirty="0">
                <a:ea typeface="Calibri" panose="020F0502020204030204" pitchFamily="34" charset="0"/>
              </a:rPr>
              <a:t>Se filmen </a:t>
            </a:r>
            <a:br>
              <a:rPr lang="sv-SE" sz="2000" kern="100" dirty="0">
                <a:ea typeface="Calibri" panose="020F0502020204030204" pitchFamily="34" charset="0"/>
              </a:rPr>
            </a:br>
            <a:r>
              <a:rPr lang="sv-SE" sz="2000" b="1" u="sng" kern="100" dirty="0">
                <a:ea typeface="Calibri" panose="020F0502020204030204" pitchFamily="34" charset="0"/>
                <a:hlinkClick r:id="rId3">
                  <a:extLst>
                    <a:ext uri="{A12FA001-AC4F-418D-AE19-62706E023703}">
                      <ahyp:hlinkClr xmlns:ahyp="http://schemas.microsoft.com/office/drawing/2018/hyperlinkcolor" val="tx"/>
                    </a:ext>
                  </a:extLst>
                </a:hlinkClick>
              </a:rPr>
              <a:t>Om socialtjänsten i Haninge kommun</a:t>
            </a:r>
            <a:endParaRPr lang="sv-SE" sz="2000" b="1" u="sng" kern="100" dirty="0">
              <a:ea typeface="Calibri" panose="020F0502020204030204" pitchFamily="34" charset="0"/>
            </a:endParaRPr>
          </a:p>
        </p:txBody>
      </p:sp>
      <p:sp>
        <p:nvSpPr>
          <p:cNvPr id="3" name="Rektangel 2">
            <a:extLst>
              <a:ext uri="{FF2B5EF4-FFF2-40B4-BE49-F238E27FC236}">
                <a16:creationId xmlns:a16="http://schemas.microsoft.com/office/drawing/2014/main" id="{9C497468-56D7-103A-7026-4326B369802B}"/>
              </a:ext>
            </a:extLst>
          </p:cNvPr>
          <p:cNvSpPr/>
          <p:nvPr/>
        </p:nvSpPr>
        <p:spPr>
          <a:xfrm rot="16200000" flipV="1">
            <a:off x="3874503" y="4203378"/>
            <a:ext cx="3477254" cy="45719"/>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682329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1310347"/>
          </a:xfrm>
        </p:spPr>
        <p:txBody>
          <a:bodyPr/>
          <a:lstStyle/>
          <a:p>
            <a:pPr>
              <a:lnSpc>
                <a:spcPct val="100000"/>
              </a:lnSpc>
            </a:pPr>
            <a:r>
              <a:rPr lang="sv-SE" dirty="0"/>
              <a:t>Diskussionsfrågor </a:t>
            </a:r>
            <a:br>
              <a:rPr lang="sv-SE" dirty="0"/>
            </a:br>
            <a:r>
              <a:rPr lang="sv-SE" dirty="0"/>
              <a:t>– för elever på mellan- och högstadiet</a:t>
            </a:r>
          </a:p>
        </p:txBody>
      </p:sp>
      <p:sp>
        <p:nvSpPr>
          <p:cNvPr id="7" name="Platshållare för innehåll 2">
            <a:extLst>
              <a:ext uri="{FF2B5EF4-FFF2-40B4-BE49-F238E27FC236}">
                <a16:creationId xmlns:a16="http://schemas.microsoft.com/office/drawing/2014/main" id="{15DE3108-9C57-8110-6A6E-98F2A6B5ACC2}"/>
              </a:ext>
            </a:extLst>
          </p:cNvPr>
          <p:cNvSpPr txBox="1">
            <a:spLocks/>
          </p:cNvSpPr>
          <p:nvPr/>
        </p:nvSpPr>
        <p:spPr>
          <a:xfrm>
            <a:off x="838200" y="2487610"/>
            <a:ext cx="4602480" cy="3346909"/>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600"/>
              </a:spcAft>
              <a:buFont typeface="Arial" panose="020B0604020202020204" pitchFamily="34" charset="0"/>
              <a:buNone/>
            </a:pPr>
            <a:r>
              <a:rPr lang="sv-SE" sz="1800" kern="100" dirty="0">
                <a:ea typeface="Calibri" panose="020F0502020204030204" pitchFamily="34" charset="0"/>
              </a:rPr>
              <a:t>Se filmerna på </a:t>
            </a:r>
            <a:r>
              <a:rPr lang="sv-SE" sz="1800" b="1" kern="100" dirty="0" err="1">
                <a:ea typeface="Calibri" panose="020F0502020204030204" pitchFamily="34" charset="0"/>
              </a:rPr>
              <a:t>kollpasoc.se</a:t>
            </a:r>
            <a:r>
              <a:rPr lang="sv-SE" sz="1800" kern="100" dirty="0">
                <a:ea typeface="Calibri" panose="020F0502020204030204" pitchFamily="34" charset="0"/>
              </a:rPr>
              <a:t>: </a:t>
            </a:r>
          </a:p>
          <a:p>
            <a:pPr marL="0" indent="0" fontAlgn="auto">
              <a:lnSpc>
                <a:spcPct val="100000"/>
              </a:lnSpc>
              <a:spcBef>
                <a:spcPts val="0"/>
              </a:spcBef>
              <a:spcAft>
                <a:spcPts val="2000"/>
              </a:spcAft>
              <a:buFont typeface="Arial" panose="020B0604020202020204" pitchFamily="34" charset="0"/>
              <a:buNone/>
            </a:pPr>
            <a:r>
              <a:rPr lang="sv-SE" sz="1800" b="1" kern="100" dirty="0">
                <a:ea typeface="Calibri" panose="020F0502020204030204" pitchFamily="34" charset="0"/>
                <a:hlinkClick r:id="rId2">
                  <a:extLst>
                    <a:ext uri="{A12FA001-AC4F-418D-AE19-62706E023703}">
                      <ahyp:hlinkClr xmlns:ahyp="http://schemas.microsoft.com/office/drawing/2018/hyperlinkcolor" val="tx"/>
                    </a:ext>
                  </a:extLst>
                </a:hlinkClick>
              </a:rPr>
              <a:t>Vad är </a:t>
            </a:r>
            <a:r>
              <a:rPr lang="sv-SE" sz="1800" b="1" kern="100" dirty="0" err="1">
                <a:ea typeface="Calibri" panose="020F0502020204030204" pitchFamily="34" charset="0"/>
                <a:hlinkClick r:id="rId2">
                  <a:extLst>
                    <a:ext uri="{A12FA001-AC4F-418D-AE19-62706E023703}">
                      <ahyp:hlinkClr xmlns:ahyp="http://schemas.microsoft.com/office/drawing/2018/hyperlinkcolor" val="tx"/>
                    </a:ext>
                  </a:extLst>
                </a:hlinkClick>
              </a:rPr>
              <a:t>soc</a:t>
            </a:r>
            <a:r>
              <a:rPr lang="sv-SE" sz="1800" b="1" kern="100" dirty="0">
                <a:ea typeface="Calibri" panose="020F0502020204030204" pitchFamily="34" charset="0"/>
                <a:hlinkClick r:id="rId2">
                  <a:extLst>
                    <a:ext uri="{A12FA001-AC4F-418D-AE19-62706E023703}">
                      <ahyp:hlinkClr xmlns:ahyp="http://schemas.microsoft.com/office/drawing/2018/hyperlinkcolor" val="tx"/>
                    </a:ext>
                  </a:extLst>
                </a:hlinkClick>
              </a:rPr>
              <a:t>?</a:t>
            </a:r>
            <a:br>
              <a:rPr lang="sv-SE" sz="1800" b="1" kern="100" dirty="0">
                <a:ea typeface="Calibri" panose="020F0502020204030204" pitchFamily="34" charset="0"/>
              </a:rPr>
            </a:br>
            <a:r>
              <a:rPr lang="sv-SE" sz="1800" b="1" kern="100" dirty="0">
                <a:ea typeface="Calibri" panose="020F0502020204030204" pitchFamily="34" charset="0"/>
                <a:hlinkClick r:id="rId3">
                  <a:extLst>
                    <a:ext uri="{A12FA001-AC4F-418D-AE19-62706E023703}">
                      <ahyp:hlinkClr xmlns:ahyp="http://schemas.microsoft.com/office/drawing/2018/hyperlinkcolor" val="tx"/>
                    </a:ext>
                  </a:extLst>
                </a:hlinkClick>
              </a:rPr>
              <a:t>Vilken hjälp kan man få från </a:t>
            </a:r>
            <a:r>
              <a:rPr lang="sv-SE" sz="1800" b="1" kern="100" dirty="0" err="1">
                <a:ea typeface="Calibri" panose="020F0502020204030204" pitchFamily="34" charset="0"/>
                <a:hlinkClick r:id="rId3">
                  <a:extLst>
                    <a:ext uri="{A12FA001-AC4F-418D-AE19-62706E023703}">
                      <ahyp:hlinkClr xmlns:ahyp="http://schemas.microsoft.com/office/drawing/2018/hyperlinkcolor" val="tx"/>
                    </a:ext>
                  </a:extLst>
                </a:hlinkClick>
              </a:rPr>
              <a:t>soc</a:t>
            </a:r>
            <a:r>
              <a:rPr lang="sv-SE" sz="1800" b="1" kern="100" dirty="0">
                <a:ea typeface="Calibri" panose="020F0502020204030204" pitchFamily="34" charset="0"/>
                <a:hlinkClick r:id="rId3">
                  <a:extLst>
                    <a:ext uri="{A12FA001-AC4F-418D-AE19-62706E023703}">
                      <ahyp:hlinkClr xmlns:ahyp="http://schemas.microsoft.com/office/drawing/2018/hyperlinkcolor" val="tx"/>
                    </a:ext>
                  </a:extLst>
                </a:hlinkClick>
              </a:rPr>
              <a:t>? </a:t>
            </a:r>
            <a:br>
              <a:rPr lang="sv-SE" sz="1800" b="1" kern="100" dirty="0">
                <a:ea typeface="Calibri" panose="020F0502020204030204" pitchFamily="34" charset="0"/>
              </a:rPr>
            </a:br>
            <a:r>
              <a:rPr lang="sv-SE" sz="1800" b="1" kern="100" dirty="0">
                <a:ea typeface="Calibri" panose="020F0502020204030204" pitchFamily="34" charset="0"/>
                <a:hlinkClick r:id="rId4">
                  <a:extLst>
                    <a:ext uri="{A12FA001-AC4F-418D-AE19-62706E023703}">
                      <ahyp:hlinkClr xmlns:ahyp="http://schemas.microsoft.com/office/drawing/2018/hyperlinkcolor" val="tx"/>
                    </a:ext>
                  </a:extLst>
                </a:hlinkClick>
              </a:rPr>
              <a:t>Kan jag vara anonym med </a:t>
            </a:r>
            <a:r>
              <a:rPr lang="sv-SE" sz="1800" b="1" kern="100" dirty="0" err="1">
                <a:ea typeface="Calibri" panose="020F0502020204030204" pitchFamily="34" charset="0"/>
                <a:hlinkClick r:id="rId4">
                  <a:extLst>
                    <a:ext uri="{A12FA001-AC4F-418D-AE19-62706E023703}">
                      <ahyp:hlinkClr xmlns:ahyp="http://schemas.microsoft.com/office/drawing/2018/hyperlinkcolor" val="tx"/>
                    </a:ext>
                  </a:extLst>
                </a:hlinkClick>
              </a:rPr>
              <a:t>soc</a:t>
            </a:r>
            <a:r>
              <a:rPr lang="sv-SE" sz="1800" b="1" kern="100" dirty="0">
                <a:ea typeface="Calibri" panose="020F0502020204030204" pitchFamily="34" charset="0"/>
                <a:hlinkClick r:id="rId4">
                  <a:extLst>
                    <a:ext uri="{A12FA001-AC4F-418D-AE19-62706E023703}">
                      <ahyp:hlinkClr xmlns:ahyp="http://schemas.microsoft.com/office/drawing/2018/hyperlinkcolor" val="tx"/>
                    </a:ext>
                  </a:extLst>
                </a:hlinkClick>
              </a:rPr>
              <a:t>?</a:t>
            </a:r>
            <a:endParaRPr lang="sv-SE" sz="1800" b="1" kern="100" dirty="0">
              <a:ea typeface="Calibri" panose="020F0502020204030204" pitchFamily="34" charset="0"/>
            </a:endParaRPr>
          </a:p>
          <a:p>
            <a:pPr marL="0" indent="0" fontAlgn="auto">
              <a:lnSpc>
                <a:spcPct val="100000"/>
              </a:lnSpc>
              <a:spcBef>
                <a:spcPts val="0"/>
              </a:spcBef>
              <a:spcAft>
                <a:spcPts val="600"/>
              </a:spcAft>
              <a:buNone/>
            </a:pPr>
            <a:r>
              <a:rPr lang="sv-SE" sz="1800" kern="100" dirty="0">
                <a:ea typeface="Calibri" panose="020F0502020204030204" pitchFamily="34" charset="0"/>
              </a:rPr>
              <a:t>Se filmen </a:t>
            </a:r>
          </a:p>
          <a:p>
            <a:pPr marL="0" indent="0" fontAlgn="auto">
              <a:lnSpc>
                <a:spcPct val="100000"/>
              </a:lnSpc>
              <a:spcBef>
                <a:spcPts val="0"/>
              </a:spcBef>
              <a:spcAft>
                <a:spcPts val="2000"/>
              </a:spcAft>
              <a:buNone/>
            </a:pPr>
            <a:r>
              <a:rPr lang="sv-SE" sz="1800" b="1" u="sng" kern="100" dirty="0">
                <a:ea typeface="Calibri" panose="020F0502020204030204" pitchFamily="34" charset="0"/>
                <a:hlinkClick r:id="rId5">
                  <a:extLst>
                    <a:ext uri="{A12FA001-AC4F-418D-AE19-62706E023703}">
                      <ahyp:hlinkClr xmlns:ahyp="http://schemas.microsoft.com/office/drawing/2018/hyperlinkcolor" val="tx"/>
                    </a:ext>
                  </a:extLst>
                </a:hlinkClick>
              </a:rPr>
              <a:t>Om socialtjänsten i Haninge kommun</a:t>
            </a:r>
            <a:endParaRPr lang="sv-SE" sz="1800" b="1" kern="100" dirty="0">
              <a:ea typeface="Calibri" panose="020F0502020204030204" pitchFamily="34" charset="0"/>
            </a:endParaRPr>
          </a:p>
          <a:p>
            <a:pPr marL="0" indent="0" fontAlgn="auto">
              <a:lnSpc>
                <a:spcPct val="100000"/>
              </a:lnSpc>
              <a:spcBef>
                <a:spcPts val="0"/>
              </a:spcBef>
              <a:spcAft>
                <a:spcPts val="600"/>
              </a:spcAft>
              <a:buNone/>
            </a:pPr>
            <a:r>
              <a:rPr lang="sv-SE" sz="1800" kern="100" dirty="0">
                <a:ea typeface="Calibri" panose="020F0502020204030204" pitchFamily="34" charset="0"/>
              </a:rPr>
              <a:t>Se </a:t>
            </a:r>
          </a:p>
          <a:p>
            <a:pPr marL="0" indent="0" fontAlgn="auto">
              <a:lnSpc>
                <a:spcPct val="100000"/>
              </a:lnSpc>
              <a:spcBef>
                <a:spcPts val="0"/>
              </a:spcBef>
              <a:spcAft>
                <a:spcPts val="1000"/>
              </a:spcAft>
              <a:buNone/>
            </a:pPr>
            <a:r>
              <a:rPr lang="sv-SE" sz="1800" b="1" kern="100" dirty="0">
                <a:ea typeface="Calibri" panose="020F0502020204030204" pitchFamily="34" charset="0"/>
                <a:hlinkClick r:id="rId6">
                  <a:extLst>
                    <a:ext uri="{A12FA001-AC4F-418D-AE19-62706E023703}">
                      <ahyp:hlinkClr xmlns:ahyp="http://schemas.microsoft.com/office/drawing/2018/hyperlinkcolor" val="tx"/>
                    </a:ext>
                  </a:extLst>
                </a:hlinkClick>
              </a:rPr>
              <a:t>Haninge kommuns webb med information </a:t>
            </a:r>
            <a:br>
              <a:rPr lang="sv-SE" sz="1800" b="1" kern="100" dirty="0">
                <a:ea typeface="Calibri" panose="020F0502020204030204" pitchFamily="34" charset="0"/>
                <a:hlinkClick r:id="rId6">
                  <a:extLst>
                    <a:ext uri="{A12FA001-AC4F-418D-AE19-62706E023703}">
                      <ahyp:hlinkClr xmlns:ahyp="http://schemas.microsoft.com/office/drawing/2018/hyperlinkcolor" val="tx"/>
                    </a:ext>
                  </a:extLst>
                </a:hlinkClick>
              </a:rPr>
            </a:br>
            <a:r>
              <a:rPr lang="sv-SE" sz="1800" b="1" kern="100" dirty="0">
                <a:ea typeface="Calibri" panose="020F0502020204030204" pitchFamily="34" charset="0"/>
                <a:hlinkClick r:id="rId6">
                  <a:extLst>
                    <a:ext uri="{A12FA001-AC4F-418D-AE19-62706E023703}">
                      <ahyp:hlinkClr xmlns:ahyp="http://schemas.microsoft.com/office/drawing/2018/hyperlinkcolor" val="tx"/>
                    </a:ext>
                  </a:extLst>
                </a:hlinkClick>
              </a:rPr>
              <a:t>om socialtjänsten för barn och unga</a:t>
            </a:r>
            <a:endParaRPr lang="sv-SE" sz="1800" kern="100" dirty="0">
              <a:ea typeface="Calibri" panose="020F0502020204030204" pitchFamily="34" charset="0"/>
            </a:endParaRPr>
          </a:p>
        </p:txBody>
      </p:sp>
      <p:sp>
        <p:nvSpPr>
          <p:cNvPr id="3" name="Platshållare för innehåll 2">
            <a:extLst>
              <a:ext uri="{FF2B5EF4-FFF2-40B4-BE49-F238E27FC236}">
                <a16:creationId xmlns:a16="http://schemas.microsoft.com/office/drawing/2014/main" id="{D474E98E-67CE-C45C-B410-62CFB413B219}"/>
              </a:ext>
            </a:extLst>
          </p:cNvPr>
          <p:cNvSpPr txBox="1">
            <a:spLocks/>
          </p:cNvSpPr>
          <p:nvPr/>
        </p:nvSpPr>
        <p:spPr>
          <a:xfrm>
            <a:off x="5823986" y="2487611"/>
            <a:ext cx="6041951" cy="3346908"/>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10000"/>
              </a:lnSpc>
              <a:spcBef>
                <a:spcPts val="0"/>
              </a:spcBef>
              <a:spcAft>
                <a:spcPts val="1000"/>
              </a:spcAft>
              <a:buNone/>
            </a:pPr>
            <a:r>
              <a:rPr lang="sv-SE" sz="2000" b="1" kern="100" dirty="0">
                <a:ea typeface="Calibri" panose="020F0502020204030204" pitchFamily="34" charset="0"/>
              </a:rPr>
              <a:t>Diskutera:</a:t>
            </a:r>
            <a:endParaRPr lang="sv-SE" sz="2000" kern="100" dirty="0">
              <a:ea typeface="Calibri" panose="020F0502020204030204" pitchFamily="34" charset="0"/>
            </a:endParaRPr>
          </a:p>
          <a:p>
            <a:pPr fontAlgn="auto">
              <a:lnSpc>
                <a:spcPct val="110000"/>
              </a:lnSpc>
              <a:spcBef>
                <a:spcPts val="0"/>
              </a:spcBef>
              <a:spcAft>
                <a:spcPts val="1000"/>
              </a:spcAft>
            </a:pPr>
            <a:r>
              <a:rPr lang="sv-SE" sz="2000" kern="100" dirty="0">
                <a:ea typeface="Calibri" panose="020F0502020204030204" pitchFamily="34" charset="0"/>
              </a:rPr>
              <a:t>När, var och hur kan man kontakta socialtjänsten </a:t>
            </a:r>
            <a:br>
              <a:rPr lang="sv-SE" sz="2000" kern="100" dirty="0">
                <a:ea typeface="Calibri" panose="020F0502020204030204" pitchFamily="34" charset="0"/>
              </a:rPr>
            </a:br>
            <a:r>
              <a:rPr lang="sv-SE" sz="2000" kern="100" dirty="0">
                <a:ea typeface="Calibri" panose="020F0502020204030204" pitchFamily="34" charset="0"/>
              </a:rPr>
              <a:t>i Haninge?</a:t>
            </a:r>
          </a:p>
          <a:p>
            <a:pPr fontAlgn="auto">
              <a:lnSpc>
                <a:spcPct val="110000"/>
              </a:lnSpc>
              <a:spcBef>
                <a:spcPts val="0"/>
              </a:spcBef>
              <a:spcAft>
                <a:spcPts val="1000"/>
              </a:spcAft>
            </a:pPr>
            <a:r>
              <a:rPr lang="sv-SE" sz="2000" kern="100" dirty="0">
                <a:ea typeface="Calibri" panose="020F0502020204030204" pitchFamily="34" charset="0"/>
              </a:rPr>
              <a:t>Vilka andra vuxna runt en elev kan hjälpa till?</a:t>
            </a:r>
          </a:p>
          <a:p>
            <a:pPr fontAlgn="auto">
              <a:lnSpc>
                <a:spcPct val="110000"/>
              </a:lnSpc>
              <a:spcBef>
                <a:spcPts val="0"/>
              </a:spcBef>
              <a:spcAft>
                <a:spcPts val="1000"/>
              </a:spcAft>
            </a:pPr>
            <a:r>
              <a:rPr lang="sv-SE" sz="2000" kern="100" dirty="0">
                <a:ea typeface="Calibri" panose="020F0502020204030204" pitchFamily="34" charset="0"/>
              </a:rPr>
              <a:t>Vad kan man göra om ens kompis mår dåligt?</a:t>
            </a:r>
          </a:p>
          <a:p>
            <a:pPr fontAlgn="auto">
              <a:lnSpc>
                <a:spcPct val="110000"/>
              </a:lnSpc>
              <a:spcBef>
                <a:spcPts val="0"/>
              </a:spcBef>
              <a:spcAft>
                <a:spcPts val="1000"/>
              </a:spcAft>
            </a:pPr>
            <a:endParaRPr lang="sv-SE" sz="2000" kern="100" dirty="0">
              <a:ea typeface="Calibri" panose="020F0502020204030204" pitchFamily="34" charset="0"/>
            </a:endParaRPr>
          </a:p>
        </p:txBody>
      </p:sp>
      <p:sp>
        <p:nvSpPr>
          <p:cNvPr id="4" name="Rektangel 3">
            <a:extLst>
              <a:ext uri="{FF2B5EF4-FFF2-40B4-BE49-F238E27FC236}">
                <a16:creationId xmlns:a16="http://schemas.microsoft.com/office/drawing/2014/main" id="{9FFEF167-98FE-82F9-44E2-6B9741405A43}"/>
              </a:ext>
            </a:extLst>
          </p:cNvPr>
          <p:cNvSpPr/>
          <p:nvPr/>
        </p:nvSpPr>
        <p:spPr>
          <a:xfrm rot="16200000" flipV="1">
            <a:off x="3874503" y="4203378"/>
            <a:ext cx="3477254" cy="45719"/>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59863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F537C2-15DD-D39A-EA2A-C56D9478B2C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723BDDE-F059-73CA-9593-6847A133E7D4}"/>
              </a:ext>
            </a:extLst>
          </p:cNvPr>
          <p:cNvSpPr>
            <a:spLocks noGrp="1"/>
          </p:cNvSpPr>
          <p:nvPr>
            <p:ph type="title"/>
          </p:nvPr>
        </p:nvSpPr>
        <p:spPr>
          <a:xfrm>
            <a:off x="838200" y="773634"/>
            <a:ext cx="10515600" cy="1310347"/>
          </a:xfrm>
        </p:spPr>
        <p:txBody>
          <a:bodyPr/>
          <a:lstStyle/>
          <a:p>
            <a:pPr>
              <a:lnSpc>
                <a:spcPct val="100000"/>
              </a:lnSpc>
            </a:pPr>
            <a:r>
              <a:rPr lang="sv-SE" dirty="0"/>
              <a:t>Fördjupningsuppgifter </a:t>
            </a:r>
            <a:br>
              <a:rPr lang="sv-SE" dirty="0"/>
            </a:br>
            <a:r>
              <a:rPr lang="sv-SE" dirty="0"/>
              <a:t>– för elever på mellan- och högstadiet</a:t>
            </a:r>
          </a:p>
        </p:txBody>
      </p:sp>
      <p:sp>
        <p:nvSpPr>
          <p:cNvPr id="5" name="Platshållare för innehåll 2">
            <a:extLst>
              <a:ext uri="{FF2B5EF4-FFF2-40B4-BE49-F238E27FC236}">
                <a16:creationId xmlns:a16="http://schemas.microsoft.com/office/drawing/2014/main" id="{7D598799-C6F5-EC54-CE16-2C39E4B34F2A}"/>
              </a:ext>
            </a:extLst>
          </p:cNvPr>
          <p:cNvSpPr>
            <a:spLocks noGrp="1"/>
          </p:cNvSpPr>
          <p:nvPr>
            <p:ph idx="1"/>
          </p:nvPr>
        </p:nvSpPr>
        <p:spPr>
          <a:xfrm>
            <a:off x="838200" y="2487610"/>
            <a:ext cx="6756400" cy="738189"/>
          </a:xfrm>
        </p:spPr>
        <p:txBody>
          <a:bodyPr>
            <a:normAutofit/>
          </a:bodyPr>
          <a:lstStyle/>
          <a:p>
            <a:pPr marL="0" indent="0">
              <a:buNone/>
            </a:pPr>
            <a:r>
              <a:rPr lang="sv-SE" sz="2000" dirty="0"/>
              <a:t>Se filmerna om </a:t>
            </a:r>
            <a:br>
              <a:rPr lang="sv-SE" sz="2000" dirty="0"/>
            </a:br>
            <a:r>
              <a:rPr lang="sv-SE" sz="2000" b="1" dirty="0">
                <a:hlinkClick r:id="rId3">
                  <a:extLst>
                    <a:ext uri="{A12FA001-AC4F-418D-AE19-62706E023703}">
                      <ahyp:hlinkClr xmlns:ahyp="http://schemas.microsoft.com/office/drawing/2018/hyperlinkcolor" val="tx"/>
                    </a:ext>
                  </a:extLst>
                </a:hlinkClick>
              </a:rPr>
              <a:t>Kim, Emma, Charlie, Lo och Sara</a:t>
            </a:r>
            <a:endParaRPr lang="sv-SE" sz="2000" dirty="0"/>
          </a:p>
        </p:txBody>
      </p:sp>
    </p:spTree>
    <p:extLst>
      <p:ext uri="{BB962C8B-B14F-4D97-AF65-F5344CB8AC3E}">
        <p14:creationId xmlns:p14="http://schemas.microsoft.com/office/powerpoint/2010/main" val="2342160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72F455-9D68-D946-56C0-3F753CE540CA}"/>
            </a:ext>
          </a:extLst>
        </p:cNvPr>
        <p:cNvGrpSpPr/>
        <p:nvPr/>
      </p:nvGrpSpPr>
      <p:grpSpPr>
        <a:xfrm>
          <a:off x="0" y="0"/>
          <a:ext cx="0" cy="0"/>
          <a:chOff x="0" y="0"/>
          <a:chExt cx="0" cy="0"/>
        </a:xfrm>
      </p:grpSpPr>
      <p:sp>
        <p:nvSpPr>
          <p:cNvPr id="3" name="Rektangel med rundade hörn 2">
            <a:extLst>
              <a:ext uri="{FF2B5EF4-FFF2-40B4-BE49-F238E27FC236}">
                <a16:creationId xmlns:a16="http://schemas.microsoft.com/office/drawing/2014/main" id="{2E995E45-A52C-9254-D511-078AD3D861B3}"/>
              </a:ext>
            </a:extLst>
          </p:cNvPr>
          <p:cNvSpPr/>
          <p:nvPr/>
        </p:nvSpPr>
        <p:spPr>
          <a:xfrm>
            <a:off x="949958" y="1180002"/>
            <a:ext cx="9272829" cy="4296123"/>
          </a:xfrm>
          <a:prstGeom prst="roundRect">
            <a:avLst>
              <a:gd name="adj" fmla="val 5331"/>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ubrik 1">
            <a:extLst>
              <a:ext uri="{FF2B5EF4-FFF2-40B4-BE49-F238E27FC236}">
                <a16:creationId xmlns:a16="http://schemas.microsoft.com/office/drawing/2014/main" id="{32D29663-A910-92F2-1006-ADC8D71E4270}"/>
              </a:ext>
            </a:extLst>
          </p:cNvPr>
          <p:cNvSpPr>
            <a:spLocks noGrp="1"/>
          </p:cNvSpPr>
          <p:nvPr>
            <p:ph type="title"/>
          </p:nvPr>
        </p:nvSpPr>
        <p:spPr>
          <a:xfrm>
            <a:off x="979441" y="697403"/>
            <a:ext cx="8013700" cy="482599"/>
          </a:xfrm>
        </p:spPr>
        <p:txBody>
          <a:bodyPr>
            <a:normAutofit/>
          </a:bodyPr>
          <a:lstStyle/>
          <a:p>
            <a:pPr>
              <a:lnSpc>
                <a:spcPct val="100000"/>
              </a:lnSpc>
            </a:pPr>
            <a:r>
              <a:rPr lang="sv-SE" sz="2000" b="0" i="1" dirty="0"/>
              <a:t>Diskutera följande exempel i mindre grupper:</a:t>
            </a:r>
          </a:p>
        </p:txBody>
      </p:sp>
      <p:sp>
        <p:nvSpPr>
          <p:cNvPr id="12" name="Platshållare för innehåll 2">
            <a:extLst>
              <a:ext uri="{FF2B5EF4-FFF2-40B4-BE49-F238E27FC236}">
                <a16:creationId xmlns:a16="http://schemas.microsoft.com/office/drawing/2014/main" id="{4C180B64-66A1-2928-55CD-42731DF879D0}"/>
              </a:ext>
            </a:extLst>
          </p:cNvPr>
          <p:cNvSpPr>
            <a:spLocks noGrp="1"/>
          </p:cNvSpPr>
          <p:nvPr>
            <p:ph idx="1"/>
          </p:nvPr>
        </p:nvSpPr>
        <p:spPr>
          <a:xfrm>
            <a:off x="1327587" y="1501610"/>
            <a:ext cx="7639050" cy="3534216"/>
          </a:xfrm>
        </p:spPr>
        <p:txBody>
          <a:bodyPr>
            <a:normAutofit/>
          </a:bodyPr>
          <a:lstStyle/>
          <a:p>
            <a:pPr marL="0" indent="0">
              <a:lnSpc>
                <a:spcPts val="2400"/>
              </a:lnSpc>
              <a:spcBef>
                <a:spcPts val="0"/>
              </a:spcBef>
              <a:spcAft>
                <a:spcPts val="1500"/>
              </a:spcAft>
              <a:buNone/>
            </a:pPr>
            <a:r>
              <a:rPr lang="sv-SE" sz="1700" b="1" kern="100" dirty="0">
                <a:solidFill>
                  <a:schemeClr val="bg1"/>
                </a:solidFill>
                <a:effectLst/>
                <a:ea typeface="Calibri" panose="020F0502020204030204" pitchFamily="34" charset="0"/>
              </a:rPr>
              <a:t>Kim har en förälder som är psykiskt sjuk</a:t>
            </a:r>
            <a:br>
              <a:rPr lang="sv-SE" sz="1700" b="1" kern="100" dirty="0">
                <a:solidFill>
                  <a:schemeClr val="bg1"/>
                </a:solidFill>
                <a:effectLst/>
                <a:ea typeface="Calibri" panose="020F0502020204030204" pitchFamily="34" charset="0"/>
              </a:rPr>
            </a:br>
            <a:r>
              <a:rPr lang="sv-SE" sz="1700" kern="100" dirty="0">
                <a:solidFill>
                  <a:schemeClr val="bg1"/>
                </a:solidFill>
                <a:effectLst/>
                <a:ea typeface="Calibri" panose="020F0502020204030204" pitchFamily="34" charset="0"/>
              </a:rPr>
              <a:t>Föräldern stänger in sig och lagar ingen mat. Det finns ingen som tar hand om någonting hemma längre. Kims andra förälder bor långt borta och de har ingen kontakt. Kim vill inte berätta om detta för någon, för då kanske Kim inte får bo kvar hemma. Då skulle ju ingen ta hand om föräldern, vilket skulle göra Kim mycket orolig. Kim vill inte att någon ska veta att det är jobbigt och svårt hemma och tar därför väldigt stort ansvar för sig själv. Kim har nästan slutat umgås med kompisar och tar aldrig hem någon efter skolan eller på helgen. </a:t>
            </a:r>
          </a:p>
          <a:p>
            <a:pPr>
              <a:lnSpc>
                <a:spcPts val="2200"/>
              </a:lnSpc>
              <a:spcBef>
                <a:spcPts val="0"/>
              </a:spcBef>
              <a:spcAft>
                <a:spcPts val="500"/>
              </a:spcAft>
            </a:pPr>
            <a:r>
              <a:rPr lang="sv-SE" sz="1700" kern="100" dirty="0">
                <a:solidFill>
                  <a:schemeClr val="bg1"/>
                </a:solidFill>
                <a:effectLst/>
                <a:ea typeface="Calibri" panose="020F0502020204030204" pitchFamily="34" charset="0"/>
              </a:rPr>
              <a:t>Om du som vän märker att Kim mår dåligt, vad kan du göra? </a:t>
            </a:r>
          </a:p>
          <a:p>
            <a:pPr>
              <a:lnSpc>
                <a:spcPts val="2200"/>
              </a:lnSpc>
              <a:spcBef>
                <a:spcPts val="0"/>
              </a:spcBef>
              <a:spcAft>
                <a:spcPts val="500"/>
              </a:spcAft>
            </a:pPr>
            <a:r>
              <a:rPr lang="sv-SE" sz="1700" kern="100" dirty="0">
                <a:solidFill>
                  <a:schemeClr val="bg1"/>
                </a:solidFill>
                <a:effectLst/>
                <a:ea typeface="Calibri" panose="020F0502020204030204" pitchFamily="34" charset="0"/>
              </a:rPr>
              <a:t>Vem eller vilka i samhället tror du kan hjälpa Kim bäst? </a:t>
            </a:r>
          </a:p>
        </p:txBody>
      </p:sp>
      <p:pic>
        <p:nvPicPr>
          <p:cNvPr id="2" name="Bildobjekt 1">
            <a:extLst>
              <a:ext uri="{FF2B5EF4-FFF2-40B4-BE49-F238E27FC236}">
                <a16:creationId xmlns:a16="http://schemas.microsoft.com/office/drawing/2014/main" id="{77187C02-3CC3-566F-7E29-3689198FDB8E}"/>
              </a:ext>
            </a:extLst>
          </p:cNvPr>
          <p:cNvPicPr>
            <a:picLocks noChangeAspect="1"/>
          </p:cNvPicPr>
          <p:nvPr/>
        </p:nvPicPr>
        <p:blipFill>
          <a:blip r:embed="rId3"/>
          <a:stretch>
            <a:fillRect/>
          </a:stretch>
        </p:blipFill>
        <p:spPr>
          <a:xfrm>
            <a:off x="9101676" y="808383"/>
            <a:ext cx="2357716" cy="4806115"/>
          </a:xfrm>
          <a:prstGeom prst="rect">
            <a:avLst/>
          </a:prstGeom>
        </p:spPr>
      </p:pic>
    </p:spTree>
    <p:extLst>
      <p:ext uri="{BB962C8B-B14F-4D97-AF65-F5344CB8AC3E}">
        <p14:creationId xmlns:p14="http://schemas.microsoft.com/office/powerpoint/2010/main" val="1952368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E1585-446F-EB05-7D98-83F685CB5064}"/>
            </a:ext>
          </a:extLst>
        </p:cNvPr>
        <p:cNvGrpSpPr/>
        <p:nvPr/>
      </p:nvGrpSpPr>
      <p:grpSpPr>
        <a:xfrm>
          <a:off x="0" y="0"/>
          <a:ext cx="0" cy="0"/>
          <a:chOff x="0" y="0"/>
          <a:chExt cx="0" cy="0"/>
        </a:xfrm>
      </p:grpSpPr>
      <p:sp>
        <p:nvSpPr>
          <p:cNvPr id="2" name="Rektangel med rundade hörn 1">
            <a:extLst>
              <a:ext uri="{FF2B5EF4-FFF2-40B4-BE49-F238E27FC236}">
                <a16:creationId xmlns:a16="http://schemas.microsoft.com/office/drawing/2014/main" id="{7AFA5F55-32E0-A2A2-2B81-8513DB273E5C}"/>
              </a:ext>
            </a:extLst>
          </p:cNvPr>
          <p:cNvSpPr/>
          <p:nvPr/>
        </p:nvSpPr>
        <p:spPr>
          <a:xfrm>
            <a:off x="949958" y="1180002"/>
            <a:ext cx="9272829" cy="4296123"/>
          </a:xfrm>
          <a:prstGeom prst="roundRect">
            <a:avLst>
              <a:gd name="adj" fmla="val 5331"/>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1">
            <a:extLst>
              <a:ext uri="{FF2B5EF4-FFF2-40B4-BE49-F238E27FC236}">
                <a16:creationId xmlns:a16="http://schemas.microsoft.com/office/drawing/2014/main" id="{1480081C-89F6-7490-75A7-B095182DDED7}"/>
              </a:ext>
            </a:extLst>
          </p:cNvPr>
          <p:cNvSpPr>
            <a:spLocks noGrp="1"/>
          </p:cNvSpPr>
          <p:nvPr>
            <p:ph type="title"/>
          </p:nvPr>
        </p:nvSpPr>
        <p:spPr>
          <a:xfrm>
            <a:off x="979441" y="697403"/>
            <a:ext cx="8013700" cy="482599"/>
          </a:xfrm>
        </p:spPr>
        <p:txBody>
          <a:bodyPr>
            <a:normAutofit/>
          </a:bodyPr>
          <a:lstStyle/>
          <a:p>
            <a:pPr>
              <a:lnSpc>
                <a:spcPct val="100000"/>
              </a:lnSpc>
            </a:pPr>
            <a:r>
              <a:rPr lang="sv-SE" sz="2000" b="0" i="1" dirty="0"/>
              <a:t>Diskutera följande exempel i mindre grupper:</a:t>
            </a:r>
          </a:p>
        </p:txBody>
      </p:sp>
      <p:pic>
        <p:nvPicPr>
          <p:cNvPr id="3" name="Bildobjekt 2">
            <a:extLst>
              <a:ext uri="{FF2B5EF4-FFF2-40B4-BE49-F238E27FC236}">
                <a16:creationId xmlns:a16="http://schemas.microsoft.com/office/drawing/2014/main" id="{F10936E2-F03C-0576-5A70-392843B57518}"/>
              </a:ext>
            </a:extLst>
          </p:cNvPr>
          <p:cNvPicPr>
            <a:picLocks noChangeAspect="1"/>
          </p:cNvPicPr>
          <p:nvPr/>
        </p:nvPicPr>
        <p:blipFill>
          <a:blip r:embed="rId3"/>
          <a:stretch>
            <a:fillRect/>
          </a:stretch>
        </p:blipFill>
        <p:spPr>
          <a:xfrm>
            <a:off x="7656778" y="835617"/>
            <a:ext cx="3555781" cy="5523762"/>
          </a:xfrm>
          <a:prstGeom prst="rect">
            <a:avLst/>
          </a:prstGeom>
        </p:spPr>
      </p:pic>
      <p:sp>
        <p:nvSpPr>
          <p:cNvPr id="8" name="Platshållare för innehåll 2">
            <a:extLst>
              <a:ext uri="{FF2B5EF4-FFF2-40B4-BE49-F238E27FC236}">
                <a16:creationId xmlns:a16="http://schemas.microsoft.com/office/drawing/2014/main" id="{3CC81491-B3C6-218F-6588-6D8892BF69B5}"/>
              </a:ext>
            </a:extLst>
          </p:cNvPr>
          <p:cNvSpPr txBox="1">
            <a:spLocks/>
          </p:cNvSpPr>
          <p:nvPr/>
        </p:nvSpPr>
        <p:spPr>
          <a:xfrm>
            <a:off x="1340839" y="1504923"/>
            <a:ext cx="7639050" cy="372968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spcAft>
                <a:spcPts val="1500"/>
              </a:spcAft>
              <a:buFont typeface="Arial" panose="020B0604020202020204" pitchFamily="34" charset="0"/>
              <a:buNone/>
            </a:pPr>
            <a:r>
              <a:rPr lang="sv-SE" sz="1800" b="1" kern="100" dirty="0">
                <a:solidFill>
                  <a:schemeClr val="bg1"/>
                </a:solidFill>
                <a:ea typeface="Calibri" panose="020F0502020204030204" pitchFamily="34" charset="0"/>
              </a:rPr>
              <a:t>Emma har en förälder som slår den andra föräldern</a:t>
            </a:r>
            <a:br>
              <a:rPr lang="sv-SE" sz="1800" b="1"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Emma har börjat tycka att det är jobbigt att vara hemma och vill helst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bli osynlig. Hon är orolig över att polisen ska komma när de slåss, men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vill samtidigt att något ska hända som gör att det blir bättre hemma.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Emma drar sig undan i skolan och undviker att prata med sina vänner, eftersom hon inte vill att någon ska få reda på att det är jobbigt hemma. Hon är orolig över hur det kommer bli på kvällarna och tänker mycket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på det under dagarna, vilket gör att hon halkar efter i skolarbetet.</a:t>
            </a:r>
          </a:p>
          <a:p>
            <a:pPr fontAlgn="auto">
              <a:lnSpc>
                <a:spcPts val="2200"/>
              </a:lnSpc>
              <a:spcBef>
                <a:spcPts val="0"/>
              </a:spcBef>
              <a:spcAft>
                <a:spcPts val="500"/>
              </a:spcAft>
            </a:pPr>
            <a:r>
              <a:rPr lang="sv-SE" sz="1800" kern="100" dirty="0">
                <a:solidFill>
                  <a:schemeClr val="bg1"/>
                </a:solidFill>
                <a:ea typeface="Calibri" panose="020F0502020204030204" pitchFamily="34" charset="0"/>
              </a:rPr>
              <a:t>Vem skulle Emma först kunna vända sig till för stöd? </a:t>
            </a:r>
          </a:p>
          <a:p>
            <a:pPr fontAlgn="auto">
              <a:lnSpc>
                <a:spcPts val="2200"/>
              </a:lnSpc>
              <a:spcBef>
                <a:spcPts val="0"/>
              </a:spcBef>
              <a:spcAft>
                <a:spcPts val="500"/>
              </a:spcAft>
            </a:pPr>
            <a:r>
              <a:rPr lang="sv-SE" sz="1800" kern="100" dirty="0">
                <a:solidFill>
                  <a:schemeClr val="bg1"/>
                </a:solidFill>
                <a:ea typeface="Calibri" panose="020F0502020204030204" pitchFamily="34" charset="0"/>
              </a:rPr>
              <a:t>Hur skulle socialtjänsten kunna hjälpa Emmas familj? </a:t>
            </a:r>
          </a:p>
          <a:p>
            <a:pPr fontAlgn="auto">
              <a:lnSpc>
                <a:spcPts val="2200"/>
              </a:lnSpc>
              <a:spcBef>
                <a:spcPts val="0"/>
              </a:spcBef>
              <a:spcAft>
                <a:spcPts val="500"/>
              </a:spcAft>
            </a:pPr>
            <a:r>
              <a:rPr lang="sv-SE" sz="1800" kern="100" dirty="0">
                <a:solidFill>
                  <a:schemeClr val="bg1"/>
                </a:solidFill>
                <a:ea typeface="Calibri" panose="020F0502020204030204" pitchFamily="34" charset="0"/>
              </a:rPr>
              <a:t>Vad skulle du som vän kunna göra?</a:t>
            </a:r>
          </a:p>
        </p:txBody>
      </p:sp>
    </p:spTree>
    <p:extLst>
      <p:ext uri="{BB962C8B-B14F-4D97-AF65-F5344CB8AC3E}">
        <p14:creationId xmlns:p14="http://schemas.microsoft.com/office/powerpoint/2010/main" val="12064794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91D15B-E421-D2AF-C2D5-D2479745F1C2}"/>
            </a:ext>
          </a:extLst>
        </p:cNvPr>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BF4F910A-97CB-FD0B-5213-98B2FAA515FE}"/>
              </a:ext>
            </a:extLst>
          </p:cNvPr>
          <p:cNvSpPr/>
          <p:nvPr/>
        </p:nvSpPr>
        <p:spPr>
          <a:xfrm>
            <a:off x="949958" y="1180002"/>
            <a:ext cx="9272829" cy="4296123"/>
          </a:xfrm>
          <a:prstGeom prst="roundRect">
            <a:avLst>
              <a:gd name="adj" fmla="val 5331"/>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DA8848C9-EC98-26CA-6F8A-34D1BA0529E4}"/>
              </a:ext>
            </a:extLst>
          </p:cNvPr>
          <p:cNvSpPr>
            <a:spLocks noGrp="1"/>
          </p:cNvSpPr>
          <p:nvPr>
            <p:ph type="title"/>
          </p:nvPr>
        </p:nvSpPr>
        <p:spPr>
          <a:xfrm>
            <a:off x="979441" y="697403"/>
            <a:ext cx="8013700" cy="482599"/>
          </a:xfrm>
        </p:spPr>
        <p:txBody>
          <a:bodyPr>
            <a:normAutofit/>
          </a:bodyPr>
          <a:lstStyle/>
          <a:p>
            <a:pPr>
              <a:lnSpc>
                <a:spcPct val="100000"/>
              </a:lnSpc>
            </a:pPr>
            <a:r>
              <a:rPr lang="sv-SE" sz="2000" b="0" i="1" dirty="0"/>
              <a:t>Diskutera följande exempel i mindre grupper:</a:t>
            </a:r>
          </a:p>
        </p:txBody>
      </p:sp>
      <p:pic>
        <p:nvPicPr>
          <p:cNvPr id="4" name="Bildobjekt 3">
            <a:extLst>
              <a:ext uri="{FF2B5EF4-FFF2-40B4-BE49-F238E27FC236}">
                <a16:creationId xmlns:a16="http://schemas.microsoft.com/office/drawing/2014/main" id="{BB80D251-5D7B-3D0B-8423-0A6032189CAA}"/>
              </a:ext>
            </a:extLst>
          </p:cNvPr>
          <p:cNvPicPr>
            <a:picLocks noChangeAspect="1"/>
          </p:cNvPicPr>
          <p:nvPr/>
        </p:nvPicPr>
        <p:blipFill>
          <a:blip r:embed="rId3"/>
          <a:stretch>
            <a:fillRect/>
          </a:stretch>
        </p:blipFill>
        <p:spPr>
          <a:xfrm>
            <a:off x="9208265" y="1033670"/>
            <a:ext cx="2524107" cy="4543392"/>
          </a:xfrm>
          <a:prstGeom prst="rect">
            <a:avLst/>
          </a:prstGeom>
        </p:spPr>
      </p:pic>
      <p:sp>
        <p:nvSpPr>
          <p:cNvPr id="11" name="Platshållare för innehåll 2">
            <a:extLst>
              <a:ext uri="{FF2B5EF4-FFF2-40B4-BE49-F238E27FC236}">
                <a16:creationId xmlns:a16="http://schemas.microsoft.com/office/drawing/2014/main" id="{0BCC9C18-049D-6E46-558A-8A425B1ABC52}"/>
              </a:ext>
            </a:extLst>
          </p:cNvPr>
          <p:cNvSpPr>
            <a:spLocks noGrp="1"/>
          </p:cNvSpPr>
          <p:nvPr>
            <p:ph idx="1"/>
          </p:nvPr>
        </p:nvSpPr>
        <p:spPr>
          <a:xfrm>
            <a:off x="1354091" y="1497883"/>
            <a:ext cx="7854174" cy="4230198"/>
          </a:xfrm>
        </p:spPr>
        <p:txBody>
          <a:bodyPr>
            <a:normAutofit/>
          </a:bodyPr>
          <a:lstStyle/>
          <a:p>
            <a:pPr marL="0" indent="0">
              <a:lnSpc>
                <a:spcPts val="2400"/>
              </a:lnSpc>
              <a:spcBef>
                <a:spcPts val="0"/>
              </a:spcBef>
              <a:spcAft>
                <a:spcPts val="1500"/>
              </a:spcAft>
              <a:buNone/>
            </a:pPr>
            <a:r>
              <a:rPr lang="sv-SE" sz="1800" b="1" kern="100" dirty="0">
                <a:solidFill>
                  <a:schemeClr val="bg1"/>
                </a:solidFill>
                <a:effectLst/>
                <a:ea typeface="Calibri" panose="020F0502020204030204" pitchFamily="34" charset="0"/>
              </a:rPr>
              <a:t>Charlies föräldrar har dåligt med pengar</a:t>
            </a:r>
          </a:p>
          <a:p>
            <a:pPr marL="0" indent="0">
              <a:lnSpc>
                <a:spcPts val="2400"/>
              </a:lnSpc>
              <a:spcBef>
                <a:spcPts val="0"/>
              </a:spcBef>
              <a:spcAft>
                <a:spcPts val="3000"/>
              </a:spcAft>
              <a:buNone/>
            </a:pPr>
            <a:r>
              <a:rPr lang="sv-SE" sz="1800" kern="100" dirty="0">
                <a:solidFill>
                  <a:schemeClr val="bg1"/>
                </a:solidFill>
                <a:effectLst/>
                <a:ea typeface="Calibri" panose="020F0502020204030204" pitchFamily="34" charset="0"/>
              </a:rPr>
              <a:t>För Charlie är det jobbigt att inte ha en mobiltelefon och att aldrig kunna fika. Föräldrarna har börjat prata om att de måste flytta för att de inte har råd att bo kvar, men då skulle ju alla kompisar försvinna och dessutom bor ju släkten nära där de bor nu. Charlie vill inte flytta och tycker det är riktigt jobbigt nu när föräldrarna har börjat bråka mer och mer om att det aldrig finns pengar.</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Vart kan Charlie vända sig för att få hjälp? </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Vad skulle du som kompis kunna göra om du märker att Charlie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har det jobbigt?</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Vilken/vilka typer av hjälp kan familjen söka från socialtjänsten?</a:t>
            </a:r>
          </a:p>
        </p:txBody>
      </p:sp>
    </p:spTree>
    <p:extLst>
      <p:ext uri="{BB962C8B-B14F-4D97-AF65-F5344CB8AC3E}">
        <p14:creationId xmlns:p14="http://schemas.microsoft.com/office/powerpoint/2010/main" val="320893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041C5-3FC7-41A0-0AFE-3778FB433585}"/>
            </a:ext>
          </a:extLst>
        </p:cNvPr>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EED113D0-5CC0-C2A7-BF65-CF69246535BA}"/>
              </a:ext>
            </a:extLst>
          </p:cNvPr>
          <p:cNvSpPr/>
          <p:nvPr/>
        </p:nvSpPr>
        <p:spPr>
          <a:xfrm>
            <a:off x="949958" y="1180002"/>
            <a:ext cx="9272829" cy="4296123"/>
          </a:xfrm>
          <a:prstGeom prst="roundRect">
            <a:avLst>
              <a:gd name="adj" fmla="val 5331"/>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14D6BAB9-79E4-31D5-C2B3-CC70211E425A}"/>
              </a:ext>
            </a:extLst>
          </p:cNvPr>
          <p:cNvSpPr>
            <a:spLocks noGrp="1"/>
          </p:cNvSpPr>
          <p:nvPr>
            <p:ph type="title"/>
          </p:nvPr>
        </p:nvSpPr>
        <p:spPr>
          <a:xfrm>
            <a:off x="979441" y="697403"/>
            <a:ext cx="8013700" cy="482599"/>
          </a:xfrm>
        </p:spPr>
        <p:txBody>
          <a:bodyPr>
            <a:normAutofit/>
          </a:bodyPr>
          <a:lstStyle/>
          <a:p>
            <a:pPr>
              <a:lnSpc>
                <a:spcPct val="100000"/>
              </a:lnSpc>
            </a:pPr>
            <a:r>
              <a:rPr lang="sv-SE" sz="2000" b="0" i="1" dirty="0"/>
              <a:t>Diskutera följande exempel i mindre grupper:</a:t>
            </a:r>
          </a:p>
        </p:txBody>
      </p:sp>
      <p:pic>
        <p:nvPicPr>
          <p:cNvPr id="2" name="Bildobjekt 1">
            <a:extLst>
              <a:ext uri="{FF2B5EF4-FFF2-40B4-BE49-F238E27FC236}">
                <a16:creationId xmlns:a16="http://schemas.microsoft.com/office/drawing/2014/main" id="{8629FFF2-787A-0743-0D05-D18618A9530A}"/>
              </a:ext>
            </a:extLst>
          </p:cNvPr>
          <p:cNvPicPr>
            <a:picLocks noChangeAspect="1"/>
          </p:cNvPicPr>
          <p:nvPr/>
        </p:nvPicPr>
        <p:blipFill>
          <a:blip r:embed="rId3"/>
          <a:stretch>
            <a:fillRect/>
          </a:stretch>
        </p:blipFill>
        <p:spPr>
          <a:xfrm>
            <a:off x="8814230" y="1368622"/>
            <a:ext cx="2459677" cy="4375635"/>
          </a:xfrm>
          <a:prstGeom prst="rect">
            <a:avLst/>
          </a:prstGeom>
        </p:spPr>
      </p:pic>
      <p:sp>
        <p:nvSpPr>
          <p:cNvPr id="7" name="Platshållare för innehåll 2">
            <a:extLst>
              <a:ext uri="{FF2B5EF4-FFF2-40B4-BE49-F238E27FC236}">
                <a16:creationId xmlns:a16="http://schemas.microsoft.com/office/drawing/2014/main" id="{27A48841-7718-5727-1AAE-14B140DFBB7F}"/>
              </a:ext>
            </a:extLst>
          </p:cNvPr>
          <p:cNvSpPr txBox="1">
            <a:spLocks/>
          </p:cNvSpPr>
          <p:nvPr/>
        </p:nvSpPr>
        <p:spPr>
          <a:xfrm>
            <a:off x="1354091" y="1497883"/>
            <a:ext cx="6978650" cy="3750476"/>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spcAft>
                <a:spcPts val="1500"/>
              </a:spcAft>
              <a:buFont typeface="Arial" panose="020B0604020202020204" pitchFamily="34" charset="0"/>
              <a:buNone/>
            </a:pPr>
            <a:r>
              <a:rPr lang="sv-SE" sz="1800" b="1" kern="100" dirty="0">
                <a:solidFill>
                  <a:schemeClr val="bg1"/>
                </a:solidFill>
                <a:ea typeface="Calibri" panose="020F0502020204030204" pitchFamily="34" charset="0"/>
              </a:rPr>
              <a:t>Lo bor i familjehem men det fungerar inte så bra</a:t>
            </a:r>
            <a:br>
              <a:rPr lang="sv-SE" sz="1800" b="1"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Lo bråkar ofta med sina familjehemsföräldrar och trivs inte alls lika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bra som förut. Lo kan inte flytta hem till sina biologiska föräldrar,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men är rädd för vad som kan hända om någon får veta att det inte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fungerar i familjehemmet. Att behöva flytta igen är det sista Lo vill.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Därför kan ingen få veta om hur jobbigt hon har det och om alla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hemska saker hon och familjehemsföräldrarna säger till varandra.</a:t>
            </a:r>
          </a:p>
          <a:p>
            <a:pPr fontAlgn="auto">
              <a:lnSpc>
                <a:spcPts val="2200"/>
              </a:lnSpc>
              <a:spcBef>
                <a:spcPts val="0"/>
              </a:spcBef>
              <a:spcAft>
                <a:spcPts val="500"/>
              </a:spcAft>
            </a:pPr>
            <a:r>
              <a:rPr lang="sv-SE" sz="1800" kern="100" dirty="0">
                <a:solidFill>
                  <a:schemeClr val="bg1"/>
                </a:solidFill>
                <a:ea typeface="Calibri" panose="020F0502020204030204" pitchFamily="34" charset="0"/>
              </a:rPr>
              <a:t>Vem kan Lo prata med?</a:t>
            </a:r>
          </a:p>
          <a:p>
            <a:pPr fontAlgn="auto">
              <a:lnSpc>
                <a:spcPts val="2200"/>
              </a:lnSpc>
              <a:spcBef>
                <a:spcPts val="0"/>
              </a:spcBef>
              <a:spcAft>
                <a:spcPts val="500"/>
              </a:spcAft>
            </a:pPr>
            <a:r>
              <a:rPr lang="sv-SE" sz="1800" kern="100" dirty="0">
                <a:solidFill>
                  <a:schemeClr val="bg1"/>
                </a:solidFill>
                <a:ea typeface="Calibri" panose="020F0502020204030204" pitchFamily="34" charset="0"/>
              </a:rPr>
              <a:t>Vem har ansvar för att se till att Lo får det bättre? </a:t>
            </a:r>
          </a:p>
          <a:p>
            <a:pPr fontAlgn="auto">
              <a:lnSpc>
                <a:spcPts val="2200"/>
              </a:lnSpc>
              <a:spcBef>
                <a:spcPts val="0"/>
              </a:spcBef>
              <a:spcAft>
                <a:spcPts val="500"/>
              </a:spcAft>
            </a:pPr>
            <a:r>
              <a:rPr lang="sv-SE" sz="1800" kern="100" dirty="0">
                <a:solidFill>
                  <a:schemeClr val="bg1"/>
                </a:solidFill>
                <a:ea typeface="Calibri" panose="020F0502020204030204" pitchFamily="34" charset="0"/>
              </a:rPr>
              <a:t>Vad skulle du som kompis kunna göra för att hjälpa Lo?</a:t>
            </a:r>
          </a:p>
        </p:txBody>
      </p:sp>
    </p:spTree>
    <p:extLst>
      <p:ext uri="{BB962C8B-B14F-4D97-AF65-F5344CB8AC3E}">
        <p14:creationId xmlns:p14="http://schemas.microsoft.com/office/powerpoint/2010/main" val="242932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C3F90-22F9-B305-DB05-2A9072A783CA}"/>
            </a:ext>
          </a:extLst>
        </p:cNvPr>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2676973E-DF19-AB11-98B1-73031E6B0730}"/>
              </a:ext>
            </a:extLst>
          </p:cNvPr>
          <p:cNvSpPr/>
          <p:nvPr/>
        </p:nvSpPr>
        <p:spPr>
          <a:xfrm>
            <a:off x="949958" y="1180002"/>
            <a:ext cx="9272829" cy="4497996"/>
          </a:xfrm>
          <a:prstGeom prst="roundRect">
            <a:avLst>
              <a:gd name="adj" fmla="val 5331"/>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523D993C-C956-1E4B-CD06-F89CF44290E6}"/>
              </a:ext>
            </a:extLst>
          </p:cNvPr>
          <p:cNvSpPr>
            <a:spLocks noGrp="1"/>
          </p:cNvSpPr>
          <p:nvPr>
            <p:ph type="title"/>
          </p:nvPr>
        </p:nvSpPr>
        <p:spPr>
          <a:xfrm>
            <a:off x="979441" y="697403"/>
            <a:ext cx="8013700" cy="482599"/>
          </a:xfrm>
        </p:spPr>
        <p:txBody>
          <a:bodyPr>
            <a:normAutofit/>
          </a:bodyPr>
          <a:lstStyle/>
          <a:p>
            <a:pPr>
              <a:lnSpc>
                <a:spcPct val="100000"/>
              </a:lnSpc>
            </a:pPr>
            <a:r>
              <a:rPr lang="sv-SE" sz="2000" b="0" i="1" dirty="0"/>
              <a:t>Diskutera följande exempel i mindre grupper:</a:t>
            </a:r>
          </a:p>
        </p:txBody>
      </p:sp>
      <p:pic>
        <p:nvPicPr>
          <p:cNvPr id="2" name="Bildobjekt 1">
            <a:extLst>
              <a:ext uri="{FF2B5EF4-FFF2-40B4-BE49-F238E27FC236}">
                <a16:creationId xmlns:a16="http://schemas.microsoft.com/office/drawing/2014/main" id="{ACA3C992-4814-DDF8-98FA-362370EAC25B}"/>
              </a:ext>
            </a:extLst>
          </p:cNvPr>
          <p:cNvPicPr>
            <a:picLocks noChangeAspect="1"/>
          </p:cNvPicPr>
          <p:nvPr/>
        </p:nvPicPr>
        <p:blipFill>
          <a:blip r:embed="rId3"/>
          <a:stretch>
            <a:fillRect/>
          </a:stretch>
        </p:blipFill>
        <p:spPr>
          <a:xfrm>
            <a:off x="9397274" y="1253403"/>
            <a:ext cx="2411534" cy="4614377"/>
          </a:xfrm>
          <a:prstGeom prst="rect">
            <a:avLst/>
          </a:prstGeom>
        </p:spPr>
      </p:pic>
      <p:sp>
        <p:nvSpPr>
          <p:cNvPr id="9" name="Platshållare för innehåll 2">
            <a:extLst>
              <a:ext uri="{FF2B5EF4-FFF2-40B4-BE49-F238E27FC236}">
                <a16:creationId xmlns:a16="http://schemas.microsoft.com/office/drawing/2014/main" id="{488BE049-735F-C2A1-6333-94FE7EF9D52C}"/>
              </a:ext>
            </a:extLst>
          </p:cNvPr>
          <p:cNvSpPr>
            <a:spLocks noGrp="1"/>
          </p:cNvSpPr>
          <p:nvPr>
            <p:ph idx="1"/>
          </p:nvPr>
        </p:nvSpPr>
        <p:spPr>
          <a:xfrm>
            <a:off x="1354091" y="1497883"/>
            <a:ext cx="8043183" cy="4369897"/>
          </a:xfrm>
        </p:spPr>
        <p:txBody>
          <a:bodyPr>
            <a:normAutofit/>
          </a:bodyPr>
          <a:lstStyle/>
          <a:p>
            <a:pPr marL="0" indent="0">
              <a:lnSpc>
                <a:spcPts val="2400"/>
              </a:lnSpc>
              <a:spcBef>
                <a:spcPts val="0"/>
              </a:spcBef>
              <a:spcAft>
                <a:spcPts val="1500"/>
              </a:spcAft>
              <a:buNone/>
            </a:pPr>
            <a:r>
              <a:rPr lang="sv-SE" sz="1800" b="1" kern="100" dirty="0">
                <a:solidFill>
                  <a:schemeClr val="bg1"/>
                </a:solidFill>
                <a:effectLst/>
                <a:ea typeface="Calibri" panose="020F0502020204030204" pitchFamily="34" charset="0"/>
              </a:rPr>
              <a:t>Sara har en pojkvän fast hon inte får för sina föräldrar</a:t>
            </a:r>
            <a:br>
              <a:rPr lang="sv-SE" sz="1800" b="1"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Saras föräldrar vill inte att Sara ska ha någon pojkvän alls och om hon har en, ska han helst vara från samma land som föräldrarna. Annars skäms föräldrarna inför släkten. Sara avskyr att behöva ljuga för sina föräldrar men är kär och kan inte låta bli att träffa sin pojkvän. Sara är rädd att föräldrarna ska få reda på att hon har en pojkvän och förbjuda henne från att träffa honom. </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Vad kan Sara göra?</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Vem kan hon prata med om sin situation?</a:t>
            </a:r>
          </a:p>
          <a:p>
            <a:pPr>
              <a:lnSpc>
                <a:spcPts val="2200"/>
              </a:lnSpc>
              <a:spcBef>
                <a:spcPts val="0"/>
              </a:spcBef>
              <a:spcAft>
                <a:spcPts val="500"/>
              </a:spcAft>
            </a:pPr>
            <a:r>
              <a:rPr lang="sv-SE" sz="1800" kern="100" dirty="0">
                <a:solidFill>
                  <a:schemeClr val="bg1"/>
                </a:solidFill>
                <a:effectLst/>
                <a:ea typeface="Calibri" panose="020F0502020204030204" pitchFamily="34" charset="0"/>
              </a:rPr>
              <a:t>Skulle det göra någon skillnad om föräldrarna också börjat prata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om att de vill att Sara ska gifta sig med en pojke i deras hemland? </a:t>
            </a:r>
            <a:br>
              <a:rPr lang="sv-SE" sz="1800" kern="100" dirty="0">
                <a:solidFill>
                  <a:schemeClr val="bg1"/>
                </a:solidFill>
                <a:effectLst/>
                <a:ea typeface="Calibri" panose="020F0502020204030204" pitchFamily="34" charset="0"/>
              </a:rPr>
            </a:br>
            <a:r>
              <a:rPr lang="sv-SE" sz="1800" kern="100" dirty="0">
                <a:solidFill>
                  <a:schemeClr val="bg1"/>
                </a:solidFill>
                <a:effectLst/>
                <a:ea typeface="Calibri" panose="020F0502020204030204" pitchFamily="34" charset="0"/>
              </a:rPr>
              <a:t>Skulle svaret på frågan om vad Sara kan göra bli annorlunda? </a:t>
            </a:r>
          </a:p>
          <a:p>
            <a:pPr>
              <a:lnSpc>
                <a:spcPts val="2200"/>
              </a:lnSpc>
              <a:spcBef>
                <a:spcPts val="0"/>
              </a:spcBef>
              <a:spcAft>
                <a:spcPts val="500"/>
              </a:spcAft>
            </a:pPr>
            <a:r>
              <a:rPr lang="sv-SE" sz="1800" kern="100" dirty="0">
                <a:solidFill>
                  <a:schemeClr val="bg1"/>
                </a:solidFill>
                <a:effectLst/>
                <a:ea typeface="Calibri" panose="020F0502020204030204" pitchFamily="34" charset="0"/>
              </a:rPr>
              <a:t>Vad skulle du som klasskompis till Sara vilja göra i det läget? </a:t>
            </a:r>
          </a:p>
        </p:txBody>
      </p:sp>
    </p:spTree>
    <p:extLst>
      <p:ext uri="{BB962C8B-B14F-4D97-AF65-F5344CB8AC3E}">
        <p14:creationId xmlns:p14="http://schemas.microsoft.com/office/powerpoint/2010/main" val="4159145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objekt 24">
            <a:extLst>
              <a:ext uri="{FF2B5EF4-FFF2-40B4-BE49-F238E27FC236}">
                <a16:creationId xmlns:a16="http://schemas.microsoft.com/office/drawing/2014/main" id="{0AE6932D-DB81-90DA-BB2E-3D902BCE6CFA}"/>
              </a:ext>
            </a:extLst>
          </p:cNvPr>
          <p:cNvPicPr>
            <a:picLocks noChangeAspect="1"/>
          </p:cNvPicPr>
          <p:nvPr/>
        </p:nvPicPr>
        <p:blipFill>
          <a:blip r:embed="rId2"/>
          <a:stretch>
            <a:fillRect/>
          </a:stretch>
        </p:blipFill>
        <p:spPr>
          <a:xfrm>
            <a:off x="0" y="0"/>
            <a:ext cx="12192000" cy="5902988"/>
          </a:xfrm>
          <a:prstGeom prst="rect">
            <a:avLst/>
          </a:prstGeom>
        </p:spPr>
      </p:pic>
      <p:pic>
        <p:nvPicPr>
          <p:cNvPr id="26" name="Bildobjekt 25">
            <a:extLst>
              <a:ext uri="{FF2B5EF4-FFF2-40B4-BE49-F238E27FC236}">
                <a16:creationId xmlns:a16="http://schemas.microsoft.com/office/drawing/2014/main" id="{7689D36A-9632-DFBA-70D3-2EF1FDB8121A}"/>
              </a:ext>
            </a:extLst>
          </p:cNvPr>
          <p:cNvPicPr>
            <a:picLocks noChangeAspect="1"/>
          </p:cNvPicPr>
          <p:nvPr/>
        </p:nvPicPr>
        <p:blipFill>
          <a:blip r:embed="rId3">
            <a:alphaModFix amt="30000"/>
          </a:blip>
          <a:stretch>
            <a:fillRect/>
          </a:stretch>
        </p:blipFill>
        <p:spPr>
          <a:xfrm>
            <a:off x="1878336" y="1024124"/>
            <a:ext cx="8435328" cy="3835819"/>
          </a:xfrm>
          <a:prstGeom prst="rect">
            <a:avLst/>
          </a:prstGeom>
        </p:spPr>
      </p:pic>
    </p:spTree>
    <p:extLst>
      <p:ext uri="{BB962C8B-B14F-4D97-AF65-F5344CB8AC3E}">
        <p14:creationId xmlns:p14="http://schemas.microsoft.com/office/powerpoint/2010/main" val="2781791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302EF-EBFC-19D5-1519-5E60D87D1408}"/>
            </a:ext>
          </a:extLst>
        </p:cNvPr>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053511AE-0791-149F-05EB-436E75838CFD}"/>
              </a:ext>
            </a:extLst>
          </p:cNvPr>
          <p:cNvSpPr/>
          <p:nvPr/>
        </p:nvSpPr>
        <p:spPr>
          <a:xfrm>
            <a:off x="949958" y="1180002"/>
            <a:ext cx="9272829" cy="4296123"/>
          </a:xfrm>
          <a:prstGeom prst="roundRect">
            <a:avLst>
              <a:gd name="adj" fmla="val 5331"/>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70095E2C-6714-A2C7-2871-492476FAB51D}"/>
              </a:ext>
            </a:extLst>
          </p:cNvPr>
          <p:cNvSpPr>
            <a:spLocks noGrp="1"/>
          </p:cNvSpPr>
          <p:nvPr>
            <p:ph type="title"/>
          </p:nvPr>
        </p:nvSpPr>
        <p:spPr>
          <a:xfrm>
            <a:off x="979441" y="697403"/>
            <a:ext cx="8013700" cy="482599"/>
          </a:xfrm>
        </p:spPr>
        <p:txBody>
          <a:bodyPr>
            <a:normAutofit/>
          </a:bodyPr>
          <a:lstStyle/>
          <a:p>
            <a:pPr>
              <a:lnSpc>
                <a:spcPct val="100000"/>
              </a:lnSpc>
            </a:pPr>
            <a:r>
              <a:rPr lang="sv-SE" sz="2000" b="0" i="1" dirty="0"/>
              <a:t>Diskutera följande exempel i mindre grupper:</a:t>
            </a:r>
          </a:p>
        </p:txBody>
      </p:sp>
      <p:pic>
        <p:nvPicPr>
          <p:cNvPr id="3" name="Bildobjekt 2">
            <a:extLst>
              <a:ext uri="{FF2B5EF4-FFF2-40B4-BE49-F238E27FC236}">
                <a16:creationId xmlns:a16="http://schemas.microsoft.com/office/drawing/2014/main" id="{B5A303B7-52E3-B7EB-532A-47E6B328504C}"/>
              </a:ext>
            </a:extLst>
          </p:cNvPr>
          <p:cNvPicPr>
            <a:picLocks noChangeAspect="1"/>
          </p:cNvPicPr>
          <p:nvPr/>
        </p:nvPicPr>
        <p:blipFill>
          <a:blip r:embed="rId3"/>
          <a:stretch>
            <a:fillRect/>
          </a:stretch>
        </p:blipFill>
        <p:spPr>
          <a:xfrm>
            <a:off x="8993141" y="808738"/>
            <a:ext cx="2147128" cy="4789748"/>
          </a:xfrm>
          <a:prstGeom prst="rect">
            <a:avLst/>
          </a:prstGeom>
        </p:spPr>
      </p:pic>
      <p:sp>
        <p:nvSpPr>
          <p:cNvPr id="11" name="Platshållare för innehåll 2">
            <a:extLst>
              <a:ext uri="{FF2B5EF4-FFF2-40B4-BE49-F238E27FC236}">
                <a16:creationId xmlns:a16="http://schemas.microsoft.com/office/drawing/2014/main" id="{3DAB7BDF-D2EB-0739-5EEE-DFA59CB44857}"/>
              </a:ext>
            </a:extLst>
          </p:cNvPr>
          <p:cNvSpPr txBox="1">
            <a:spLocks/>
          </p:cNvSpPr>
          <p:nvPr/>
        </p:nvSpPr>
        <p:spPr>
          <a:xfrm>
            <a:off x="1354091" y="1497883"/>
            <a:ext cx="7639050" cy="423019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ts val="2400"/>
              </a:lnSpc>
              <a:spcBef>
                <a:spcPts val="0"/>
              </a:spcBef>
              <a:spcAft>
                <a:spcPts val="1500"/>
              </a:spcAft>
              <a:buFont typeface="Arial" panose="020B0604020202020204" pitchFamily="34" charset="0"/>
              <a:buNone/>
            </a:pPr>
            <a:r>
              <a:rPr lang="sv-SE" sz="1800" b="1" kern="100" dirty="0">
                <a:solidFill>
                  <a:schemeClr val="bg1"/>
                </a:solidFill>
                <a:ea typeface="Calibri" panose="020F0502020204030204" pitchFamily="34" charset="0"/>
              </a:rPr>
              <a:t>Tyra blir kontrollerad av sin pojkvän</a:t>
            </a:r>
            <a:br>
              <a:rPr lang="sv-SE" sz="1800" b="1"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Tyra och Elias träffas och blir blixtkära. Allt är perfekt i början, men efter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ett tag börjar Elias att alltmer kontrollera Tyra. Han kollar hennes telefon, kräver att få hennes lösenord, vilket hon ger honom. Han är svartsjuk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och i början tycker Tyra att det är gulligt. Tyras utrymme blir allt mindre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och ibland känns Elias hotfull. Hon får inte längre klä sig som hon vill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eller umgås med vem hon vill. Tyra vill inte lämna Elias, men känner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att situationen börjar bli ohållbar.</a:t>
            </a:r>
          </a:p>
          <a:p>
            <a:pPr fontAlgn="auto">
              <a:lnSpc>
                <a:spcPts val="2200"/>
              </a:lnSpc>
              <a:spcBef>
                <a:spcPts val="0"/>
              </a:spcBef>
              <a:spcAft>
                <a:spcPts val="500"/>
              </a:spcAft>
            </a:pPr>
            <a:r>
              <a:rPr lang="sv-SE" sz="1800" kern="100" dirty="0">
                <a:solidFill>
                  <a:schemeClr val="bg1"/>
                </a:solidFill>
                <a:ea typeface="Calibri" panose="020F0502020204030204" pitchFamily="34" charset="0"/>
              </a:rPr>
              <a:t>Vart kan Tyra vända sig för hjälp? </a:t>
            </a:r>
          </a:p>
          <a:p>
            <a:pPr fontAlgn="auto">
              <a:lnSpc>
                <a:spcPts val="2200"/>
              </a:lnSpc>
              <a:spcBef>
                <a:spcPts val="0"/>
              </a:spcBef>
              <a:spcAft>
                <a:spcPts val="500"/>
              </a:spcAft>
            </a:pPr>
            <a:r>
              <a:rPr lang="sv-SE" sz="1800" kern="100" dirty="0">
                <a:solidFill>
                  <a:schemeClr val="bg1"/>
                </a:solidFill>
                <a:ea typeface="Calibri" panose="020F0502020204030204" pitchFamily="34" charset="0"/>
              </a:rPr>
              <a:t>Vad skulle du som kompis kunna göra om du märker </a:t>
            </a:r>
            <a:br>
              <a:rPr lang="sv-SE" sz="1800" kern="100" dirty="0">
                <a:solidFill>
                  <a:schemeClr val="bg1"/>
                </a:solidFill>
                <a:ea typeface="Calibri" panose="020F0502020204030204" pitchFamily="34" charset="0"/>
              </a:rPr>
            </a:br>
            <a:r>
              <a:rPr lang="sv-SE" sz="1800" kern="100" dirty="0">
                <a:solidFill>
                  <a:schemeClr val="bg1"/>
                </a:solidFill>
                <a:ea typeface="Calibri" panose="020F0502020204030204" pitchFamily="34" charset="0"/>
              </a:rPr>
              <a:t>att Tyra har det jobbigt? </a:t>
            </a:r>
          </a:p>
        </p:txBody>
      </p:sp>
    </p:spTree>
    <p:extLst>
      <p:ext uri="{BB962C8B-B14F-4D97-AF65-F5344CB8AC3E}">
        <p14:creationId xmlns:p14="http://schemas.microsoft.com/office/powerpoint/2010/main" val="101235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4967E-4D93-BCD6-CD98-745D7FC43776}"/>
            </a:ext>
          </a:extLst>
        </p:cNvPr>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5C49B433-029F-03A2-D744-157BD05C73FC}"/>
              </a:ext>
            </a:extLst>
          </p:cNvPr>
          <p:cNvSpPr/>
          <p:nvPr/>
        </p:nvSpPr>
        <p:spPr>
          <a:xfrm>
            <a:off x="949958" y="1180002"/>
            <a:ext cx="9272829" cy="4677459"/>
          </a:xfrm>
          <a:prstGeom prst="roundRect">
            <a:avLst>
              <a:gd name="adj" fmla="val 5331"/>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7CCBD1E0-3E5A-5821-AF58-458668351919}"/>
              </a:ext>
            </a:extLst>
          </p:cNvPr>
          <p:cNvSpPr>
            <a:spLocks noGrp="1"/>
          </p:cNvSpPr>
          <p:nvPr>
            <p:ph type="title"/>
          </p:nvPr>
        </p:nvSpPr>
        <p:spPr>
          <a:xfrm>
            <a:off x="979441" y="697403"/>
            <a:ext cx="8013700" cy="482599"/>
          </a:xfrm>
        </p:spPr>
        <p:txBody>
          <a:bodyPr>
            <a:normAutofit/>
          </a:bodyPr>
          <a:lstStyle/>
          <a:p>
            <a:pPr>
              <a:lnSpc>
                <a:spcPct val="100000"/>
              </a:lnSpc>
            </a:pPr>
            <a:r>
              <a:rPr lang="sv-SE" sz="2000" b="0" i="1" dirty="0"/>
              <a:t>Diskutera följande exempel i mindre grupper:</a:t>
            </a:r>
          </a:p>
        </p:txBody>
      </p:sp>
      <p:sp>
        <p:nvSpPr>
          <p:cNvPr id="11" name="Platshållare för innehåll 2">
            <a:extLst>
              <a:ext uri="{FF2B5EF4-FFF2-40B4-BE49-F238E27FC236}">
                <a16:creationId xmlns:a16="http://schemas.microsoft.com/office/drawing/2014/main" id="{88FC6807-A26C-EF83-7754-80B5759D341C}"/>
              </a:ext>
            </a:extLst>
          </p:cNvPr>
          <p:cNvSpPr txBox="1">
            <a:spLocks/>
          </p:cNvSpPr>
          <p:nvPr/>
        </p:nvSpPr>
        <p:spPr>
          <a:xfrm>
            <a:off x="1354091" y="1497883"/>
            <a:ext cx="7856170" cy="423019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00"/>
              </a:lnSpc>
              <a:spcBef>
                <a:spcPts val="518"/>
              </a:spcBef>
              <a:buNone/>
            </a:pPr>
            <a:r>
              <a:rPr lang="sv-SE" sz="1800" b="1" dirty="0">
                <a:solidFill>
                  <a:schemeClr val="bg1"/>
                </a:solidFill>
                <a:effectLst/>
              </a:rPr>
              <a:t>Maja tycker det är jobbigt att gå till skolan</a:t>
            </a:r>
            <a:br>
              <a:rPr lang="sv-SE" sz="1800" b="1" dirty="0">
                <a:solidFill>
                  <a:schemeClr val="bg1"/>
                </a:solidFill>
              </a:rPr>
            </a:br>
            <a:r>
              <a:rPr lang="sv-SE" sz="1800" dirty="0">
                <a:solidFill>
                  <a:schemeClr val="bg1"/>
                </a:solidFill>
                <a:effectLst/>
              </a:rPr>
              <a:t>Maja vill gå till skolan men känner sig annorlunda. Hon får ont i magen och blir illamående och känner att det är omöjligt att gå dit. Maja känner sig ledsen och besviken på sig själv. Hon är rädd för vad klasskompisar tycker och säger om henne. Hon känner sig konstig och utanför och det blir till slut lättare att inte gå till skolan. Hennes föräldrar blir arga på henne när hon stannar hemma. När Maja orkar gå till skolan tycker hon oftast att det </a:t>
            </a:r>
            <a:br>
              <a:rPr lang="sv-SE" sz="1800" dirty="0">
                <a:solidFill>
                  <a:schemeClr val="bg1"/>
                </a:solidFill>
                <a:effectLst/>
              </a:rPr>
            </a:br>
            <a:r>
              <a:rPr lang="sv-SE" sz="1800" dirty="0">
                <a:solidFill>
                  <a:schemeClr val="bg1"/>
                </a:solidFill>
                <a:effectLst/>
              </a:rPr>
              <a:t>okej men på grund av frånvaron hänger hon inte med på lektionerna. Rasterna kan bli jobbiga med många elever och höga ljud.</a:t>
            </a:r>
            <a:br>
              <a:rPr lang="sv-SE" sz="1800" dirty="0">
                <a:solidFill>
                  <a:schemeClr val="bg1"/>
                </a:solidFill>
                <a:effectLst/>
              </a:rPr>
            </a:br>
            <a:endParaRPr lang="sv-SE" sz="1800" dirty="0">
              <a:solidFill>
                <a:schemeClr val="bg1"/>
              </a:solidFill>
              <a:effectLst/>
            </a:endParaRPr>
          </a:p>
          <a:p>
            <a:pPr>
              <a:lnSpc>
                <a:spcPts val="2280"/>
              </a:lnSpc>
              <a:spcBef>
                <a:spcPts val="0"/>
              </a:spcBef>
              <a:spcAft>
                <a:spcPts val="500"/>
              </a:spcAft>
            </a:pPr>
            <a:r>
              <a:rPr lang="sv-SE" sz="1800" dirty="0">
                <a:solidFill>
                  <a:schemeClr val="bg1"/>
                </a:solidFill>
                <a:effectLst/>
                <a:ea typeface="Aptos" panose="020B0004020202020204" pitchFamily="34" charset="0"/>
              </a:rPr>
              <a:t>Vad kan Maja göra? </a:t>
            </a:r>
          </a:p>
          <a:p>
            <a:pPr>
              <a:lnSpc>
                <a:spcPts val="2280"/>
              </a:lnSpc>
              <a:spcBef>
                <a:spcPts val="0"/>
              </a:spcBef>
              <a:spcAft>
                <a:spcPts val="500"/>
              </a:spcAft>
            </a:pPr>
            <a:r>
              <a:rPr lang="sv-SE" sz="1800" dirty="0">
                <a:solidFill>
                  <a:schemeClr val="bg1"/>
                </a:solidFill>
                <a:effectLst/>
                <a:ea typeface="Aptos" panose="020B0004020202020204" pitchFamily="34" charset="0"/>
              </a:rPr>
              <a:t>Vem eller vilka kan hon prata med om sin situation? </a:t>
            </a:r>
          </a:p>
          <a:p>
            <a:pPr>
              <a:lnSpc>
                <a:spcPts val="2280"/>
              </a:lnSpc>
              <a:spcBef>
                <a:spcPts val="0"/>
              </a:spcBef>
              <a:spcAft>
                <a:spcPts val="500"/>
              </a:spcAft>
            </a:pPr>
            <a:r>
              <a:rPr lang="sv-SE" sz="1800" dirty="0">
                <a:solidFill>
                  <a:schemeClr val="bg1"/>
                </a:solidFill>
                <a:effectLst/>
                <a:ea typeface="Aptos" panose="020B0004020202020204" pitchFamily="34" charset="0"/>
              </a:rPr>
              <a:t>Om du som vän märker att Maja mår dåligt, vad kan du göra? </a:t>
            </a:r>
            <a:endParaRPr lang="sv-SE" sz="1800" dirty="0">
              <a:solidFill>
                <a:schemeClr val="bg1"/>
              </a:solidFill>
            </a:endParaRPr>
          </a:p>
        </p:txBody>
      </p:sp>
      <p:pic>
        <p:nvPicPr>
          <p:cNvPr id="4" name="Bildobjekt 3" descr="En bild som visar clipart, rita, illustration, tecknad serie&#10;&#10;AI-genererat innehåll kan vara felaktigt.">
            <a:extLst>
              <a:ext uri="{FF2B5EF4-FFF2-40B4-BE49-F238E27FC236}">
                <a16:creationId xmlns:a16="http://schemas.microsoft.com/office/drawing/2014/main" id="{3B4E436E-4608-C0A8-35B0-8B6B54126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8741" y="1612518"/>
            <a:ext cx="3128091" cy="4548079"/>
          </a:xfrm>
          <a:prstGeom prst="rect">
            <a:avLst/>
          </a:prstGeom>
        </p:spPr>
      </p:pic>
    </p:spTree>
    <p:extLst>
      <p:ext uri="{BB962C8B-B14F-4D97-AF65-F5344CB8AC3E}">
        <p14:creationId xmlns:p14="http://schemas.microsoft.com/office/powerpoint/2010/main" val="3553569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B3AFC-CFFA-BD85-C869-72A5124F2610}"/>
            </a:ext>
          </a:extLst>
        </p:cNvPr>
        <p:cNvGrpSpPr/>
        <p:nvPr/>
      </p:nvGrpSpPr>
      <p:grpSpPr>
        <a:xfrm>
          <a:off x="0" y="0"/>
          <a:ext cx="0" cy="0"/>
          <a:chOff x="0" y="0"/>
          <a:chExt cx="0" cy="0"/>
        </a:xfrm>
      </p:grpSpPr>
      <p:sp>
        <p:nvSpPr>
          <p:cNvPr id="5" name="Rektangel med rundade hörn 4">
            <a:extLst>
              <a:ext uri="{FF2B5EF4-FFF2-40B4-BE49-F238E27FC236}">
                <a16:creationId xmlns:a16="http://schemas.microsoft.com/office/drawing/2014/main" id="{CE2A6645-0004-A7E6-A97C-DF5254A4A5FC}"/>
              </a:ext>
            </a:extLst>
          </p:cNvPr>
          <p:cNvSpPr/>
          <p:nvPr/>
        </p:nvSpPr>
        <p:spPr>
          <a:xfrm>
            <a:off x="949958" y="1180002"/>
            <a:ext cx="9272829" cy="4677459"/>
          </a:xfrm>
          <a:prstGeom prst="roundRect">
            <a:avLst>
              <a:gd name="adj" fmla="val 5331"/>
            </a:avLst>
          </a:prstGeom>
          <a:solidFill>
            <a:srgbClr val="4C46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ubrik 1">
            <a:extLst>
              <a:ext uri="{FF2B5EF4-FFF2-40B4-BE49-F238E27FC236}">
                <a16:creationId xmlns:a16="http://schemas.microsoft.com/office/drawing/2014/main" id="{C7435EB8-280B-EBB1-4CD8-6853AEE0E46F}"/>
              </a:ext>
            </a:extLst>
          </p:cNvPr>
          <p:cNvSpPr>
            <a:spLocks noGrp="1"/>
          </p:cNvSpPr>
          <p:nvPr>
            <p:ph type="title"/>
          </p:nvPr>
        </p:nvSpPr>
        <p:spPr>
          <a:xfrm>
            <a:off x="979441" y="697403"/>
            <a:ext cx="8013700" cy="482599"/>
          </a:xfrm>
        </p:spPr>
        <p:txBody>
          <a:bodyPr>
            <a:normAutofit/>
          </a:bodyPr>
          <a:lstStyle/>
          <a:p>
            <a:pPr>
              <a:lnSpc>
                <a:spcPct val="100000"/>
              </a:lnSpc>
            </a:pPr>
            <a:r>
              <a:rPr lang="sv-SE" sz="2000" b="0" i="1" dirty="0"/>
              <a:t>Diskutera följande exempel i mindre grupper:</a:t>
            </a:r>
          </a:p>
        </p:txBody>
      </p:sp>
      <p:sp>
        <p:nvSpPr>
          <p:cNvPr id="11" name="Platshållare för innehåll 2">
            <a:extLst>
              <a:ext uri="{FF2B5EF4-FFF2-40B4-BE49-F238E27FC236}">
                <a16:creationId xmlns:a16="http://schemas.microsoft.com/office/drawing/2014/main" id="{DE6EDBF9-3A82-FE27-51B4-2E68155302A0}"/>
              </a:ext>
            </a:extLst>
          </p:cNvPr>
          <p:cNvSpPr txBox="1">
            <a:spLocks/>
          </p:cNvSpPr>
          <p:nvPr/>
        </p:nvSpPr>
        <p:spPr>
          <a:xfrm>
            <a:off x="1354091" y="1497883"/>
            <a:ext cx="7639050" cy="4230198"/>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400"/>
              </a:lnSpc>
              <a:spcBef>
                <a:spcPts val="518"/>
              </a:spcBef>
              <a:buNone/>
            </a:pPr>
            <a:r>
              <a:rPr lang="sv-SE" sz="1800" b="1" dirty="0">
                <a:solidFill>
                  <a:schemeClr val="bg1"/>
                </a:solidFill>
                <a:effectLst/>
              </a:rPr>
              <a:t>Liam får frågor om kriminella uppdrag</a:t>
            </a:r>
            <a:br>
              <a:rPr lang="sv-SE" sz="1800" b="1" dirty="0">
                <a:solidFill>
                  <a:schemeClr val="bg1"/>
                </a:solidFill>
              </a:rPr>
            </a:br>
            <a:r>
              <a:rPr lang="sv-SE" sz="1800" dirty="0">
                <a:solidFill>
                  <a:schemeClr val="bg1"/>
                </a:solidFill>
                <a:effectLst/>
              </a:rPr>
              <a:t>Liam har länge haft det svårt i skolan. Han skolkar från lektioner och hänger med kompisar i korridorerna. Hemma är det ofta bråk. Han får kontakt med några äldre personer som pratar om hur han kan tjäna </a:t>
            </a:r>
            <a:br>
              <a:rPr lang="sv-SE" sz="1800" dirty="0">
                <a:solidFill>
                  <a:schemeClr val="bg1"/>
                </a:solidFill>
                <a:effectLst/>
              </a:rPr>
            </a:br>
            <a:r>
              <a:rPr lang="sv-SE" sz="1800" dirty="0">
                <a:solidFill>
                  <a:schemeClr val="bg1"/>
                </a:solidFill>
                <a:effectLst/>
              </a:rPr>
              <a:t>snabba pengar. Liam tar sitt första uppdrag som ger honom pengar han aldrig tidigare haft. Liam dras nu in en värld av droger, våld och vapen. </a:t>
            </a:r>
            <a:br>
              <a:rPr lang="sv-SE" sz="1800" dirty="0">
                <a:solidFill>
                  <a:schemeClr val="bg1"/>
                </a:solidFill>
                <a:effectLst/>
              </a:rPr>
            </a:br>
            <a:r>
              <a:rPr lang="sv-SE" sz="1800" dirty="0">
                <a:solidFill>
                  <a:schemeClr val="bg1"/>
                </a:solidFill>
                <a:effectLst/>
              </a:rPr>
              <a:t>En dag får han ett uppdrag han inte vill göra. När Liam säger nej blir </a:t>
            </a:r>
            <a:br>
              <a:rPr lang="sv-SE" sz="1800" dirty="0">
                <a:solidFill>
                  <a:schemeClr val="bg1"/>
                </a:solidFill>
                <a:effectLst/>
              </a:rPr>
            </a:br>
            <a:r>
              <a:rPr lang="sv-SE" sz="1800" dirty="0">
                <a:solidFill>
                  <a:schemeClr val="bg1"/>
                </a:solidFill>
                <a:effectLst/>
              </a:rPr>
              <a:t>både han och hans familj hotad och han känner att han inte har </a:t>
            </a:r>
            <a:br>
              <a:rPr lang="sv-SE" sz="1800" dirty="0">
                <a:solidFill>
                  <a:schemeClr val="bg1"/>
                </a:solidFill>
                <a:effectLst/>
              </a:rPr>
            </a:br>
            <a:r>
              <a:rPr lang="sv-SE" sz="1800" dirty="0">
                <a:solidFill>
                  <a:schemeClr val="bg1"/>
                </a:solidFill>
                <a:effectLst/>
              </a:rPr>
              <a:t>något val. Liam vet inte hur han ska ta sig ur situationen.</a:t>
            </a:r>
            <a:br>
              <a:rPr lang="sv-SE" sz="1800" dirty="0">
                <a:solidFill>
                  <a:schemeClr val="bg1"/>
                </a:solidFill>
                <a:effectLst/>
              </a:rPr>
            </a:br>
            <a:endParaRPr lang="sv-SE" sz="1800" dirty="0">
              <a:solidFill>
                <a:schemeClr val="bg1"/>
              </a:solidFill>
              <a:effectLst/>
            </a:endParaRPr>
          </a:p>
          <a:p>
            <a:pPr>
              <a:lnSpc>
                <a:spcPts val="2280"/>
              </a:lnSpc>
              <a:spcBef>
                <a:spcPts val="0"/>
              </a:spcBef>
              <a:spcAft>
                <a:spcPts val="500"/>
              </a:spcAft>
            </a:pPr>
            <a:r>
              <a:rPr lang="sv-SE" sz="1800" dirty="0">
                <a:solidFill>
                  <a:schemeClr val="bg1"/>
                </a:solidFill>
                <a:effectLst/>
                <a:ea typeface="Aptos" panose="020B0004020202020204" pitchFamily="34" charset="0"/>
              </a:rPr>
              <a:t>Vad kan Liam göra? </a:t>
            </a:r>
          </a:p>
          <a:p>
            <a:pPr>
              <a:lnSpc>
                <a:spcPts val="2280"/>
              </a:lnSpc>
              <a:spcBef>
                <a:spcPts val="0"/>
              </a:spcBef>
              <a:spcAft>
                <a:spcPts val="500"/>
              </a:spcAft>
            </a:pPr>
            <a:r>
              <a:rPr lang="sv-SE" sz="1800" dirty="0">
                <a:solidFill>
                  <a:schemeClr val="bg1"/>
                </a:solidFill>
                <a:effectLst/>
                <a:ea typeface="Aptos" panose="020B0004020202020204" pitchFamily="34" charset="0"/>
              </a:rPr>
              <a:t>Vem eller vilka kan han prata med om sin situation? </a:t>
            </a:r>
          </a:p>
          <a:p>
            <a:pPr>
              <a:lnSpc>
                <a:spcPts val="2280"/>
              </a:lnSpc>
              <a:spcBef>
                <a:spcPts val="0"/>
              </a:spcBef>
              <a:spcAft>
                <a:spcPts val="500"/>
              </a:spcAft>
            </a:pPr>
            <a:r>
              <a:rPr lang="sv-SE" sz="1800" dirty="0">
                <a:solidFill>
                  <a:schemeClr val="bg1"/>
                </a:solidFill>
                <a:effectLst/>
                <a:ea typeface="Aptos" panose="020B0004020202020204" pitchFamily="34" charset="0"/>
              </a:rPr>
              <a:t>Vad skulle du som vän kunna göra? </a:t>
            </a:r>
            <a:endParaRPr lang="sv-SE" sz="1800" dirty="0">
              <a:solidFill>
                <a:schemeClr val="bg1"/>
              </a:solidFill>
              <a:effectLst/>
            </a:endParaRPr>
          </a:p>
        </p:txBody>
      </p:sp>
      <p:pic>
        <p:nvPicPr>
          <p:cNvPr id="3" name="Bildobjekt 2" descr="En bild som visar tecknad serie, clipart, hat, rita&#10;&#10;AI-genererat innehåll kan vara felaktigt.">
            <a:extLst>
              <a:ext uri="{FF2B5EF4-FFF2-40B4-BE49-F238E27FC236}">
                <a16:creationId xmlns:a16="http://schemas.microsoft.com/office/drawing/2014/main" id="{E75119AA-E6CE-BD9B-D1E1-978A975C1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8745" y="1294637"/>
            <a:ext cx="3308083" cy="4865960"/>
          </a:xfrm>
          <a:prstGeom prst="rect">
            <a:avLst/>
          </a:prstGeom>
        </p:spPr>
      </p:pic>
    </p:spTree>
    <p:extLst>
      <p:ext uri="{BB962C8B-B14F-4D97-AF65-F5344CB8AC3E}">
        <p14:creationId xmlns:p14="http://schemas.microsoft.com/office/powerpoint/2010/main" val="2191096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0D449-A1A3-5547-95A5-59A89CA85866}"/>
            </a:ext>
          </a:extLst>
        </p:cNvPr>
        <p:cNvGrpSpPr/>
        <p:nvPr/>
      </p:nvGrpSpPr>
      <p:grpSpPr>
        <a:xfrm>
          <a:off x="0" y="0"/>
          <a:ext cx="0" cy="0"/>
          <a:chOff x="0" y="0"/>
          <a:chExt cx="0" cy="0"/>
        </a:xfrm>
      </p:grpSpPr>
      <p:sp>
        <p:nvSpPr>
          <p:cNvPr id="6" name="Rektangel 5">
            <a:extLst>
              <a:ext uri="{FF2B5EF4-FFF2-40B4-BE49-F238E27FC236}">
                <a16:creationId xmlns:a16="http://schemas.microsoft.com/office/drawing/2014/main" id="{D3C9F622-45EB-45D1-9991-35ECBD29CD55}"/>
              </a:ext>
            </a:extLst>
          </p:cNvPr>
          <p:cNvSpPr/>
          <p:nvPr/>
        </p:nvSpPr>
        <p:spPr>
          <a:xfrm>
            <a:off x="0" y="6757"/>
            <a:ext cx="12192000" cy="5883679"/>
          </a:xfrm>
          <a:prstGeom prst="rect">
            <a:avLst/>
          </a:prstGeom>
          <a:solidFill>
            <a:srgbClr val="4C47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lt1">
                  <a:alpha val="50000"/>
                </a:schemeClr>
              </a:solidFill>
            </a:endParaRPr>
          </a:p>
        </p:txBody>
      </p:sp>
      <p:sp>
        <p:nvSpPr>
          <p:cNvPr id="9" name="Rubrik 1">
            <a:extLst>
              <a:ext uri="{FF2B5EF4-FFF2-40B4-BE49-F238E27FC236}">
                <a16:creationId xmlns:a16="http://schemas.microsoft.com/office/drawing/2014/main" id="{07C49B49-1E90-85ED-245B-2004EF8B78B4}"/>
              </a:ext>
            </a:extLst>
          </p:cNvPr>
          <p:cNvSpPr txBox="1">
            <a:spLocks/>
          </p:cNvSpPr>
          <p:nvPr/>
        </p:nvSpPr>
        <p:spPr>
          <a:xfrm>
            <a:off x="6952144" y="17865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10" name="Rubrik 1">
            <a:extLst>
              <a:ext uri="{FF2B5EF4-FFF2-40B4-BE49-F238E27FC236}">
                <a16:creationId xmlns:a16="http://schemas.microsoft.com/office/drawing/2014/main" id="{DB7EC4D7-A2EB-C065-2591-A7E85EA3E17D}"/>
              </a:ext>
            </a:extLst>
          </p:cNvPr>
          <p:cNvSpPr txBox="1">
            <a:spLocks/>
          </p:cNvSpPr>
          <p:nvPr/>
        </p:nvSpPr>
        <p:spPr>
          <a:xfrm>
            <a:off x="8379548" y="1014279"/>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6000" dirty="0">
                <a:solidFill>
                  <a:schemeClr val="bg1">
                    <a:alpha val="50000"/>
                  </a:schemeClr>
                </a:solidFill>
              </a:rPr>
              <a:t>?</a:t>
            </a:r>
          </a:p>
        </p:txBody>
      </p:sp>
      <p:sp>
        <p:nvSpPr>
          <p:cNvPr id="11" name="Rubrik 1">
            <a:extLst>
              <a:ext uri="{FF2B5EF4-FFF2-40B4-BE49-F238E27FC236}">
                <a16:creationId xmlns:a16="http://schemas.microsoft.com/office/drawing/2014/main" id="{CA35937A-DBD5-6426-AB2E-52CACD506C53}"/>
              </a:ext>
            </a:extLst>
          </p:cNvPr>
          <p:cNvSpPr txBox="1">
            <a:spLocks/>
          </p:cNvSpPr>
          <p:nvPr/>
        </p:nvSpPr>
        <p:spPr>
          <a:xfrm>
            <a:off x="7396777" y="203272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12" name="Rubrik 1">
            <a:extLst>
              <a:ext uri="{FF2B5EF4-FFF2-40B4-BE49-F238E27FC236}">
                <a16:creationId xmlns:a16="http://schemas.microsoft.com/office/drawing/2014/main" id="{04458F35-8486-FE65-6EE8-1FBC3A5DF6B5}"/>
              </a:ext>
            </a:extLst>
          </p:cNvPr>
          <p:cNvSpPr txBox="1">
            <a:spLocks/>
          </p:cNvSpPr>
          <p:nvPr/>
        </p:nvSpPr>
        <p:spPr>
          <a:xfrm>
            <a:off x="6799458" y="372315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3" name="Rubrik 1">
            <a:extLst>
              <a:ext uri="{FF2B5EF4-FFF2-40B4-BE49-F238E27FC236}">
                <a16:creationId xmlns:a16="http://schemas.microsoft.com/office/drawing/2014/main" id="{AEEF5A10-F091-0658-4B1E-2C9ACBDF21EC}"/>
              </a:ext>
            </a:extLst>
          </p:cNvPr>
          <p:cNvSpPr txBox="1">
            <a:spLocks/>
          </p:cNvSpPr>
          <p:nvPr/>
        </p:nvSpPr>
        <p:spPr>
          <a:xfrm>
            <a:off x="6049236" y="1121369"/>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4" name="Rubrik 1">
            <a:extLst>
              <a:ext uri="{FF2B5EF4-FFF2-40B4-BE49-F238E27FC236}">
                <a16:creationId xmlns:a16="http://schemas.microsoft.com/office/drawing/2014/main" id="{EC85DE79-4350-A7D9-94F4-E7DABC151549}"/>
              </a:ext>
            </a:extLst>
          </p:cNvPr>
          <p:cNvSpPr txBox="1">
            <a:spLocks/>
          </p:cNvSpPr>
          <p:nvPr/>
        </p:nvSpPr>
        <p:spPr>
          <a:xfrm>
            <a:off x="8774775" y="434372"/>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5" name="Rubrik 1">
            <a:extLst>
              <a:ext uri="{FF2B5EF4-FFF2-40B4-BE49-F238E27FC236}">
                <a16:creationId xmlns:a16="http://schemas.microsoft.com/office/drawing/2014/main" id="{B05C9A10-CA55-C76D-18A2-76793368B26C}"/>
              </a:ext>
            </a:extLst>
          </p:cNvPr>
          <p:cNvSpPr txBox="1">
            <a:spLocks/>
          </p:cNvSpPr>
          <p:nvPr/>
        </p:nvSpPr>
        <p:spPr>
          <a:xfrm>
            <a:off x="9177434" y="1889265"/>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6" name="Rubrik 1">
            <a:extLst>
              <a:ext uri="{FF2B5EF4-FFF2-40B4-BE49-F238E27FC236}">
                <a16:creationId xmlns:a16="http://schemas.microsoft.com/office/drawing/2014/main" id="{985B9084-2D0E-43DB-45C0-1955480290E7}"/>
              </a:ext>
            </a:extLst>
          </p:cNvPr>
          <p:cNvSpPr txBox="1">
            <a:spLocks/>
          </p:cNvSpPr>
          <p:nvPr/>
        </p:nvSpPr>
        <p:spPr>
          <a:xfrm>
            <a:off x="9022440" y="433573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17" name="Rubrik 1">
            <a:extLst>
              <a:ext uri="{FF2B5EF4-FFF2-40B4-BE49-F238E27FC236}">
                <a16:creationId xmlns:a16="http://schemas.microsoft.com/office/drawing/2014/main" id="{E9B71B3C-CA75-B414-37D1-19454C302487}"/>
              </a:ext>
            </a:extLst>
          </p:cNvPr>
          <p:cNvSpPr txBox="1">
            <a:spLocks/>
          </p:cNvSpPr>
          <p:nvPr/>
        </p:nvSpPr>
        <p:spPr>
          <a:xfrm>
            <a:off x="8354525" y="2724862"/>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18" name="Rubrik 1">
            <a:extLst>
              <a:ext uri="{FF2B5EF4-FFF2-40B4-BE49-F238E27FC236}">
                <a16:creationId xmlns:a16="http://schemas.microsoft.com/office/drawing/2014/main" id="{629752C9-B82B-2BB4-4761-83423E748669}"/>
              </a:ext>
            </a:extLst>
          </p:cNvPr>
          <p:cNvSpPr txBox="1">
            <a:spLocks/>
          </p:cNvSpPr>
          <p:nvPr/>
        </p:nvSpPr>
        <p:spPr>
          <a:xfrm>
            <a:off x="9987438" y="666507"/>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9" name="Rubrik 1">
            <a:extLst>
              <a:ext uri="{FF2B5EF4-FFF2-40B4-BE49-F238E27FC236}">
                <a16:creationId xmlns:a16="http://schemas.microsoft.com/office/drawing/2014/main" id="{BB9BF0F8-2679-2206-877E-5D024844C06E}"/>
              </a:ext>
            </a:extLst>
          </p:cNvPr>
          <p:cNvSpPr txBox="1">
            <a:spLocks/>
          </p:cNvSpPr>
          <p:nvPr/>
        </p:nvSpPr>
        <p:spPr>
          <a:xfrm>
            <a:off x="10582848" y="197386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20" name="Rubrik 1">
            <a:extLst>
              <a:ext uri="{FF2B5EF4-FFF2-40B4-BE49-F238E27FC236}">
                <a16:creationId xmlns:a16="http://schemas.microsoft.com/office/drawing/2014/main" id="{D2346A6E-AD30-078D-6FFD-84CA0F6272B5}"/>
              </a:ext>
            </a:extLst>
          </p:cNvPr>
          <p:cNvSpPr txBox="1">
            <a:spLocks/>
          </p:cNvSpPr>
          <p:nvPr/>
        </p:nvSpPr>
        <p:spPr>
          <a:xfrm>
            <a:off x="10819436" y="109287"/>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21" name="Rubrik 1">
            <a:extLst>
              <a:ext uri="{FF2B5EF4-FFF2-40B4-BE49-F238E27FC236}">
                <a16:creationId xmlns:a16="http://schemas.microsoft.com/office/drawing/2014/main" id="{0814A58E-9A25-54F3-ECB7-336914A2026F}"/>
              </a:ext>
            </a:extLst>
          </p:cNvPr>
          <p:cNvSpPr txBox="1">
            <a:spLocks/>
          </p:cNvSpPr>
          <p:nvPr/>
        </p:nvSpPr>
        <p:spPr>
          <a:xfrm>
            <a:off x="10412146" y="463501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22" name="Rubrik 1">
            <a:extLst>
              <a:ext uri="{FF2B5EF4-FFF2-40B4-BE49-F238E27FC236}">
                <a16:creationId xmlns:a16="http://schemas.microsoft.com/office/drawing/2014/main" id="{BED6148B-014C-1DCE-7469-81D50AA742F5}"/>
              </a:ext>
            </a:extLst>
          </p:cNvPr>
          <p:cNvSpPr txBox="1">
            <a:spLocks/>
          </p:cNvSpPr>
          <p:nvPr/>
        </p:nvSpPr>
        <p:spPr>
          <a:xfrm>
            <a:off x="7243811" y="457681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23" name="Rubrik 1">
            <a:extLst>
              <a:ext uri="{FF2B5EF4-FFF2-40B4-BE49-F238E27FC236}">
                <a16:creationId xmlns:a16="http://schemas.microsoft.com/office/drawing/2014/main" id="{945174C9-C70A-AF2E-CEDF-BBFF020DE34F}"/>
              </a:ext>
            </a:extLst>
          </p:cNvPr>
          <p:cNvSpPr txBox="1">
            <a:spLocks/>
          </p:cNvSpPr>
          <p:nvPr/>
        </p:nvSpPr>
        <p:spPr>
          <a:xfrm>
            <a:off x="6024213" y="516915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24" name="Rubrik 1">
            <a:extLst>
              <a:ext uri="{FF2B5EF4-FFF2-40B4-BE49-F238E27FC236}">
                <a16:creationId xmlns:a16="http://schemas.microsoft.com/office/drawing/2014/main" id="{AB1FF25E-C3E5-EE5A-10C8-801A66663C78}"/>
              </a:ext>
            </a:extLst>
          </p:cNvPr>
          <p:cNvSpPr txBox="1">
            <a:spLocks/>
          </p:cNvSpPr>
          <p:nvPr/>
        </p:nvSpPr>
        <p:spPr>
          <a:xfrm>
            <a:off x="10133154" y="3281213"/>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25" name="Rubrik 1">
            <a:extLst>
              <a:ext uri="{FF2B5EF4-FFF2-40B4-BE49-F238E27FC236}">
                <a16:creationId xmlns:a16="http://schemas.microsoft.com/office/drawing/2014/main" id="{4D58C758-401B-662B-D744-723415EA4BEA}"/>
              </a:ext>
            </a:extLst>
          </p:cNvPr>
          <p:cNvSpPr>
            <a:spLocks noGrp="1"/>
          </p:cNvSpPr>
          <p:nvPr>
            <p:ph type="title"/>
          </p:nvPr>
        </p:nvSpPr>
        <p:spPr>
          <a:xfrm>
            <a:off x="1006557" y="1891665"/>
            <a:ext cx="3722914" cy="648410"/>
          </a:xfrm>
        </p:spPr>
        <p:txBody>
          <a:bodyPr>
            <a:noAutofit/>
          </a:bodyPr>
          <a:lstStyle/>
          <a:p>
            <a:pPr>
              <a:lnSpc>
                <a:spcPct val="100000"/>
              </a:lnSpc>
            </a:pPr>
            <a:r>
              <a:rPr lang="sv-SE" sz="4500" dirty="0">
                <a:solidFill>
                  <a:schemeClr val="bg1"/>
                </a:solidFill>
              </a:rPr>
              <a:t>Utcheckning</a:t>
            </a:r>
          </a:p>
        </p:txBody>
      </p:sp>
      <p:sp>
        <p:nvSpPr>
          <p:cNvPr id="26" name="Platshållare för innehåll 2">
            <a:extLst>
              <a:ext uri="{FF2B5EF4-FFF2-40B4-BE49-F238E27FC236}">
                <a16:creationId xmlns:a16="http://schemas.microsoft.com/office/drawing/2014/main" id="{2383C817-91FC-6580-29E5-8810AAFD0F35}"/>
              </a:ext>
            </a:extLst>
          </p:cNvPr>
          <p:cNvSpPr txBox="1">
            <a:spLocks/>
          </p:cNvSpPr>
          <p:nvPr/>
        </p:nvSpPr>
        <p:spPr>
          <a:xfrm>
            <a:off x="838200" y="2761366"/>
            <a:ext cx="5181600" cy="1555322"/>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1000"/>
              </a:spcAft>
            </a:pPr>
            <a:r>
              <a:rPr lang="sv-SE" sz="2300" kern="100" dirty="0">
                <a:solidFill>
                  <a:schemeClr val="bg1"/>
                </a:solidFill>
                <a:ea typeface="Calibri" panose="020F0502020204030204" pitchFamily="34" charset="0"/>
              </a:rPr>
              <a:t>Vad tyckte du om lektionen </a:t>
            </a:r>
            <a:br>
              <a:rPr lang="sv-SE" sz="2300" kern="100" dirty="0">
                <a:solidFill>
                  <a:schemeClr val="bg1"/>
                </a:solidFill>
                <a:ea typeface="Calibri" panose="020F0502020204030204" pitchFamily="34" charset="0"/>
              </a:rPr>
            </a:br>
            <a:r>
              <a:rPr lang="sv-SE" sz="2300" kern="100" dirty="0">
                <a:solidFill>
                  <a:schemeClr val="bg1"/>
                </a:solidFill>
                <a:ea typeface="Calibri" panose="020F0502020204030204" pitchFamily="34" charset="0"/>
              </a:rPr>
              <a:t>om socialtjänsten?</a:t>
            </a:r>
          </a:p>
          <a:p>
            <a:pPr fontAlgn="auto">
              <a:lnSpc>
                <a:spcPct val="100000"/>
              </a:lnSpc>
              <a:spcBef>
                <a:spcPts val="0"/>
              </a:spcBef>
              <a:spcAft>
                <a:spcPts val="1000"/>
              </a:spcAft>
            </a:pPr>
            <a:r>
              <a:rPr lang="sv-SE" sz="2300" kern="100" dirty="0">
                <a:solidFill>
                  <a:schemeClr val="bg1"/>
                </a:solidFill>
                <a:ea typeface="Calibri" panose="020F0502020204030204" pitchFamily="34" charset="0"/>
              </a:rPr>
              <a:t>Har du lärt dig något nytt?</a:t>
            </a:r>
          </a:p>
          <a:p>
            <a:pPr fontAlgn="auto">
              <a:lnSpc>
                <a:spcPct val="100000"/>
              </a:lnSpc>
              <a:spcBef>
                <a:spcPts val="0"/>
              </a:spcBef>
              <a:spcAft>
                <a:spcPts val="1000"/>
              </a:spcAft>
            </a:pPr>
            <a:endParaRPr lang="sv-SE" sz="2300" kern="100" dirty="0">
              <a:solidFill>
                <a:schemeClr val="bg1"/>
              </a:solidFill>
              <a:ea typeface="Calibri" panose="020F0502020204030204" pitchFamily="34" charset="0"/>
            </a:endParaRPr>
          </a:p>
        </p:txBody>
      </p:sp>
      <p:sp>
        <p:nvSpPr>
          <p:cNvPr id="27" name="Rubrik 1">
            <a:extLst>
              <a:ext uri="{FF2B5EF4-FFF2-40B4-BE49-F238E27FC236}">
                <a16:creationId xmlns:a16="http://schemas.microsoft.com/office/drawing/2014/main" id="{88D2F5F0-C4A3-ED0B-C0E1-BADE558BED05}"/>
              </a:ext>
            </a:extLst>
          </p:cNvPr>
          <p:cNvSpPr txBox="1">
            <a:spLocks/>
          </p:cNvSpPr>
          <p:nvPr/>
        </p:nvSpPr>
        <p:spPr>
          <a:xfrm>
            <a:off x="5658119" y="2908394"/>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6000" dirty="0">
                <a:solidFill>
                  <a:schemeClr val="bg1">
                    <a:alpha val="50000"/>
                  </a:schemeClr>
                </a:solidFill>
              </a:rPr>
              <a:t>?</a:t>
            </a:r>
          </a:p>
        </p:txBody>
      </p:sp>
    </p:spTree>
    <p:extLst>
      <p:ext uri="{BB962C8B-B14F-4D97-AF65-F5344CB8AC3E}">
        <p14:creationId xmlns:p14="http://schemas.microsoft.com/office/powerpoint/2010/main" val="30261047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Bildobjekt 47">
            <a:extLst>
              <a:ext uri="{FF2B5EF4-FFF2-40B4-BE49-F238E27FC236}">
                <a16:creationId xmlns:a16="http://schemas.microsoft.com/office/drawing/2014/main" id="{FA07C61C-8B93-4784-7869-47B5A6ADC05D}"/>
              </a:ext>
            </a:extLst>
          </p:cNvPr>
          <p:cNvPicPr>
            <a:picLocks noChangeAspect="1"/>
          </p:cNvPicPr>
          <p:nvPr/>
        </p:nvPicPr>
        <p:blipFill>
          <a:blip r:embed="rId2"/>
          <a:stretch>
            <a:fillRect/>
          </a:stretch>
        </p:blipFill>
        <p:spPr>
          <a:xfrm>
            <a:off x="0" y="0"/>
            <a:ext cx="12192000" cy="5902988"/>
          </a:xfrm>
          <a:prstGeom prst="rect">
            <a:avLst/>
          </a:prstGeom>
        </p:spPr>
      </p:pic>
      <p:sp>
        <p:nvSpPr>
          <p:cNvPr id="25" name="Rubrik 1">
            <a:extLst>
              <a:ext uri="{FF2B5EF4-FFF2-40B4-BE49-F238E27FC236}">
                <a16:creationId xmlns:a16="http://schemas.microsoft.com/office/drawing/2014/main" id="{DB762384-9B37-0614-A598-99419A06A31F}"/>
              </a:ext>
            </a:extLst>
          </p:cNvPr>
          <p:cNvSpPr txBox="1">
            <a:spLocks/>
          </p:cNvSpPr>
          <p:nvPr/>
        </p:nvSpPr>
        <p:spPr>
          <a:xfrm>
            <a:off x="3475587" y="1056689"/>
            <a:ext cx="8409972" cy="1450567"/>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lnSpc>
                <a:spcPct val="100000"/>
              </a:lnSpc>
              <a:spcAft>
                <a:spcPts val="0"/>
              </a:spcAft>
            </a:pPr>
            <a:r>
              <a:rPr lang="sv-SE" sz="4500" dirty="0"/>
              <a:t>Kom ihåg: </a:t>
            </a:r>
            <a:br>
              <a:rPr lang="sv-SE" sz="4500" dirty="0"/>
            </a:br>
            <a:r>
              <a:rPr lang="sv-SE" sz="4500" dirty="0"/>
              <a:t>Du har rätt att må bra!</a:t>
            </a:r>
          </a:p>
          <a:p>
            <a:pPr algn="ctr" fontAlgn="auto">
              <a:lnSpc>
                <a:spcPct val="100000"/>
              </a:lnSpc>
              <a:spcAft>
                <a:spcPts val="0"/>
              </a:spcAft>
            </a:pPr>
            <a:endParaRPr lang="sv-SE" sz="4500" dirty="0"/>
          </a:p>
          <a:p>
            <a:pPr algn="ctr" fontAlgn="auto">
              <a:lnSpc>
                <a:spcPct val="100000"/>
              </a:lnSpc>
              <a:spcAft>
                <a:spcPts val="0"/>
              </a:spcAft>
            </a:pPr>
            <a:endParaRPr lang="sv-SE" sz="4500" dirty="0"/>
          </a:p>
        </p:txBody>
      </p:sp>
      <p:sp>
        <p:nvSpPr>
          <p:cNvPr id="49" name="Rektangel 48">
            <a:extLst>
              <a:ext uri="{FF2B5EF4-FFF2-40B4-BE49-F238E27FC236}">
                <a16:creationId xmlns:a16="http://schemas.microsoft.com/office/drawing/2014/main" id="{5EA4B868-8D91-0084-7885-7FD7F030DA2F}"/>
              </a:ext>
            </a:extLst>
          </p:cNvPr>
          <p:cNvSpPr/>
          <p:nvPr/>
        </p:nvSpPr>
        <p:spPr>
          <a:xfrm>
            <a:off x="0" y="5613467"/>
            <a:ext cx="3864430" cy="289521"/>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0" name="Bildobjekt 49">
            <a:extLst>
              <a:ext uri="{FF2B5EF4-FFF2-40B4-BE49-F238E27FC236}">
                <a16:creationId xmlns:a16="http://schemas.microsoft.com/office/drawing/2014/main" id="{3AA232F0-689A-7EB2-62D8-FA9C1CE069E4}"/>
              </a:ext>
            </a:extLst>
          </p:cNvPr>
          <p:cNvPicPr>
            <a:picLocks noChangeAspect="1"/>
          </p:cNvPicPr>
          <p:nvPr/>
        </p:nvPicPr>
        <p:blipFill>
          <a:blip r:embed="rId3"/>
          <a:stretch>
            <a:fillRect/>
          </a:stretch>
        </p:blipFill>
        <p:spPr>
          <a:xfrm flipH="1">
            <a:off x="918257" y="2037729"/>
            <a:ext cx="1952853" cy="3736709"/>
          </a:xfrm>
          <a:prstGeom prst="rect">
            <a:avLst/>
          </a:prstGeom>
        </p:spPr>
      </p:pic>
      <p:sp>
        <p:nvSpPr>
          <p:cNvPr id="3" name="Platshållare för innehåll 2">
            <a:extLst>
              <a:ext uri="{FF2B5EF4-FFF2-40B4-BE49-F238E27FC236}">
                <a16:creationId xmlns:a16="http://schemas.microsoft.com/office/drawing/2014/main" id="{3EA4C2E9-F067-9526-6F7D-A3269DE68CDC}"/>
              </a:ext>
            </a:extLst>
          </p:cNvPr>
          <p:cNvSpPr>
            <a:spLocks noGrp="1"/>
          </p:cNvSpPr>
          <p:nvPr>
            <p:ph idx="1"/>
          </p:nvPr>
        </p:nvSpPr>
        <p:spPr>
          <a:xfrm>
            <a:off x="4501565" y="2877037"/>
            <a:ext cx="7015841" cy="2769087"/>
          </a:xfrm>
        </p:spPr>
        <p:txBody>
          <a:bodyPr>
            <a:noAutofit/>
          </a:bodyPr>
          <a:lstStyle/>
          <a:p>
            <a:pPr>
              <a:lnSpc>
                <a:spcPct val="100000"/>
              </a:lnSpc>
              <a:spcBef>
                <a:spcPts val="0"/>
              </a:spcBef>
              <a:spcAft>
                <a:spcPts val="1500"/>
              </a:spcAft>
            </a:pPr>
            <a:r>
              <a:rPr lang="sv-SE" sz="2100" kern="100" dirty="0">
                <a:effectLst/>
                <a:ea typeface="Calibri" panose="020F0502020204030204" pitchFamily="34" charset="0"/>
              </a:rPr>
              <a:t>Om du inte mår bra eller har det jobbigt hemma kan </a:t>
            </a:r>
            <a:br>
              <a:rPr lang="sv-SE" sz="2100" kern="100" dirty="0">
                <a:effectLst/>
                <a:ea typeface="Calibri" panose="020F0502020204030204" pitchFamily="34" charset="0"/>
              </a:rPr>
            </a:br>
            <a:r>
              <a:rPr lang="sv-SE" sz="2100" kern="100" dirty="0">
                <a:effectLst/>
                <a:ea typeface="Calibri" panose="020F0502020204030204" pitchFamily="34" charset="0"/>
              </a:rPr>
              <a:t>du alltid prata med en lärare, elevhälsa eller annan personal som du har förtroende för på skolan.</a:t>
            </a:r>
          </a:p>
          <a:p>
            <a:pPr>
              <a:lnSpc>
                <a:spcPct val="100000"/>
              </a:lnSpc>
              <a:spcBef>
                <a:spcPts val="0"/>
              </a:spcBef>
              <a:spcAft>
                <a:spcPts val="1500"/>
              </a:spcAft>
            </a:pPr>
            <a:r>
              <a:rPr lang="sv-SE" sz="2100" kern="100" dirty="0">
                <a:effectLst/>
                <a:ea typeface="Calibri" panose="020F0502020204030204" pitchFamily="34" charset="0"/>
              </a:rPr>
              <a:t>Du kan alltid kontakta </a:t>
            </a:r>
            <a:r>
              <a:rPr lang="sv-SE" sz="2100" kern="100" dirty="0" err="1">
                <a:effectLst/>
                <a:ea typeface="Calibri" panose="020F0502020204030204" pitchFamily="34" charset="0"/>
              </a:rPr>
              <a:t>soc</a:t>
            </a:r>
            <a:r>
              <a:rPr lang="sv-SE" sz="2100" kern="100" dirty="0">
                <a:effectLst/>
                <a:ea typeface="Calibri" panose="020F0502020204030204" pitchFamily="34" charset="0"/>
              </a:rPr>
              <a:t> på telefon 08 606 79 96.</a:t>
            </a:r>
          </a:p>
          <a:p>
            <a:pPr>
              <a:lnSpc>
                <a:spcPct val="100000"/>
              </a:lnSpc>
              <a:spcBef>
                <a:spcPts val="0"/>
              </a:spcBef>
              <a:spcAft>
                <a:spcPts val="1500"/>
              </a:spcAft>
            </a:pPr>
            <a:r>
              <a:rPr lang="sv-SE" sz="2100" kern="100" dirty="0">
                <a:effectLst/>
                <a:ea typeface="Calibri" panose="020F0502020204030204" pitchFamily="34" charset="0"/>
              </a:rPr>
              <a:t>Leta gärna upp affischerna med QR-kod till </a:t>
            </a:r>
            <a:r>
              <a:rPr lang="sv-SE" sz="2100" kern="100" dirty="0" err="1">
                <a:effectLst/>
                <a:ea typeface="Calibri" panose="020F0502020204030204" pitchFamily="34" charset="0"/>
              </a:rPr>
              <a:t>soc</a:t>
            </a:r>
            <a:r>
              <a:rPr lang="sv-SE" sz="2100" kern="100" dirty="0">
                <a:effectLst/>
                <a:ea typeface="Calibri" panose="020F0502020204030204" pitchFamily="34" charset="0"/>
              </a:rPr>
              <a:t> som </a:t>
            </a:r>
            <a:br>
              <a:rPr lang="sv-SE" sz="2100" kern="100" dirty="0">
                <a:effectLst/>
                <a:ea typeface="Calibri" panose="020F0502020204030204" pitchFamily="34" charset="0"/>
              </a:rPr>
            </a:br>
            <a:r>
              <a:rPr lang="sv-SE" sz="2100" kern="100" dirty="0">
                <a:effectLst/>
                <a:ea typeface="Calibri" panose="020F0502020204030204" pitchFamily="34" charset="0"/>
              </a:rPr>
              <a:t>finns uppsatta på skolan.</a:t>
            </a:r>
          </a:p>
        </p:txBody>
      </p:sp>
    </p:spTree>
    <p:extLst>
      <p:ext uri="{BB962C8B-B14F-4D97-AF65-F5344CB8AC3E}">
        <p14:creationId xmlns:p14="http://schemas.microsoft.com/office/powerpoint/2010/main" val="14176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BFE85764-99F3-CE42-CC73-6835F28BDADC}"/>
              </a:ext>
            </a:extLst>
          </p:cNvPr>
          <p:cNvSpPr/>
          <p:nvPr/>
        </p:nvSpPr>
        <p:spPr>
          <a:xfrm>
            <a:off x="0" y="6757"/>
            <a:ext cx="12192000" cy="5883679"/>
          </a:xfrm>
          <a:prstGeom prst="rect">
            <a:avLst/>
          </a:prstGeom>
          <a:solidFill>
            <a:srgbClr val="4C478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lt1">
                  <a:alpha val="50000"/>
                </a:schemeClr>
              </a:solidFill>
            </a:endParaRPr>
          </a:p>
        </p:txBody>
      </p:sp>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1814414"/>
            <a:ext cx="10515600" cy="545879"/>
          </a:xfrm>
        </p:spPr>
        <p:txBody>
          <a:bodyPr>
            <a:normAutofit fontScale="90000"/>
          </a:bodyPr>
          <a:lstStyle/>
          <a:p>
            <a:pPr algn="ctr"/>
            <a:r>
              <a:rPr lang="sv-SE" dirty="0">
                <a:solidFill>
                  <a:schemeClr val="bg1"/>
                </a:solidFill>
              </a:rPr>
              <a:t>Vad är </a:t>
            </a:r>
            <a:r>
              <a:rPr lang="sv-SE" dirty="0" err="1">
                <a:solidFill>
                  <a:schemeClr val="bg1"/>
                </a:solidFill>
              </a:rPr>
              <a:t>soc</a:t>
            </a:r>
            <a:r>
              <a:rPr lang="sv-SE" dirty="0">
                <a:solidFill>
                  <a:schemeClr val="bg1"/>
                </a:solidFill>
              </a:rPr>
              <a:t>?</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2692082"/>
            <a:ext cx="10515600" cy="1713901"/>
          </a:xfrm>
        </p:spPr>
        <p:txBody>
          <a:bodyPr>
            <a:normAutofit fontScale="77500" lnSpcReduction="20000"/>
          </a:bodyPr>
          <a:lstStyle/>
          <a:p>
            <a:pPr marL="0" indent="0" algn="ctr">
              <a:lnSpc>
                <a:spcPct val="100000"/>
              </a:lnSpc>
              <a:buNone/>
            </a:pPr>
            <a:r>
              <a:rPr lang="sv-SE" sz="2500" kern="100" dirty="0" err="1">
                <a:solidFill>
                  <a:schemeClr val="bg1"/>
                </a:solidFill>
                <a:effectLst/>
                <a:ea typeface="Calibri" panose="020F0502020204030204" pitchFamily="34" charset="0"/>
              </a:rPr>
              <a:t>Soc</a:t>
            </a:r>
            <a:r>
              <a:rPr lang="sv-SE" sz="2500" kern="100" dirty="0">
                <a:solidFill>
                  <a:schemeClr val="bg1"/>
                </a:solidFill>
                <a:effectLst/>
                <a:ea typeface="Calibri" panose="020F0502020204030204" pitchFamily="34" charset="0"/>
              </a:rPr>
              <a:t> är en förkortning av socialtjänsten.</a:t>
            </a:r>
          </a:p>
          <a:p>
            <a:pPr marL="0" indent="0" algn="ctr">
              <a:lnSpc>
                <a:spcPct val="100000"/>
              </a:lnSpc>
              <a:buNone/>
            </a:pPr>
            <a:r>
              <a:rPr lang="sv-SE" sz="2500" kern="100" dirty="0">
                <a:solidFill>
                  <a:schemeClr val="bg1"/>
                </a:solidFill>
                <a:effectLst/>
                <a:ea typeface="Calibri" panose="020F0502020204030204" pitchFamily="34" charset="0"/>
              </a:rPr>
              <a:t>Socialtjänsten finns i alla kommuner i Sverige </a:t>
            </a:r>
            <a:br>
              <a:rPr lang="sv-SE" sz="2500" kern="100" dirty="0">
                <a:solidFill>
                  <a:schemeClr val="bg1"/>
                </a:solidFill>
                <a:effectLst/>
                <a:ea typeface="Calibri" panose="020F0502020204030204" pitchFamily="34" charset="0"/>
              </a:rPr>
            </a:br>
            <a:r>
              <a:rPr lang="sv-SE" sz="2500" kern="100" dirty="0">
                <a:solidFill>
                  <a:schemeClr val="bg1"/>
                </a:solidFill>
                <a:effectLst/>
                <a:ea typeface="Calibri" panose="020F0502020204030204" pitchFamily="34" charset="0"/>
              </a:rPr>
              <a:t>och jobbar för att alla i kommunen ska ha det bra. </a:t>
            </a:r>
          </a:p>
          <a:p>
            <a:pPr marL="0" indent="0" algn="ctr">
              <a:lnSpc>
                <a:spcPct val="100000"/>
              </a:lnSpc>
              <a:buNone/>
            </a:pPr>
            <a:r>
              <a:rPr lang="sv-SE" sz="2500" kern="100" dirty="0">
                <a:solidFill>
                  <a:schemeClr val="bg1"/>
                </a:solidFill>
                <a:effectLst/>
                <a:ea typeface="Calibri" panose="020F0502020204030204" pitchFamily="34" charset="0"/>
              </a:rPr>
              <a:t>Om man inte har det bra kan man behöva </a:t>
            </a:r>
            <a:br>
              <a:rPr lang="sv-SE" sz="2500" kern="100" dirty="0">
                <a:solidFill>
                  <a:schemeClr val="bg1"/>
                </a:solidFill>
                <a:effectLst/>
                <a:ea typeface="Calibri" panose="020F0502020204030204" pitchFamily="34" charset="0"/>
              </a:rPr>
            </a:br>
            <a:r>
              <a:rPr lang="sv-SE" sz="2500" kern="100" dirty="0">
                <a:solidFill>
                  <a:schemeClr val="bg1"/>
                </a:solidFill>
                <a:effectLst/>
                <a:ea typeface="Calibri" panose="020F0502020204030204" pitchFamily="34" charset="0"/>
              </a:rPr>
              <a:t>stöd och hjälp från soc.  </a:t>
            </a:r>
            <a:br>
              <a:rPr lang="sv-SE" sz="2500" kern="100" dirty="0">
                <a:solidFill>
                  <a:schemeClr val="bg1"/>
                </a:solidFill>
                <a:effectLst/>
                <a:ea typeface="Calibri" panose="020F0502020204030204" pitchFamily="34" charset="0"/>
              </a:rPr>
            </a:br>
            <a:endParaRPr lang="sv-SE" sz="2500" kern="100" dirty="0">
              <a:solidFill>
                <a:schemeClr val="bg1"/>
              </a:solidFill>
              <a:effectLst/>
              <a:ea typeface="Calibri" panose="020F0502020204030204" pitchFamily="34" charset="0"/>
            </a:endParaRPr>
          </a:p>
        </p:txBody>
      </p:sp>
      <p:sp>
        <p:nvSpPr>
          <p:cNvPr id="6" name="Rubrik 1">
            <a:extLst>
              <a:ext uri="{FF2B5EF4-FFF2-40B4-BE49-F238E27FC236}">
                <a16:creationId xmlns:a16="http://schemas.microsoft.com/office/drawing/2014/main" id="{782AC85C-7AAE-C0C7-B283-D99F3DF888F5}"/>
              </a:ext>
            </a:extLst>
          </p:cNvPr>
          <p:cNvSpPr txBox="1">
            <a:spLocks/>
          </p:cNvSpPr>
          <p:nvPr/>
        </p:nvSpPr>
        <p:spPr>
          <a:xfrm>
            <a:off x="235326" y="17865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8" name="Rubrik 1">
            <a:extLst>
              <a:ext uri="{FF2B5EF4-FFF2-40B4-BE49-F238E27FC236}">
                <a16:creationId xmlns:a16="http://schemas.microsoft.com/office/drawing/2014/main" id="{B1F1048A-1490-EA0D-D1BA-20A999E81792}"/>
              </a:ext>
            </a:extLst>
          </p:cNvPr>
          <p:cNvSpPr txBox="1">
            <a:spLocks/>
          </p:cNvSpPr>
          <p:nvPr/>
        </p:nvSpPr>
        <p:spPr>
          <a:xfrm>
            <a:off x="1662730" y="1014279"/>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6000" dirty="0">
                <a:solidFill>
                  <a:schemeClr val="bg1">
                    <a:alpha val="50000"/>
                  </a:schemeClr>
                </a:solidFill>
              </a:rPr>
              <a:t>?</a:t>
            </a:r>
          </a:p>
        </p:txBody>
      </p:sp>
      <p:sp>
        <p:nvSpPr>
          <p:cNvPr id="9" name="Rubrik 1">
            <a:extLst>
              <a:ext uri="{FF2B5EF4-FFF2-40B4-BE49-F238E27FC236}">
                <a16:creationId xmlns:a16="http://schemas.microsoft.com/office/drawing/2014/main" id="{20AF00F3-B6DE-4E49-407D-2A0A3A5BCDC9}"/>
              </a:ext>
            </a:extLst>
          </p:cNvPr>
          <p:cNvSpPr txBox="1">
            <a:spLocks/>
          </p:cNvSpPr>
          <p:nvPr/>
        </p:nvSpPr>
        <p:spPr>
          <a:xfrm>
            <a:off x="679959" y="203272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10" name="Rubrik 1">
            <a:extLst>
              <a:ext uri="{FF2B5EF4-FFF2-40B4-BE49-F238E27FC236}">
                <a16:creationId xmlns:a16="http://schemas.microsoft.com/office/drawing/2014/main" id="{979AD4EB-2D9D-F1BB-662D-A4A117A6289A}"/>
              </a:ext>
            </a:extLst>
          </p:cNvPr>
          <p:cNvSpPr txBox="1">
            <a:spLocks/>
          </p:cNvSpPr>
          <p:nvPr/>
        </p:nvSpPr>
        <p:spPr>
          <a:xfrm>
            <a:off x="231522" y="3554225"/>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1" name="Rubrik 1">
            <a:extLst>
              <a:ext uri="{FF2B5EF4-FFF2-40B4-BE49-F238E27FC236}">
                <a16:creationId xmlns:a16="http://schemas.microsoft.com/office/drawing/2014/main" id="{A12AE148-35FF-E7E5-1872-015B3F3D9605}"/>
              </a:ext>
            </a:extLst>
          </p:cNvPr>
          <p:cNvSpPr txBox="1">
            <a:spLocks/>
          </p:cNvSpPr>
          <p:nvPr/>
        </p:nvSpPr>
        <p:spPr>
          <a:xfrm>
            <a:off x="-211182" y="161352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2" name="Rubrik 1">
            <a:extLst>
              <a:ext uri="{FF2B5EF4-FFF2-40B4-BE49-F238E27FC236}">
                <a16:creationId xmlns:a16="http://schemas.microsoft.com/office/drawing/2014/main" id="{36694A4E-7E08-91D1-BCD1-6BFD0F770DBF}"/>
              </a:ext>
            </a:extLst>
          </p:cNvPr>
          <p:cNvSpPr txBox="1">
            <a:spLocks/>
          </p:cNvSpPr>
          <p:nvPr/>
        </p:nvSpPr>
        <p:spPr>
          <a:xfrm>
            <a:off x="2057957" y="434372"/>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3" name="Rubrik 1">
            <a:extLst>
              <a:ext uri="{FF2B5EF4-FFF2-40B4-BE49-F238E27FC236}">
                <a16:creationId xmlns:a16="http://schemas.microsoft.com/office/drawing/2014/main" id="{F9231421-6CD7-0DB9-105C-3811D3A887F2}"/>
              </a:ext>
            </a:extLst>
          </p:cNvPr>
          <p:cNvSpPr txBox="1">
            <a:spLocks/>
          </p:cNvSpPr>
          <p:nvPr/>
        </p:nvSpPr>
        <p:spPr>
          <a:xfrm>
            <a:off x="2349848" y="1786430"/>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4" name="Rubrik 1">
            <a:extLst>
              <a:ext uri="{FF2B5EF4-FFF2-40B4-BE49-F238E27FC236}">
                <a16:creationId xmlns:a16="http://schemas.microsoft.com/office/drawing/2014/main" id="{982398CC-BB7A-195D-B2CC-0E54EB5F7F0E}"/>
              </a:ext>
            </a:extLst>
          </p:cNvPr>
          <p:cNvSpPr txBox="1">
            <a:spLocks/>
          </p:cNvSpPr>
          <p:nvPr/>
        </p:nvSpPr>
        <p:spPr>
          <a:xfrm>
            <a:off x="8527164" y="574421"/>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15" name="Rubrik 1">
            <a:extLst>
              <a:ext uri="{FF2B5EF4-FFF2-40B4-BE49-F238E27FC236}">
                <a16:creationId xmlns:a16="http://schemas.microsoft.com/office/drawing/2014/main" id="{26326CAD-1ADC-32A0-1859-E651ABF040F8}"/>
              </a:ext>
            </a:extLst>
          </p:cNvPr>
          <p:cNvSpPr txBox="1">
            <a:spLocks/>
          </p:cNvSpPr>
          <p:nvPr/>
        </p:nvSpPr>
        <p:spPr>
          <a:xfrm>
            <a:off x="10260448" y="493512"/>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16" name="Rubrik 1">
            <a:extLst>
              <a:ext uri="{FF2B5EF4-FFF2-40B4-BE49-F238E27FC236}">
                <a16:creationId xmlns:a16="http://schemas.microsoft.com/office/drawing/2014/main" id="{1ED02840-3752-23F4-B6B8-10599677D676}"/>
              </a:ext>
            </a:extLst>
          </p:cNvPr>
          <p:cNvSpPr txBox="1">
            <a:spLocks/>
          </p:cNvSpPr>
          <p:nvPr/>
        </p:nvSpPr>
        <p:spPr>
          <a:xfrm>
            <a:off x="9317618" y="1213349"/>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17" name="Rubrik 1">
            <a:extLst>
              <a:ext uri="{FF2B5EF4-FFF2-40B4-BE49-F238E27FC236}">
                <a16:creationId xmlns:a16="http://schemas.microsoft.com/office/drawing/2014/main" id="{AB202BCE-F589-CE77-BD3D-3C23286DACBE}"/>
              </a:ext>
            </a:extLst>
          </p:cNvPr>
          <p:cNvSpPr txBox="1">
            <a:spLocks/>
          </p:cNvSpPr>
          <p:nvPr/>
        </p:nvSpPr>
        <p:spPr>
          <a:xfrm>
            <a:off x="10217067" y="214857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5000" dirty="0">
                <a:solidFill>
                  <a:schemeClr val="bg1">
                    <a:alpha val="50000"/>
                  </a:schemeClr>
                </a:solidFill>
              </a:rPr>
              <a:t>?</a:t>
            </a:r>
          </a:p>
        </p:txBody>
      </p:sp>
      <p:sp>
        <p:nvSpPr>
          <p:cNvPr id="18" name="Rubrik 1">
            <a:extLst>
              <a:ext uri="{FF2B5EF4-FFF2-40B4-BE49-F238E27FC236}">
                <a16:creationId xmlns:a16="http://schemas.microsoft.com/office/drawing/2014/main" id="{2FE735F6-2204-5367-BD85-B8968FC2F62B}"/>
              </a:ext>
            </a:extLst>
          </p:cNvPr>
          <p:cNvSpPr txBox="1">
            <a:spLocks/>
          </p:cNvSpPr>
          <p:nvPr/>
        </p:nvSpPr>
        <p:spPr>
          <a:xfrm>
            <a:off x="10880201" y="3354666"/>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20" name="Rubrik 1">
            <a:extLst>
              <a:ext uri="{FF2B5EF4-FFF2-40B4-BE49-F238E27FC236}">
                <a16:creationId xmlns:a16="http://schemas.microsoft.com/office/drawing/2014/main" id="{EA98B0D9-166F-68A0-4283-2F983FBBD6F2}"/>
              </a:ext>
            </a:extLst>
          </p:cNvPr>
          <p:cNvSpPr txBox="1">
            <a:spLocks/>
          </p:cNvSpPr>
          <p:nvPr/>
        </p:nvSpPr>
        <p:spPr>
          <a:xfrm>
            <a:off x="9901632" y="3908044"/>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21" name="Rubrik 1">
            <a:extLst>
              <a:ext uri="{FF2B5EF4-FFF2-40B4-BE49-F238E27FC236}">
                <a16:creationId xmlns:a16="http://schemas.microsoft.com/office/drawing/2014/main" id="{F9BEC9A1-A186-FD79-23C6-6C06F433D6A7}"/>
              </a:ext>
            </a:extLst>
          </p:cNvPr>
          <p:cNvSpPr txBox="1">
            <a:spLocks/>
          </p:cNvSpPr>
          <p:nvPr/>
        </p:nvSpPr>
        <p:spPr>
          <a:xfrm>
            <a:off x="526993" y="4576818"/>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8000" dirty="0">
                <a:solidFill>
                  <a:schemeClr val="bg1">
                    <a:alpha val="50000"/>
                  </a:schemeClr>
                </a:solidFill>
              </a:rPr>
              <a:t>?</a:t>
            </a:r>
          </a:p>
        </p:txBody>
      </p:sp>
      <p:sp>
        <p:nvSpPr>
          <p:cNvPr id="22" name="Rubrik 1">
            <a:extLst>
              <a:ext uri="{FF2B5EF4-FFF2-40B4-BE49-F238E27FC236}">
                <a16:creationId xmlns:a16="http://schemas.microsoft.com/office/drawing/2014/main" id="{6AC49F38-DEBB-DFEA-0ADF-625F4F19BE01}"/>
              </a:ext>
            </a:extLst>
          </p:cNvPr>
          <p:cNvSpPr txBox="1">
            <a:spLocks/>
          </p:cNvSpPr>
          <p:nvPr/>
        </p:nvSpPr>
        <p:spPr>
          <a:xfrm>
            <a:off x="1161382" y="5254471"/>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
        <p:nvSpPr>
          <p:cNvPr id="23" name="Rubrik 1">
            <a:extLst>
              <a:ext uri="{FF2B5EF4-FFF2-40B4-BE49-F238E27FC236}">
                <a16:creationId xmlns:a16="http://schemas.microsoft.com/office/drawing/2014/main" id="{1BD891C5-E9C9-C03B-F39A-4E20EB44E558}"/>
              </a:ext>
            </a:extLst>
          </p:cNvPr>
          <p:cNvSpPr txBox="1">
            <a:spLocks/>
          </p:cNvSpPr>
          <p:nvPr/>
        </p:nvSpPr>
        <p:spPr>
          <a:xfrm>
            <a:off x="9126557" y="2553001"/>
            <a:ext cx="1372564" cy="1159813"/>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a:lstStyle>
          <a:p>
            <a:pPr algn="ctr" fontAlgn="auto">
              <a:spcAft>
                <a:spcPts val="0"/>
              </a:spcAft>
            </a:pPr>
            <a:r>
              <a:rPr lang="sv-SE" sz="3000" dirty="0">
                <a:solidFill>
                  <a:schemeClr val="bg1">
                    <a:alpha val="50000"/>
                  </a:schemeClr>
                </a:solidFill>
              </a:rPr>
              <a:t>?</a:t>
            </a:r>
          </a:p>
        </p:txBody>
      </p:sp>
    </p:spTree>
    <p:extLst>
      <p:ext uri="{BB962C8B-B14F-4D97-AF65-F5344CB8AC3E}">
        <p14:creationId xmlns:p14="http://schemas.microsoft.com/office/powerpoint/2010/main" val="349887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27CE16-406C-6ADD-943C-D08660706FB6}"/>
              </a:ext>
            </a:extLst>
          </p:cNvPr>
          <p:cNvSpPr>
            <a:spLocks noGrp="1"/>
          </p:cNvSpPr>
          <p:nvPr>
            <p:ph type="title"/>
          </p:nvPr>
        </p:nvSpPr>
        <p:spPr>
          <a:xfrm>
            <a:off x="838200" y="773634"/>
            <a:ext cx="5458428" cy="587333"/>
          </a:xfrm>
        </p:spPr>
        <p:txBody>
          <a:bodyPr>
            <a:normAutofit fontScale="90000"/>
          </a:bodyPr>
          <a:lstStyle/>
          <a:p>
            <a:pPr>
              <a:lnSpc>
                <a:spcPct val="100000"/>
              </a:lnSpc>
            </a:pPr>
            <a:r>
              <a:rPr lang="sv-SE" dirty="0"/>
              <a:t>Du har rätt att må bra!</a:t>
            </a:r>
          </a:p>
        </p:txBody>
      </p:sp>
      <p:sp>
        <p:nvSpPr>
          <p:cNvPr id="3" name="Platshållare för innehåll 2">
            <a:extLst>
              <a:ext uri="{FF2B5EF4-FFF2-40B4-BE49-F238E27FC236}">
                <a16:creationId xmlns:a16="http://schemas.microsoft.com/office/drawing/2014/main" id="{EE1ADEC1-F0E8-E9A4-7DC5-9041295E5812}"/>
              </a:ext>
            </a:extLst>
          </p:cNvPr>
          <p:cNvSpPr>
            <a:spLocks noGrp="1"/>
          </p:cNvSpPr>
          <p:nvPr>
            <p:ph idx="1"/>
          </p:nvPr>
        </p:nvSpPr>
        <p:spPr>
          <a:xfrm>
            <a:off x="838199" y="1725891"/>
            <a:ext cx="6158023" cy="2372090"/>
          </a:xfrm>
        </p:spPr>
        <p:txBody>
          <a:bodyPr>
            <a:noAutofit/>
          </a:bodyPr>
          <a:lstStyle/>
          <a:p>
            <a:pPr marL="0" indent="0">
              <a:lnSpc>
                <a:spcPts val="2700"/>
              </a:lnSpc>
              <a:spcAft>
                <a:spcPts val="600"/>
              </a:spcAft>
              <a:buNone/>
            </a:pPr>
            <a:r>
              <a:rPr lang="sv-SE" sz="2000" kern="100" dirty="0">
                <a:effectLst/>
                <a:ea typeface="Calibri" panose="020F0502020204030204" pitchFamily="34" charset="0"/>
              </a:rPr>
              <a:t>Alla barn har rätt att må bra, vara trygga </a:t>
            </a:r>
            <a:br>
              <a:rPr lang="sv-SE" sz="2000" kern="100" dirty="0">
                <a:effectLst/>
                <a:ea typeface="Calibri" panose="020F0502020204030204" pitchFamily="34" charset="0"/>
              </a:rPr>
            </a:br>
            <a:r>
              <a:rPr lang="sv-SE" sz="2000" kern="100" dirty="0">
                <a:effectLst/>
                <a:ea typeface="Calibri" panose="020F0502020204030204" pitchFamily="34" charset="0"/>
              </a:rPr>
              <a:t>och ha någon som tar hand om dem.</a:t>
            </a:r>
          </a:p>
          <a:p>
            <a:pPr marL="0" indent="0">
              <a:lnSpc>
                <a:spcPts val="2700"/>
              </a:lnSpc>
              <a:spcAft>
                <a:spcPts val="600"/>
              </a:spcAft>
              <a:buNone/>
            </a:pPr>
            <a:r>
              <a:rPr lang="sv-SE" sz="2000" kern="100" dirty="0">
                <a:ea typeface="Calibri" panose="020F0502020204030204" pitchFamily="34" charset="0"/>
              </a:rPr>
              <a:t>Det är lag enligt Barnkonventionen.</a:t>
            </a:r>
            <a:r>
              <a:rPr lang="sv-SE" sz="2000" kern="100" dirty="0">
                <a:effectLst/>
                <a:ea typeface="Calibri" panose="020F0502020204030204" pitchFamily="34" charset="0"/>
              </a:rPr>
              <a:t> </a:t>
            </a:r>
          </a:p>
          <a:p>
            <a:pPr marL="0" indent="0">
              <a:lnSpc>
                <a:spcPts val="2700"/>
              </a:lnSpc>
              <a:spcAft>
                <a:spcPts val="600"/>
              </a:spcAft>
              <a:buNone/>
            </a:pPr>
            <a:r>
              <a:rPr lang="sv-SE" sz="2000" kern="100" dirty="0">
                <a:effectLst/>
                <a:ea typeface="Calibri" panose="020F0502020204030204" pitchFamily="34" charset="0"/>
              </a:rPr>
              <a:t>Om du inte mår bra eller är orolig för </a:t>
            </a:r>
            <a:br>
              <a:rPr lang="sv-SE" sz="2000" kern="100" dirty="0">
                <a:effectLst/>
                <a:ea typeface="Calibri" panose="020F0502020204030204" pitchFamily="34" charset="0"/>
              </a:rPr>
            </a:br>
            <a:r>
              <a:rPr lang="sv-SE" sz="2000" kern="100" dirty="0">
                <a:effectLst/>
                <a:ea typeface="Calibri" panose="020F0502020204030204" pitchFamily="34" charset="0"/>
              </a:rPr>
              <a:t>någon annan kan du få stöd och hjälp </a:t>
            </a:r>
            <a:br>
              <a:rPr lang="sv-SE" sz="2000" kern="100" dirty="0">
                <a:effectLst/>
                <a:ea typeface="Calibri" panose="020F0502020204030204" pitchFamily="34" charset="0"/>
              </a:rPr>
            </a:br>
            <a:r>
              <a:rPr lang="sv-SE" sz="2000" kern="100" dirty="0">
                <a:effectLst/>
                <a:ea typeface="Calibri" panose="020F0502020204030204" pitchFamily="34" charset="0"/>
              </a:rPr>
              <a:t>från socialtjänsten. </a:t>
            </a:r>
          </a:p>
        </p:txBody>
      </p:sp>
      <p:sp>
        <p:nvSpPr>
          <p:cNvPr id="8" name="Rektangel 7">
            <a:extLst>
              <a:ext uri="{FF2B5EF4-FFF2-40B4-BE49-F238E27FC236}">
                <a16:creationId xmlns:a16="http://schemas.microsoft.com/office/drawing/2014/main" id="{1BF92C33-9C83-3B43-1D6A-6F603636055F}"/>
              </a:ext>
            </a:extLst>
          </p:cNvPr>
          <p:cNvSpPr/>
          <p:nvPr/>
        </p:nvSpPr>
        <p:spPr>
          <a:xfrm>
            <a:off x="0" y="5645888"/>
            <a:ext cx="12192000" cy="257100"/>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9" name="Bildobjekt 8">
            <a:extLst>
              <a:ext uri="{FF2B5EF4-FFF2-40B4-BE49-F238E27FC236}">
                <a16:creationId xmlns:a16="http://schemas.microsoft.com/office/drawing/2014/main" id="{F085F9DE-8638-85EE-DAE0-CC71B784D52E}"/>
              </a:ext>
            </a:extLst>
          </p:cNvPr>
          <p:cNvPicPr>
            <a:picLocks noChangeAspect="1"/>
          </p:cNvPicPr>
          <p:nvPr/>
        </p:nvPicPr>
        <p:blipFill>
          <a:blip r:embed="rId2"/>
          <a:stretch>
            <a:fillRect/>
          </a:stretch>
        </p:blipFill>
        <p:spPr>
          <a:xfrm>
            <a:off x="7519491" y="3244626"/>
            <a:ext cx="1385259" cy="2493467"/>
          </a:xfrm>
          <a:prstGeom prst="rect">
            <a:avLst/>
          </a:prstGeom>
        </p:spPr>
      </p:pic>
      <p:pic>
        <p:nvPicPr>
          <p:cNvPr id="10" name="Bildobjekt 9">
            <a:extLst>
              <a:ext uri="{FF2B5EF4-FFF2-40B4-BE49-F238E27FC236}">
                <a16:creationId xmlns:a16="http://schemas.microsoft.com/office/drawing/2014/main" id="{433E0B47-954E-BB24-A948-E2329A4246DA}"/>
              </a:ext>
            </a:extLst>
          </p:cNvPr>
          <p:cNvPicPr>
            <a:picLocks noChangeAspect="1"/>
          </p:cNvPicPr>
          <p:nvPr/>
        </p:nvPicPr>
        <p:blipFill>
          <a:blip r:embed="rId3"/>
          <a:stretch>
            <a:fillRect/>
          </a:stretch>
        </p:blipFill>
        <p:spPr>
          <a:xfrm>
            <a:off x="9035656" y="2810268"/>
            <a:ext cx="1309700" cy="2921637"/>
          </a:xfrm>
          <a:prstGeom prst="rect">
            <a:avLst/>
          </a:prstGeom>
        </p:spPr>
      </p:pic>
      <p:pic>
        <p:nvPicPr>
          <p:cNvPr id="11" name="Bildobjekt 10">
            <a:extLst>
              <a:ext uri="{FF2B5EF4-FFF2-40B4-BE49-F238E27FC236}">
                <a16:creationId xmlns:a16="http://schemas.microsoft.com/office/drawing/2014/main" id="{9E4CC2A9-9918-A523-9681-C44615C73354}"/>
              </a:ext>
            </a:extLst>
          </p:cNvPr>
          <p:cNvPicPr>
            <a:picLocks noChangeAspect="1"/>
          </p:cNvPicPr>
          <p:nvPr/>
        </p:nvPicPr>
        <p:blipFill>
          <a:blip r:embed="rId4"/>
          <a:stretch>
            <a:fillRect/>
          </a:stretch>
        </p:blipFill>
        <p:spPr>
          <a:xfrm>
            <a:off x="10569903" y="3063002"/>
            <a:ext cx="1309700" cy="2669772"/>
          </a:xfrm>
          <a:prstGeom prst="rect">
            <a:avLst/>
          </a:prstGeom>
        </p:spPr>
      </p:pic>
      <p:pic>
        <p:nvPicPr>
          <p:cNvPr id="12" name="Bildobjekt 11">
            <a:extLst>
              <a:ext uri="{FF2B5EF4-FFF2-40B4-BE49-F238E27FC236}">
                <a16:creationId xmlns:a16="http://schemas.microsoft.com/office/drawing/2014/main" id="{3D8B7B79-7857-FA13-A151-160CBA4E8536}"/>
              </a:ext>
            </a:extLst>
          </p:cNvPr>
          <p:cNvPicPr>
            <a:picLocks noChangeAspect="1"/>
          </p:cNvPicPr>
          <p:nvPr/>
        </p:nvPicPr>
        <p:blipFill>
          <a:blip r:embed="rId5"/>
          <a:stretch>
            <a:fillRect/>
          </a:stretch>
        </p:blipFill>
        <p:spPr>
          <a:xfrm>
            <a:off x="5295463" y="3044326"/>
            <a:ext cx="2002329" cy="3110537"/>
          </a:xfrm>
          <a:prstGeom prst="rect">
            <a:avLst/>
          </a:prstGeom>
        </p:spPr>
      </p:pic>
    </p:spTree>
    <p:extLst>
      <p:ext uri="{BB962C8B-B14F-4D97-AF65-F5344CB8AC3E}">
        <p14:creationId xmlns:p14="http://schemas.microsoft.com/office/powerpoint/2010/main" val="3959750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672394"/>
          </a:xfrm>
        </p:spPr>
        <p:txBody>
          <a:bodyPr/>
          <a:lstStyle/>
          <a:p>
            <a:pPr>
              <a:lnSpc>
                <a:spcPct val="100000"/>
              </a:lnSpc>
            </a:pPr>
            <a:r>
              <a:rPr lang="sv-SE" dirty="0"/>
              <a:t>När kan man få hjälp av socialtjänsten?</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1725891"/>
            <a:ext cx="10515600" cy="3612995"/>
          </a:xfrm>
        </p:spPr>
        <p:txBody>
          <a:bodyPr>
            <a:normAutofit/>
          </a:bodyPr>
          <a:lstStyle/>
          <a:p>
            <a:pPr marL="0" indent="0">
              <a:lnSpc>
                <a:spcPct val="100000"/>
              </a:lnSpc>
              <a:spcBef>
                <a:spcPts val="0"/>
              </a:spcBef>
              <a:spcAft>
                <a:spcPts val="1500"/>
              </a:spcAft>
              <a:buNone/>
            </a:pPr>
            <a:r>
              <a:rPr lang="sv-SE" sz="2300" b="1" kern="100" dirty="0">
                <a:effectLst/>
                <a:ea typeface="Calibri" panose="020F0502020204030204" pitchFamily="34" charset="0"/>
              </a:rPr>
              <a:t>Socialtjänsten kan till exempel ge stöd och hjälp om:</a:t>
            </a:r>
          </a:p>
          <a:p>
            <a:pPr>
              <a:lnSpc>
                <a:spcPct val="100000"/>
              </a:lnSpc>
              <a:spcBef>
                <a:spcPts val="0"/>
              </a:spcBef>
              <a:spcAft>
                <a:spcPts val="1000"/>
              </a:spcAft>
            </a:pPr>
            <a:r>
              <a:rPr lang="sv-SE" sz="2300" kern="100" dirty="0">
                <a:effectLst/>
                <a:ea typeface="Calibri" panose="020F0502020204030204" pitchFamily="34" charset="0"/>
              </a:rPr>
              <a:t>någon i familjen dricker mycket alkohol eller tar droger</a:t>
            </a:r>
          </a:p>
          <a:p>
            <a:pPr>
              <a:lnSpc>
                <a:spcPct val="100000"/>
              </a:lnSpc>
              <a:spcBef>
                <a:spcPts val="0"/>
              </a:spcBef>
              <a:spcAft>
                <a:spcPts val="1000"/>
              </a:spcAft>
            </a:pPr>
            <a:r>
              <a:rPr lang="sv-SE" sz="2300" kern="100" dirty="0">
                <a:effectLst/>
                <a:ea typeface="Calibri" panose="020F0502020204030204" pitchFamily="34" charset="0"/>
              </a:rPr>
              <a:t>någon i familjen blir utsatt för våld eller hot hemma</a:t>
            </a:r>
          </a:p>
          <a:p>
            <a:pPr>
              <a:lnSpc>
                <a:spcPct val="100000"/>
              </a:lnSpc>
              <a:spcBef>
                <a:spcPts val="0"/>
              </a:spcBef>
              <a:spcAft>
                <a:spcPts val="1000"/>
              </a:spcAft>
            </a:pPr>
            <a:r>
              <a:rPr lang="sv-SE" sz="2300" kern="100" dirty="0">
                <a:effectLst/>
                <a:ea typeface="Calibri" panose="020F0502020204030204" pitchFamily="34" charset="0"/>
              </a:rPr>
              <a:t>pengarna inte räcker till</a:t>
            </a:r>
          </a:p>
          <a:p>
            <a:pPr>
              <a:lnSpc>
                <a:spcPct val="100000"/>
              </a:lnSpc>
              <a:spcBef>
                <a:spcPts val="0"/>
              </a:spcBef>
              <a:spcAft>
                <a:spcPts val="1000"/>
              </a:spcAft>
            </a:pPr>
            <a:r>
              <a:rPr lang="sv-SE" sz="2300" kern="100" dirty="0">
                <a:effectLst/>
                <a:ea typeface="Calibri" panose="020F0502020204030204" pitchFamily="34" charset="0"/>
              </a:rPr>
              <a:t>någon i familjen gör brottsliga saker</a:t>
            </a:r>
          </a:p>
          <a:p>
            <a:pPr>
              <a:lnSpc>
                <a:spcPct val="100000"/>
              </a:lnSpc>
              <a:spcBef>
                <a:spcPts val="0"/>
              </a:spcBef>
              <a:spcAft>
                <a:spcPts val="1000"/>
              </a:spcAft>
            </a:pPr>
            <a:r>
              <a:rPr lang="sv-SE" sz="2300" kern="100" dirty="0">
                <a:effectLst/>
                <a:ea typeface="Calibri" panose="020F0502020204030204" pitchFamily="34" charset="0"/>
              </a:rPr>
              <a:t>någon i familjen mår psykiskt dåligt</a:t>
            </a:r>
          </a:p>
          <a:p>
            <a:pPr>
              <a:lnSpc>
                <a:spcPct val="100000"/>
              </a:lnSpc>
              <a:spcBef>
                <a:spcPts val="0"/>
              </a:spcBef>
              <a:spcAft>
                <a:spcPts val="1000"/>
              </a:spcAft>
            </a:pPr>
            <a:r>
              <a:rPr lang="sv-SE" sz="2300" kern="100" dirty="0">
                <a:effectLst/>
                <a:ea typeface="Calibri" panose="020F0502020204030204" pitchFamily="34" charset="0"/>
              </a:rPr>
              <a:t>föräldrarna skiljer sig och inte kommer överens.</a:t>
            </a:r>
          </a:p>
        </p:txBody>
      </p:sp>
      <p:pic>
        <p:nvPicPr>
          <p:cNvPr id="4" name="Bildobjekt 3">
            <a:extLst>
              <a:ext uri="{FF2B5EF4-FFF2-40B4-BE49-F238E27FC236}">
                <a16:creationId xmlns:a16="http://schemas.microsoft.com/office/drawing/2014/main" id="{1D15959E-3727-0BCD-5C7D-1324E8C27686}"/>
              </a:ext>
            </a:extLst>
          </p:cNvPr>
          <p:cNvPicPr>
            <a:picLocks noChangeAspect="1"/>
          </p:cNvPicPr>
          <p:nvPr/>
        </p:nvPicPr>
        <p:blipFill>
          <a:blip r:embed="rId2"/>
          <a:stretch>
            <a:fillRect/>
          </a:stretch>
        </p:blipFill>
        <p:spPr>
          <a:xfrm rot="16200000">
            <a:off x="8932690" y="2375943"/>
            <a:ext cx="3098487" cy="3441402"/>
          </a:xfrm>
          <a:prstGeom prst="rect">
            <a:avLst/>
          </a:prstGeom>
        </p:spPr>
      </p:pic>
      <p:sp>
        <p:nvSpPr>
          <p:cNvPr id="13" name="Rektangel 12">
            <a:extLst>
              <a:ext uri="{FF2B5EF4-FFF2-40B4-BE49-F238E27FC236}">
                <a16:creationId xmlns:a16="http://schemas.microsoft.com/office/drawing/2014/main" id="{C13A2F6B-4447-21BB-1B17-E016AB681C51}"/>
              </a:ext>
            </a:extLst>
          </p:cNvPr>
          <p:cNvSpPr/>
          <p:nvPr/>
        </p:nvSpPr>
        <p:spPr>
          <a:xfrm>
            <a:off x="7198242" y="5645888"/>
            <a:ext cx="4993758" cy="257100"/>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3070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1235919"/>
          </a:xfrm>
        </p:spPr>
        <p:txBody>
          <a:bodyPr/>
          <a:lstStyle/>
          <a:p>
            <a:pPr>
              <a:lnSpc>
                <a:spcPct val="100000"/>
              </a:lnSpc>
            </a:pPr>
            <a:r>
              <a:rPr lang="sv-SE" dirty="0"/>
              <a:t>Viktig information från socialtjänsten: </a:t>
            </a:r>
            <a:br>
              <a:rPr lang="sv-SE" dirty="0"/>
            </a:br>
            <a:r>
              <a:rPr lang="sv-SE" dirty="0"/>
              <a:t>Det finns hjälp!</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2321891"/>
            <a:ext cx="10515600" cy="3612995"/>
          </a:xfrm>
        </p:spPr>
        <p:txBody>
          <a:bodyPr>
            <a:normAutofit/>
          </a:bodyPr>
          <a:lstStyle/>
          <a:p>
            <a:pPr marL="0" indent="0">
              <a:lnSpc>
                <a:spcPct val="100000"/>
              </a:lnSpc>
              <a:spcBef>
                <a:spcPts val="0"/>
              </a:spcBef>
              <a:spcAft>
                <a:spcPts val="1500"/>
              </a:spcAft>
              <a:buNone/>
            </a:pPr>
            <a:r>
              <a:rPr lang="sv-SE" sz="2300" b="1" kern="100" dirty="0">
                <a:effectLst/>
                <a:ea typeface="Calibri" panose="020F0502020204030204" pitchFamily="34" charset="0"/>
              </a:rPr>
              <a:t>Du som är barn och ung:</a:t>
            </a:r>
          </a:p>
          <a:p>
            <a:pPr>
              <a:lnSpc>
                <a:spcPct val="100000"/>
              </a:lnSpc>
              <a:spcBef>
                <a:spcPts val="0"/>
              </a:spcBef>
              <a:spcAft>
                <a:spcPts val="1000"/>
              </a:spcAft>
            </a:pPr>
            <a:r>
              <a:rPr lang="sv-SE" sz="2300" kern="100" dirty="0">
                <a:effectLst/>
                <a:ea typeface="Calibri" panose="020F0502020204030204" pitchFamily="34" charset="0"/>
              </a:rPr>
              <a:t>ska veta att det finns hjälp och stöd att få</a:t>
            </a:r>
          </a:p>
          <a:p>
            <a:pPr>
              <a:lnSpc>
                <a:spcPct val="100000"/>
              </a:lnSpc>
              <a:spcBef>
                <a:spcPts val="0"/>
              </a:spcBef>
              <a:spcAft>
                <a:spcPts val="1000"/>
              </a:spcAft>
            </a:pPr>
            <a:r>
              <a:rPr lang="sv-SE" sz="2300" kern="100" dirty="0">
                <a:effectLst/>
                <a:ea typeface="Calibri" panose="020F0502020204030204" pitchFamily="34" charset="0"/>
              </a:rPr>
              <a:t>har rätt att må bra</a:t>
            </a:r>
          </a:p>
          <a:p>
            <a:pPr>
              <a:lnSpc>
                <a:spcPct val="100000"/>
              </a:lnSpc>
              <a:spcBef>
                <a:spcPts val="0"/>
              </a:spcBef>
              <a:spcAft>
                <a:spcPts val="1000"/>
              </a:spcAft>
            </a:pPr>
            <a:r>
              <a:rPr lang="sv-SE" sz="2300" kern="100" dirty="0">
                <a:effectLst/>
                <a:ea typeface="Calibri" panose="020F0502020204030204" pitchFamily="34" charset="0"/>
              </a:rPr>
              <a:t>har rätt att prata med någon som lyssnar</a:t>
            </a:r>
          </a:p>
          <a:p>
            <a:pPr>
              <a:lnSpc>
                <a:spcPct val="100000"/>
              </a:lnSpc>
              <a:spcBef>
                <a:spcPts val="0"/>
              </a:spcBef>
              <a:spcAft>
                <a:spcPts val="1000"/>
              </a:spcAft>
            </a:pPr>
            <a:r>
              <a:rPr lang="sv-SE" sz="2300" kern="100" dirty="0">
                <a:effectLst/>
                <a:ea typeface="Calibri" panose="020F0502020204030204" pitchFamily="34" charset="0"/>
              </a:rPr>
              <a:t>har rätt att bli tagen på allvar.</a:t>
            </a:r>
          </a:p>
          <a:p>
            <a:pPr marL="0" indent="0">
              <a:lnSpc>
                <a:spcPct val="100000"/>
              </a:lnSpc>
              <a:spcBef>
                <a:spcPts val="0"/>
              </a:spcBef>
              <a:spcAft>
                <a:spcPts val="1000"/>
              </a:spcAft>
              <a:buNone/>
            </a:pPr>
            <a:endParaRPr lang="sv-SE" sz="2300" kern="100" dirty="0">
              <a:ea typeface="Calibri" panose="020F0502020204030204" pitchFamily="34" charset="0"/>
            </a:endParaRPr>
          </a:p>
        </p:txBody>
      </p:sp>
      <p:sp>
        <p:nvSpPr>
          <p:cNvPr id="11" name="Rektangel 10">
            <a:extLst>
              <a:ext uri="{FF2B5EF4-FFF2-40B4-BE49-F238E27FC236}">
                <a16:creationId xmlns:a16="http://schemas.microsoft.com/office/drawing/2014/main" id="{D345DBE3-DE4E-B802-887D-4FD0B94D108F}"/>
              </a:ext>
            </a:extLst>
          </p:cNvPr>
          <p:cNvSpPr/>
          <p:nvPr/>
        </p:nvSpPr>
        <p:spPr>
          <a:xfrm>
            <a:off x="7198242" y="5645888"/>
            <a:ext cx="4993758" cy="257100"/>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2" name="Bildobjekt 11">
            <a:extLst>
              <a:ext uri="{FF2B5EF4-FFF2-40B4-BE49-F238E27FC236}">
                <a16:creationId xmlns:a16="http://schemas.microsoft.com/office/drawing/2014/main" id="{206BBFFE-7F76-2373-CEF5-B87AA65BBE4C}"/>
              </a:ext>
            </a:extLst>
          </p:cNvPr>
          <p:cNvPicPr>
            <a:picLocks noChangeAspect="1"/>
          </p:cNvPicPr>
          <p:nvPr/>
        </p:nvPicPr>
        <p:blipFill>
          <a:blip r:embed="rId3"/>
          <a:stretch>
            <a:fillRect/>
          </a:stretch>
        </p:blipFill>
        <p:spPr>
          <a:xfrm>
            <a:off x="8718694" y="2037729"/>
            <a:ext cx="1952853" cy="3736709"/>
          </a:xfrm>
          <a:prstGeom prst="rect">
            <a:avLst/>
          </a:prstGeom>
        </p:spPr>
      </p:pic>
    </p:spTree>
    <p:extLst>
      <p:ext uri="{BB962C8B-B14F-4D97-AF65-F5344CB8AC3E}">
        <p14:creationId xmlns:p14="http://schemas.microsoft.com/office/powerpoint/2010/main" val="1417022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545879"/>
          </a:xfrm>
        </p:spPr>
        <p:txBody>
          <a:bodyPr>
            <a:normAutofit fontScale="90000"/>
          </a:bodyPr>
          <a:lstStyle/>
          <a:p>
            <a:pPr>
              <a:lnSpc>
                <a:spcPct val="100000"/>
              </a:lnSpc>
            </a:pPr>
            <a:r>
              <a:rPr lang="sv-SE" dirty="0"/>
              <a:t>Socialtjänsten hjälper på olika sätt</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1725891"/>
            <a:ext cx="10515600" cy="818103"/>
          </a:xfrm>
        </p:spPr>
        <p:txBody>
          <a:bodyPr>
            <a:normAutofit fontScale="92500" lnSpcReduction="20000"/>
          </a:bodyPr>
          <a:lstStyle/>
          <a:p>
            <a:pPr marL="0" indent="0">
              <a:lnSpc>
                <a:spcPct val="100000"/>
              </a:lnSpc>
              <a:spcBef>
                <a:spcPts val="0"/>
              </a:spcBef>
              <a:spcAft>
                <a:spcPts val="1500"/>
              </a:spcAft>
              <a:buNone/>
            </a:pPr>
            <a:r>
              <a:rPr lang="sv-SE" sz="2300" b="1" kern="100" dirty="0">
                <a:effectLst/>
                <a:ea typeface="Calibri" panose="020F0502020204030204" pitchFamily="34" charset="0"/>
              </a:rPr>
              <a:t>Socialtjänsten kan stötta barn och familjer på olika sätt. </a:t>
            </a:r>
            <a:br>
              <a:rPr lang="sv-SE" sz="2300" b="1" kern="100" dirty="0">
                <a:effectLst/>
                <a:ea typeface="Calibri" panose="020F0502020204030204" pitchFamily="34" charset="0"/>
              </a:rPr>
            </a:br>
            <a:br>
              <a:rPr lang="sv-SE" sz="2300" b="1" kern="100" dirty="0">
                <a:effectLst/>
                <a:ea typeface="Calibri" panose="020F0502020204030204" pitchFamily="34" charset="0"/>
              </a:rPr>
            </a:br>
            <a:r>
              <a:rPr lang="sv-SE" sz="2300" b="1" kern="100" dirty="0">
                <a:effectLst/>
                <a:ea typeface="Calibri" panose="020F0502020204030204" pitchFamily="34" charset="0"/>
              </a:rPr>
              <a:t>Till exempel:</a:t>
            </a:r>
          </a:p>
        </p:txBody>
      </p:sp>
      <p:sp>
        <p:nvSpPr>
          <p:cNvPr id="5" name="Rektangel 4">
            <a:extLst>
              <a:ext uri="{FF2B5EF4-FFF2-40B4-BE49-F238E27FC236}">
                <a16:creationId xmlns:a16="http://schemas.microsoft.com/office/drawing/2014/main" id="{8BC0C8FC-1DF2-B4CF-A2A3-102BFE6E221F}"/>
              </a:ext>
            </a:extLst>
          </p:cNvPr>
          <p:cNvSpPr/>
          <p:nvPr/>
        </p:nvSpPr>
        <p:spPr>
          <a:xfrm>
            <a:off x="838200" y="3040910"/>
            <a:ext cx="3444433" cy="2336590"/>
          </a:xfrm>
          <a:prstGeom prst="rect">
            <a:avLst/>
          </a:prstGeom>
          <a:solidFill>
            <a:srgbClr val="4C4781">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6B67E71E-9B62-F940-36E5-AF3A9C0485D0}"/>
              </a:ext>
            </a:extLst>
          </p:cNvPr>
          <p:cNvSpPr/>
          <p:nvPr/>
        </p:nvSpPr>
        <p:spPr>
          <a:xfrm>
            <a:off x="4414777" y="3040910"/>
            <a:ext cx="3444433" cy="2336590"/>
          </a:xfrm>
          <a:prstGeom prst="rect">
            <a:avLst/>
          </a:prstGeom>
          <a:solidFill>
            <a:srgbClr val="4C4781">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DD418857-36D7-6DEA-6EE6-CD8FC02696B5}"/>
              </a:ext>
            </a:extLst>
          </p:cNvPr>
          <p:cNvSpPr/>
          <p:nvPr/>
        </p:nvSpPr>
        <p:spPr>
          <a:xfrm>
            <a:off x="7991355" y="3040910"/>
            <a:ext cx="3444433" cy="2336590"/>
          </a:xfrm>
          <a:prstGeom prst="rect">
            <a:avLst/>
          </a:prstGeom>
          <a:solidFill>
            <a:srgbClr val="4C4781">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a:extLst>
              <a:ext uri="{FF2B5EF4-FFF2-40B4-BE49-F238E27FC236}">
                <a16:creationId xmlns:a16="http://schemas.microsoft.com/office/drawing/2014/main" id="{3E149B96-2879-2B44-1D27-A4C77786C97F}"/>
              </a:ext>
            </a:extLst>
          </p:cNvPr>
          <p:cNvSpPr txBox="1">
            <a:spLocks/>
          </p:cNvSpPr>
          <p:nvPr/>
        </p:nvSpPr>
        <p:spPr>
          <a:xfrm>
            <a:off x="838199" y="3437081"/>
            <a:ext cx="3444433" cy="1634891"/>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2000" b="1" kern="100" dirty="0">
                <a:ea typeface="Calibri" panose="020F0502020204030204" pitchFamily="34" charset="0"/>
              </a:rPr>
              <a:t>Familjebehandling</a:t>
            </a:r>
            <a:r>
              <a:rPr lang="sv-SE" sz="1800" kern="100" dirty="0">
                <a:ea typeface="Calibri" panose="020F0502020204030204" pitchFamily="34" charset="0"/>
              </a:rPr>
              <a:t> </a:t>
            </a:r>
            <a:br>
              <a:rPr lang="sv-SE" sz="1800" kern="100" dirty="0">
                <a:ea typeface="Calibri" panose="020F0502020204030204" pitchFamily="34" charset="0"/>
              </a:rPr>
            </a:br>
            <a:br>
              <a:rPr lang="sv-SE" sz="1800" kern="100" dirty="0">
                <a:ea typeface="Calibri" panose="020F0502020204030204" pitchFamily="34" charset="0"/>
              </a:rPr>
            </a:br>
            <a:r>
              <a:rPr lang="sv-SE" sz="1800" kern="100" dirty="0">
                <a:ea typeface="Calibri" panose="020F0502020204030204" pitchFamily="34" charset="0"/>
              </a:rPr>
              <a:t>– hjälp att lösa </a:t>
            </a:r>
            <a:br>
              <a:rPr lang="sv-SE" sz="1800" kern="100" dirty="0">
                <a:ea typeface="Calibri" panose="020F0502020204030204" pitchFamily="34" charset="0"/>
              </a:rPr>
            </a:br>
            <a:r>
              <a:rPr lang="sv-SE" sz="1800" kern="100" dirty="0">
                <a:ea typeface="Calibri" panose="020F0502020204030204" pitchFamily="34" charset="0"/>
              </a:rPr>
              <a:t>problem i familjen.</a:t>
            </a:r>
            <a:br>
              <a:rPr lang="sv-SE" sz="1800" kern="100" dirty="0">
                <a:ea typeface="Calibri" panose="020F0502020204030204" pitchFamily="34" charset="0"/>
              </a:rPr>
            </a:br>
            <a:endParaRPr lang="sv-SE" sz="1800" kern="100" dirty="0">
              <a:ea typeface="Calibri" panose="020F0502020204030204" pitchFamily="34" charset="0"/>
            </a:endParaRPr>
          </a:p>
        </p:txBody>
      </p:sp>
      <p:sp>
        <p:nvSpPr>
          <p:cNvPr id="10" name="Platshållare för innehåll 2">
            <a:extLst>
              <a:ext uri="{FF2B5EF4-FFF2-40B4-BE49-F238E27FC236}">
                <a16:creationId xmlns:a16="http://schemas.microsoft.com/office/drawing/2014/main" id="{19BF12D5-9E46-92D5-66BD-5CF22119199D}"/>
              </a:ext>
            </a:extLst>
          </p:cNvPr>
          <p:cNvSpPr txBox="1">
            <a:spLocks/>
          </p:cNvSpPr>
          <p:nvPr/>
        </p:nvSpPr>
        <p:spPr>
          <a:xfrm>
            <a:off x="4414777" y="3437082"/>
            <a:ext cx="3444432" cy="1634891"/>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2000" b="1" kern="100" dirty="0">
                <a:ea typeface="Calibri" panose="020F0502020204030204" pitchFamily="34" charset="0"/>
              </a:rPr>
              <a:t>Kontaktperson eller kontaktfamilj </a:t>
            </a:r>
            <a:br>
              <a:rPr lang="sv-SE" sz="1800" b="1" kern="100" dirty="0">
                <a:ea typeface="Calibri" panose="020F0502020204030204" pitchFamily="34" charset="0"/>
              </a:rPr>
            </a:br>
            <a:br>
              <a:rPr lang="sv-SE" sz="1800" b="1" kern="100" dirty="0">
                <a:ea typeface="Calibri" panose="020F0502020204030204" pitchFamily="34" charset="0"/>
              </a:rPr>
            </a:br>
            <a:r>
              <a:rPr lang="sv-SE" sz="1800" kern="100" dirty="0">
                <a:ea typeface="Calibri" panose="020F0502020204030204" pitchFamily="34" charset="0"/>
              </a:rPr>
              <a:t>– så att barnet eller ungdomen kan få stöd i vardagen.</a:t>
            </a:r>
          </a:p>
        </p:txBody>
      </p:sp>
      <p:sp>
        <p:nvSpPr>
          <p:cNvPr id="11" name="Platshållare för innehåll 2">
            <a:extLst>
              <a:ext uri="{FF2B5EF4-FFF2-40B4-BE49-F238E27FC236}">
                <a16:creationId xmlns:a16="http://schemas.microsoft.com/office/drawing/2014/main" id="{3324BA12-C4A3-C5C5-ED14-AC4431AB12DE}"/>
              </a:ext>
            </a:extLst>
          </p:cNvPr>
          <p:cNvSpPr txBox="1">
            <a:spLocks/>
          </p:cNvSpPr>
          <p:nvPr/>
        </p:nvSpPr>
        <p:spPr>
          <a:xfrm>
            <a:off x="7991353" y="3437081"/>
            <a:ext cx="3444433" cy="1634891"/>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2000" b="1" kern="100" dirty="0">
                <a:ea typeface="Calibri" panose="020F0502020204030204" pitchFamily="34" charset="0"/>
              </a:rPr>
              <a:t>Ekonomiskt bistånd </a:t>
            </a:r>
            <a:br>
              <a:rPr lang="sv-SE" sz="1800" b="1" kern="100" dirty="0">
                <a:ea typeface="Calibri" panose="020F0502020204030204" pitchFamily="34" charset="0"/>
              </a:rPr>
            </a:br>
            <a:br>
              <a:rPr lang="sv-SE" sz="1800" b="1" kern="100" dirty="0">
                <a:ea typeface="Calibri" panose="020F0502020204030204" pitchFamily="34" charset="0"/>
              </a:rPr>
            </a:br>
            <a:r>
              <a:rPr lang="sv-SE" sz="1800" kern="100" dirty="0">
                <a:ea typeface="Calibri" panose="020F0502020204030204" pitchFamily="34" charset="0"/>
              </a:rPr>
              <a:t>– om familjens pengar </a:t>
            </a:r>
            <a:br>
              <a:rPr lang="sv-SE" sz="1800" kern="100" dirty="0">
                <a:ea typeface="Calibri" panose="020F0502020204030204" pitchFamily="34" charset="0"/>
              </a:rPr>
            </a:br>
            <a:r>
              <a:rPr lang="sv-SE" sz="1800" kern="100" dirty="0">
                <a:ea typeface="Calibri" panose="020F0502020204030204" pitchFamily="34" charset="0"/>
              </a:rPr>
              <a:t>inte räcker till det </a:t>
            </a:r>
            <a:br>
              <a:rPr lang="sv-SE" sz="1800" kern="100" dirty="0">
                <a:ea typeface="Calibri" panose="020F0502020204030204" pitchFamily="34" charset="0"/>
              </a:rPr>
            </a:br>
            <a:r>
              <a:rPr lang="sv-SE" sz="1800" kern="100" dirty="0">
                <a:ea typeface="Calibri" panose="020F0502020204030204" pitchFamily="34" charset="0"/>
              </a:rPr>
              <a:t>nödvändigaste.</a:t>
            </a:r>
          </a:p>
        </p:txBody>
      </p:sp>
    </p:spTree>
    <p:extLst>
      <p:ext uri="{BB962C8B-B14F-4D97-AF65-F5344CB8AC3E}">
        <p14:creationId xmlns:p14="http://schemas.microsoft.com/office/powerpoint/2010/main" val="369719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D4A1D-0426-6837-0D50-867E820C407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45E8AF1-CD56-F905-47CE-7B3191234D4D}"/>
              </a:ext>
            </a:extLst>
          </p:cNvPr>
          <p:cNvSpPr>
            <a:spLocks noGrp="1"/>
          </p:cNvSpPr>
          <p:nvPr>
            <p:ph type="title"/>
          </p:nvPr>
        </p:nvSpPr>
        <p:spPr>
          <a:xfrm>
            <a:off x="838200" y="773634"/>
            <a:ext cx="7391400" cy="545879"/>
          </a:xfrm>
        </p:spPr>
        <p:txBody>
          <a:bodyPr>
            <a:normAutofit fontScale="90000"/>
          </a:bodyPr>
          <a:lstStyle/>
          <a:p>
            <a:pPr>
              <a:lnSpc>
                <a:spcPct val="100000"/>
              </a:lnSpc>
            </a:pPr>
            <a:r>
              <a:rPr lang="sv-SE" dirty="0"/>
              <a:t>Fler sätt att få hjälp – lokalt stöd</a:t>
            </a:r>
          </a:p>
        </p:txBody>
      </p:sp>
      <p:sp>
        <p:nvSpPr>
          <p:cNvPr id="3" name="Platshållare för innehåll 2">
            <a:extLst>
              <a:ext uri="{FF2B5EF4-FFF2-40B4-BE49-F238E27FC236}">
                <a16:creationId xmlns:a16="http://schemas.microsoft.com/office/drawing/2014/main" id="{5553BEB7-0CA4-D97E-B371-3DCE5818F6DC}"/>
              </a:ext>
            </a:extLst>
          </p:cNvPr>
          <p:cNvSpPr>
            <a:spLocks noGrp="1"/>
          </p:cNvSpPr>
          <p:nvPr>
            <p:ph idx="1"/>
          </p:nvPr>
        </p:nvSpPr>
        <p:spPr>
          <a:xfrm>
            <a:off x="838200" y="1725892"/>
            <a:ext cx="8323520" cy="740862"/>
          </a:xfrm>
        </p:spPr>
        <p:txBody>
          <a:bodyPr>
            <a:noAutofit/>
          </a:bodyPr>
          <a:lstStyle/>
          <a:p>
            <a:pPr marL="0" indent="0">
              <a:lnSpc>
                <a:spcPct val="100000"/>
              </a:lnSpc>
              <a:spcBef>
                <a:spcPts val="0"/>
              </a:spcBef>
              <a:spcAft>
                <a:spcPts val="1500"/>
              </a:spcAft>
              <a:buNone/>
            </a:pPr>
            <a:r>
              <a:rPr lang="sv-SE" sz="2300" kern="100" dirty="0">
                <a:effectLst/>
                <a:ea typeface="Calibri" panose="020F0502020204030204" pitchFamily="34" charset="0"/>
              </a:rPr>
              <a:t>Det finns även verksamheter i Haninge som ger stöd </a:t>
            </a:r>
            <a:br>
              <a:rPr lang="sv-SE" sz="2300" kern="100" dirty="0">
                <a:effectLst/>
                <a:ea typeface="Calibri" panose="020F0502020204030204" pitchFamily="34" charset="0"/>
              </a:rPr>
            </a:br>
            <a:r>
              <a:rPr lang="sv-SE" sz="2300" kern="100" dirty="0">
                <a:effectLst/>
                <a:ea typeface="Calibri" panose="020F0502020204030204" pitchFamily="34" charset="0"/>
              </a:rPr>
              <a:t>och hjälp till barn och ungdomar.</a:t>
            </a:r>
          </a:p>
        </p:txBody>
      </p:sp>
      <p:sp>
        <p:nvSpPr>
          <p:cNvPr id="4" name="Platshållare för innehåll 2">
            <a:extLst>
              <a:ext uri="{FF2B5EF4-FFF2-40B4-BE49-F238E27FC236}">
                <a16:creationId xmlns:a16="http://schemas.microsoft.com/office/drawing/2014/main" id="{F4206323-95CB-D729-C733-B217602EB9E6}"/>
              </a:ext>
            </a:extLst>
          </p:cNvPr>
          <p:cNvSpPr txBox="1">
            <a:spLocks/>
          </p:cNvSpPr>
          <p:nvPr/>
        </p:nvSpPr>
        <p:spPr>
          <a:xfrm>
            <a:off x="838201" y="3125559"/>
            <a:ext cx="5516300" cy="3249841"/>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ts val="2600"/>
              </a:lnSpc>
              <a:spcBef>
                <a:spcPts val="0"/>
              </a:spcBef>
              <a:spcAft>
                <a:spcPts val="1000"/>
              </a:spcAft>
            </a:pPr>
            <a:r>
              <a:rPr lang="sv-SE" sz="1900" b="1" kern="100" dirty="0">
                <a:ea typeface="Calibri" panose="020F0502020204030204" pitchFamily="34" charset="0"/>
              </a:rPr>
              <a:t>HANBA – Haninges barn- och tonårsgrupper</a:t>
            </a:r>
            <a:br>
              <a:rPr lang="sv-SE" sz="1900" b="1" kern="100" dirty="0">
                <a:ea typeface="Calibri" panose="020F0502020204030204" pitchFamily="34" charset="0"/>
              </a:rPr>
            </a:br>
            <a:r>
              <a:rPr lang="sv-SE" sz="1900" kern="100" dirty="0">
                <a:ea typeface="Calibri" panose="020F0502020204030204" pitchFamily="34" charset="0"/>
              </a:rPr>
              <a:t>– för barn och unga som har det jobbigt hemma.</a:t>
            </a:r>
          </a:p>
          <a:p>
            <a:pPr fontAlgn="auto">
              <a:lnSpc>
                <a:spcPts val="2600"/>
              </a:lnSpc>
              <a:spcBef>
                <a:spcPts val="0"/>
              </a:spcBef>
              <a:spcAft>
                <a:spcPts val="1000"/>
              </a:spcAft>
            </a:pPr>
            <a:r>
              <a:rPr lang="sv-SE" sz="1900" b="1" kern="100" dirty="0">
                <a:ea typeface="Calibri" panose="020F0502020204030204" pitchFamily="34" charset="0"/>
              </a:rPr>
              <a:t>Medling</a:t>
            </a:r>
            <a:br>
              <a:rPr lang="sv-SE" sz="1900" kern="100" dirty="0">
                <a:ea typeface="Calibri" panose="020F0502020204030204" pitchFamily="34" charset="0"/>
              </a:rPr>
            </a:br>
            <a:r>
              <a:rPr lang="sv-SE" sz="1900" kern="100" dirty="0">
                <a:ea typeface="Calibri" panose="020F0502020204030204" pitchFamily="34" charset="0"/>
              </a:rPr>
              <a:t>– ger möjlighet för den som begått ett brott och den som drabbats att prata om det som hänt.</a:t>
            </a:r>
          </a:p>
          <a:p>
            <a:pPr fontAlgn="auto">
              <a:lnSpc>
                <a:spcPts val="2600"/>
              </a:lnSpc>
              <a:spcBef>
                <a:spcPts val="0"/>
              </a:spcBef>
              <a:spcAft>
                <a:spcPts val="1000"/>
              </a:spcAft>
            </a:pPr>
            <a:r>
              <a:rPr lang="sv-SE" sz="1900" b="1" kern="100" dirty="0" err="1">
                <a:ea typeface="Calibri" panose="020F0502020204030204" pitchFamily="34" charset="0"/>
              </a:rPr>
              <a:t>MiniMaria</a:t>
            </a:r>
            <a:br>
              <a:rPr lang="sv-SE" sz="1900" kern="100" dirty="0">
                <a:ea typeface="Calibri" panose="020F0502020204030204" pitchFamily="34" charset="0"/>
              </a:rPr>
            </a:br>
            <a:r>
              <a:rPr lang="sv-SE" sz="1900" kern="100" dirty="0">
                <a:ea typeface="Calibri" panose="020F0502020204030204" pitchFamily="34" charset="0"/>
              </a:rPr>
              <a:t>– för dig som har frågor kring alkohol, narkotika eller spel om pengar.</a:t>
            </a:r>
          </a:p>
        </p:txBody>
      </p:sp>
      <p:sp>
        <p:nvSpPr>
          <p:cNvPr id="5" name="Ellips 4">
            <a:extLst>
              <a:ext uri="{FF2B5EF4-FFF2-40B4-BE49-F238E27FC236}">
                <a16:creationId xmlns:a16="http://schemas.microsoft.com/office/drawing/2014/main" id="{8E31538E-7B9D-FFA7-27E7-476E17E11E0A}"/>
              </a:ext>
            </a:extLst>
          </p:cNvPr>
          <p:cNvSpPr/>
          <p:nvPr/>
        </p:nvSpPr>
        <p:spPr>
          <a:xfrm>
            <a:off x="9337074" y="583078"/>
            <a:ext cx="2192080" cy="2192080"/>
          </a:xfrm>
          <a:prstGeom prst="ellipse">
            <a:avLst/>
          </a:prstGeom>
          <a:solidFill>
            <a:srgbClr val="4C478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innehåll 2">
            <a:extLst>
              <a:ext uri="{FF2B5EF4-FFF2-40B4-BE49-F238E27FC236}">
                <a16:creationId xmlns:a16="http://schemas.microsoft.com/office/drawing/2014/main" id="{7D0C17BA-0513-E220-1946-6623F6D5A6E6}"/>
              </a:ext>
            </a:extLst>
          </p:cNvPr>
          <p:cNvSpPr txBox="1">
            <a:spLocks/>
          </p:cNvSpPr>
          <p:nvPr/>
        </p:nvSpPr>
        <p:spPr>
          <a:xfrm>
            <a:off x="9274261" y="852089"/>
            <a:ext cx="2370079" cy="1747605"/>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2000" kern="100" dirty="0">
                <a:solidFill>
                  <a:schemeClr val="bg1"/>
                </a:solidFill>
                <a:ea typeface="Calibri" panose="020F0502020204030204" pitchFamily="34" charset="0"/>
              </a:rPr>
              <a:t>Läs mer och</a:t>
            </a:r>
            <a:br>
              <a:rPr lang="sv-SE" sz="2000" kern="100" dirty="0">
                <a:solidFill>
                  <a:schemeClr val="bg1"/>
                </a:solidFill>
                <a:ea typeface="Calibri" panose="020F0502020204030204" pitchFamily="34" charset="0"/>
              </a:rPr>
            </a:br>
            <a:r>
              <a:rPr lang="sv-SE" sz="2000" kern="100" dirty="0">
                <a:solidFill>
                  <a:schemeClr val="bg1"/>
                </a:solidFill>
                <a:ea typeface="Calibri" panose="020F0502020204030204" pitchFamily="34" charset="0"/>
              </a:rPr>
              <a:t>se länkar på </a:t>
            </a:r>
            <a:r>
              <a:rPr lang="sv-SE" sz="2000" b="1" kern="100" dirty="0" err="1">
                <a:solidFill>
                  <a:schemeClr val="bg1"/>
                </a:solidFill>
                <a:ea typeface="Calibri" panose="020F0502020204030204" pitchFamily="34" charset="0"/>
              </a:rPr>
              <a:t>haninge.se</a:t>
            </a:r>
            <a:endParaRPr lang="sv-SE" sz="2000" b="1" kern="100" dirty="0">
              <a:solidFill>
                <a:schemeClr val="bg1"/>
              </a:solidFill>
              <a:ea typeface="Calibri" panose="020F0502020204030204" pitchFamily="34" charset="0"/>
            </a:endParaRPr>
          </a:p>
        </p:txBody>
      </p:sp>
      <p:sp>
        <p:nvSpPr>
          <p:cNvPr id="9" name="Platshållare för innehåll 2">
            <a:extLst>
              <a:ext uri="{FF2B5EF4-FFF2-40B4-BE49-F238E27FC236}">
                <a16:creationId xmlns:a16="http://schemas.microsoft.com/office/drawing/2014/main" id="{D2687EA2-8FE0-FEC4-DE91-C4B66EA4B10F}"/>
              </a:ext>
            </a:extLst>
          </p:cNvPr>
          <p:cNvSpPr txBox="1">
            <a:spLocks/>
          </p:cNvSpPr>
          <p:nvPr/>
        </p:nvSpPr>
        <p:spPr>
          <a:xfrm>
            <a:off x="6687248" y="3125559"/>
            <a:ext cx="6165152" cy="3249841"/>
          </a:xfrm>
          <a:prstGeom prst="rect">
            <a:avLst/>
          </a:prstGeom>
        </p:spPr>
        <p:txBody>
          <a:bodyPr vert="horz" lIns="0" tIns="0" rIns="0" bIns="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ts val="2600"/>
              </a:lnSpc>
              <a:spcBef>
                <a:spcPts val="0"/>
              </a:spcBef>
              <a:spcAft>
                <a:spcPts val="1000"/>
              </a:spcAft>
            </a:pPr>
            <a:r>
              <a:rPr lang="sv-SE" sz="1900" b="1" kern="100" dirty="0">
                <a:ea typeface="Calibri" panose="020F0502020204030204" pitchFamily="34" charset="0"/>
              </a:rPr>
              <a:t>Lämna kriminalitet</a:t>
            </a:r>
            <a:br>
              <a:rPr lang="sv-SE" sz="1900" b="1" kern="100" dirty="0">
                <a:ea typeface="Calibri" panose="020F0502020204030204" pitchFamily="34" charset="0"/>
              </a:rPr>
            </a:br>
            <a:r>
              <a:rPr lang="sv-SE" sz="1900" kern="100" dirty="0">
                <a:ea typeface="Calibri" panose="020F0502020204030204" pitchFamily="34" charset="0"/>
              </a:rPr>
              <a:t>– hjälper dig som vill bryta med kriminalitet.</a:t>
            </a:r>
          </a:p>
          <a:p>
            <a:pPr fontAlgn="auto">
              <a:lnSpc>
                <a:spcPts val="2600"/>
              </a:lnSpc>
              <a:spcBef>
                <a:spcPts val="0"/>
              </a:spcBef>
              <a:spcAft>
                <a:spcPts val="1000"/>
              </a:spcAft>
            </a:pPr>
            <a:r>
              <a:rPr lang="sv-SE" sz="1900" b="1" kern="100" dirty="0">
                <a:ea typeface="Calibri" panose="020F0502020204030204" pitchFamily="34" charset="0"/>
              </a:rPr>
              <a:t>Stödcentrum för unga brottsutsatta</a:t>
            </a:r>
            <a:br>
              <a:rPr lang="sv-SE" sz="1900" b="1" kern="100" dirty="0">
                <a:ea typeface="Calibri" panose="020F0502020204030204" pitchFamily="34" charset="0"/>
              </a:rPr>
            </a:br>
            <a:r>
              <a:rPr lang="sv-SE" sz="1900" kern="100" dirty="0">
                <a:ea typeface="Calibri" panose="020F0502020204030204" pitchFamily="34" charset="0"/>
              </a:rPr>
              <a:t>– för dig som utsatts för brott.</a:t>
            </a:r>
          </a:p>
          <a:p>
            <a:pPr fontAlgn="auto">
              <a:lnSpc>
                <a:spcPts val="2600"/>
              </a:lnSpc>
              <a:spcBef>
                <a:spcPts val="0"/>
              </a:spcBef>
              <a:spcAft>
                <a:spcPts val="1000"/>
              </a:spcAft>
            </a:pPr>
            <a:r>
              <a:rPr lang="sv-SE" sz="1900" b="1" kern="100" dirty="0">
                <a:ea typeface="Calibri" panose="020F0502020204030204" pitchFamily="34" charset="0"/>
              </a:rPr>
              <a:t>Haninges ungdomsmottagning</a:t>
            </a:r>
            <a:br>
              <a:rPr lang="sv-SE" sz="1900" b="1" kern="100" dirty="0">
                <a:ea typeface="Calibri" panose="020F0502020204030204" pitchFamily="34" charset="0"/>
              </a:rPr>
            </a:br>
            <a:r>
              <a:rPr lang="sv-SE" sz="1900" kern="100" dirty="0">
                <a:ea typeface="Calibri" panose="020F0502020204030204" pitchFamily="34" charset="0"/>
              </a:rPr>
              <a:t>– prata om livsfrågor, kärlek och sex, </a:t>
            </a:r>
            <a:br>
              <a:rPr lang="sv-SE" sz="1900" kern="100" dirty="0">
                <a:ea typeface="Calibri" panose="020F0502020204030204" pitchFamily="34" charset="0"/>
              </a:rPr>
            </a:br>
            <a:r>
              <a:rPr lang="sv-SE" sz="1900" kern="100" dirty="0">
                <a:ea typeface="Calibri" panose="020F0502020204030204" pitchFamily="34" charset="0"/>
              </a:rPr>
              <a:t>få råd om preventivmedel och testa dig </a:t>
            </a:r>
            <a:br>
              <a:rPr lang="sv-SE" sz="1900" kern="100" dirty="0">
                <a:ea typeface="Calibri" panose="020F0502020204030204" pitchFamily="34" charset="0"/>
              </a:rPr>
            </a:br>
            <a:r>
              <a:rPr lang="sv-SE" sz="1900" kern="100" dirty="0">
                <a:ea typeface="Calibri" panose="020F0502020204030204" pitchFamily="34" charset="0"/>
              </a:rPr>
              <a:t>för könssjukdomar.</a:t>
            </a:r>
          </a:p>
        </p:txBody>
      </p:sp>
      <p:sp>
        <p:nvSpPr>
          <p:cNvPr id="10" name="Platshållare för innehåll 2">
            <a:extLst>
              <a:ext uri="{FF2B5EF4-FFF2-40B4-BE49-F238E27FC236}">
                <a16:creationId xmlns:a16="http://schemas.microsoft.com/office/drawing/2014/main" id="{6486B8F2-5E99-6548-BE5C-900EF4CB606E}"/>
              </a:ext>
            </a:extLst>
          </p:cNvPr>
          <p:cNvSpPr txBox="1">
            <a:spLocks/>
          </p:cNvSpPr>
          <p:nvPr/>
        </p:nvSpPr>
        <p:spPr>
          <a:xfrm>
            <a:off x="838200" y="2642458"/>
            <a:ext cx="7763540" cy="31234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Bef>
                <a:spcPts val="0"/>
              </a:spcBef>
              <a:spcAft>
                <a:spcPts val="2000"/>
              </a:spcAft>
              <a:buFont typeface="Arial" panose="020B0604020202020204" pitchFamily="34" charset="0"/>
              <a:buNone/>
            </a:pPr>
            <a:r>
              <a:rPr lang="sv-SE" sz="2000" b="1" kern="100" dirty="0">
                <a:ea typeface="Calibri" panose="020F0502020204030204" pitchFamily="34" charset="0"/>
              </a:rPr>
              <a:t>Till exempel:</a:t>
            </a:r>
          </a:p>
        </p:txBody>
      </p:sp>
    </p:spTree>
    <p:extLst>
      <p:ext uri="{BB962C8B-B14F-4D97-AF65-F5344CB8AC3E}">
        <p14:creationId xmlns:p14="http://schemas.microsoft.com/office/powerpoint/2010/main" val="2829425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A281EC-A65D-5D77-2093-C8103131CD17}"/>
              </a:ext>
            </a:extLst>
          </p:cNvPr>
          <p:cNvSpPr>
            <a:spLocks noGrp="1"/>
          </p:cNvSpPr>
          <p:nvPr>
            <p:ph type="title"/>
          </p:nvPr>
        </p:nvSpPr>
        <p:spPr>
          <a:xfrm>
            <a:off x="838200" y="773634"/>
            <a:ext cx="10515600" cy="545879"/>
          </a:xfrm>
        </p:spPr>
        <p:txBody>
          <a:bodyPr>
            <a:normAutofit fontScale="90000"/>
          </a:bodyPr>
          <a:lstStyle/>
          <a:p>
            <a:pPr>
              <a:lnSpc>
                <a:spcPct val="100000"/>
              </a:lnSpc>
            </a:pPr>
            <a:r>
              <a:rPr lang="sv-SE" dirty="0"/>
              <a:t>Stöd om barnet inte kan bo kvar hemma</a:t>
            </a:r>
          </a:p>
        </p:txBody>
      </p:sp>
      <p:sp>
        <p:nvSpPr>
          <p:cNvPr id="3" name="Platshållare för innehåll 2">
            <a:extLst>
              <a:ext uri="{FF2B5EF4-FFF2-40B4-BE49-F238E27FC236}">
                <a16:creationId xmlns:a16="http://schemas.microsoft.com/office/drawing/2014/main" id="{124197B6-2DBE-63F6-44A2-05A576C792B4}"/>
              </a:ext>
            </a:extLst>
          </p:cNvPr>
          <p:cNvSpPr>
            <a:spLocks noGrp="1"/>
          </p:cNvSpPr>
          <p:nvPr>
            <p:ph idx="1"/>
          </p:nvPr>
        </p:nvSpPr>
        <p:spPr>
          <a:xfrm>
            <a:off x="838200" y="1725891"/>
            <a:ext cx="10515600" cy="3555554"/>
          </a:xfrm>
        </p:spPr>
        <p:txBody>
          <a:bodyPr>
            <a:normAutofit/>
          </a:bodyPr>
          <a:lstStyle/>
          <a:p>
            <a:pPr marL="0" indent="0">
              <a:lnSpc>
                <a:spcPct val="100000"/>
              </a:lnSpc>
              <a:spcBef>
                <a:spcPts val="0"/>
              </a:spcBef>
              <a:spcAft>
                <a:spcPts val="1500"/>
              </a:spcAft>
              <a:buNone/>
            </a:pPr>
            <a:r>
              <a:rPr lang="sv-SE" sz="2300" kern="100" dirty="0">
                <a:effectLst/>
                <a:ea typeface="Calibri" panose="020F0502020204030204" pitchFamily="34" charset="0"/>
              </a:rPr>
              <a:t>I första hand vill socialtjänsten att det ska </a:t>
            </a:r>
            <a:br>
              <a:rPr lang="sv-SE" sz="2300" kern="100" dirty="0">
                <a:effectLst/>
                <a:ea typeface="Calibri" panose="020F0502020204030204" pitchFamily="34" charset="0"/>
              </a:rPr>
            </a:br>
            <a:r>
              <a:rPr lang="sv-SE" sz="2300" kern="100" dirty="0">
                <a:effectLst/>
                <a:ea typeface="Calibri" panose="020F0502020204030204" pitchFamily="34" charset="0"/>
              </a:rPr>
              <a:t>bli bra för barnet hemma. Men om det inte </a:t>
            </a:r>
            <a:br>
              <a:rPr lang="sv-SE" sz="2300" kern="100" dirty="0">
                <a:effectLst/>
                <a:ea typeface="Calibri" panose="020F0502020204030204" pitchFamily="34" charset="0"/>
              </a:rPr>
            </a:br>
            <a:r>
              <a:rPr lang="sv-SE" sz="2300" kern="100" dirty="0">
                <a:effectLst/>
                <a:ea typeface="Calibri" panose="020F0502020204030204" pitchFamily="34" charset="0"/>
              </a:rPr>
              <a:t>fungerar kan barnet behöva bo någon </a:t>
            </a:r>
            <a:br>
              <a:rPr lang="sv-SE" sz="2300" kern="100" dirty="0">
                <a:effectLst/>
                <a:ea typeface="Calibri" panose="020F0502020204030204" pitchFamily="34" charset="0"/>
              </a:rPr>
            </a:br>
            <a:r>
              <a:rPr lang="sv-SE" sz="2300" kern="100" dirty="0">
                <a:effectLst/>
                <a:ea typeface="Calibri" panose="020F0502020204030204" pitchFamily="34" charset="0"/>
              </a:rPr>
              <a:t>annanstans en tid.</a:t>
            </a:r>
            <a:br>
              <a:rPr lang="sv-SE" sz="2300" kern="100" dirty="0">
                <a:effectLst/>
                <a:ea typeface="Calibri" panose="020F0502020204030204" pitchFamily="34" charset="0"/>
              </a:rPr>
            </a:br>
            <a:br>
              <a:rPr lang="sv-SE" sz="2300" kern="100" dirty="0">
                <a:effectLst/>
                <a:ea typeface="Calibri" panose="020F0502020204030204" pitchFamily="34" charset="0"/>
              </a:rPr>
            </a:br>
            <a:r>
              <a:rPr lang="sv-SE" sz="2300" b="1" kern="100" dirty="0">
                <a:effectLst/>
                <a:ea typeface="Calibri" panose="020F0502020204030204" pitchFamily="34" charset="0"/>
              </a:rPr>
              <a:t>Till exempel:</a:t>
            </a:r>
          </a:p>
          <a:p>
            <a:pPr>
              <a:lnSpc>
                <a:spcPct val="100000"/>
              </a:lnSpc>
              <a:spcBef>
                <a:spcPts val="0"/>
              </a:spcBef>
              <a:spcAft>
                <a:spcPts val="1000"/>
              </a:spcAft>
            </a:pPr>
            <a:r>
              <a:rPr lang="sv-SE" sz="2300" kern="100" dirty="0">
                <a:effectLst/>
                <a:ea typeface="Calibri" panose="020F0502020204030204" pitchFamily="34" charset="0"/>
              </a:rPr>
              <a:t>i en annan familj (familjehem) </a:t>
            </a:r>
          </a:p>
          <a:p>
            <a:pPr>
              <a:lnSpc>
                <a:spcPct val="100000"/>
              </a:lnSpc>
              <a:spcBef>
                <a:spcPts val="0"/>
              </a:spcBef>
              <a:spcAft>
                <a:spcPts val="1000"/>
              </a:spcAft>
            </a:pPr>
            <a:r>
              <a:rPr lang="sv-SE" sz="2300" kern="100" dirty="0">
                <a:effectLst/>
                <a:ea typeface="Calibri" panose="020F0502020204030204" pitchFamily="34" charset="0"/>
              </a:rPr>
              <a:t>på ett hem för vård och boende (HVB). </a:t>
            </a:r>
          </a:p>
        </p:txBody>
      </p:sp>
      <p:sp>
        <p:nvSpPr>
          <p:cNvPr id="8" name="Ellips 7">
            <a:extLst>
              <a:ext uri="{FF2B5EF4-FFF2-40B4-BE49-F238E27FC236}">
                <a16:creationId xmlns:a16="http://schemas.microsoft.com/office/drawing/2014/main" id="{CF3F7918-4675-D365-943E-1BBF20856A32}"/>
              </a:ext>
            </a:extLst>
          </p:cNvPr>
          <p:cNvSpPr/>
          <p:nvPr/>
        </p:nvSpPr>
        <p:spPr>
          <a:xfrm>
            <a:off x="9730174" y="1598297"/>
            <a:ext cx="2177404" cy="2177404"/>
          </a:xfrm>
          <a:prstGeom prst="ellipse">
            <a:avLst/>
          </a:prstGeom>
          <a:solidFill>
            <a:srgbClr val="4C47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innehåll 2">
            <a:extLst>
              <a:ext uri="{FF2B5EF4-FFF2-40B4-BE49-F238E27FC236}">
                <a16:creationId xmlns:a16="http://schemas.microsoft.com/office/drawing/2014/main" id="{720E91BA-BC23-85B5-B973-94B3E740AD12}"/>
              </a:ext>
            </a:extLst>
          </p:cNvPr>
          <p:cNvSpPr txBox="1">
            <a:spLocks/>
          </p:cNvSpPr>
          <p:nvPr/>
        </p:nvSpPr>
        <p:spPr>
          <a:xfrm>
            <a:off x="9633837" y="2017151"/>
            <a:ext cx="2370079" cy="1446027"/>
          </a:xfrm>
          <a:prstGeom prst="rect">
            <a:avLst/>
          </a:prstGeom>
        </p:spPr>
        <p:txBody>
          <a:bodyPr vert="horz" lIns="0" tIns="0" rIns="0" bIns="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lnSpc>
                <a:spcPct val="100000"/>
              </a:lnSpc>
              <a:spcAft>
                <a:spcPts val="1200"/>
              </a:spcAft>
              <a:buFont typeface="Arial" panose="020B0604020202020204" pitchFamily="34" charset="0"/>
              <a:buNone/>
            </a:pPr>
            <a:r>
              <a:rPr lang="sv-SE" sz="1900" kern="100" dirty="0">
                <a:solidFill>
                  <a:schemeClr val="bg1"/>
                </a:solidFill>
                <a:ea typeface="Calibri" panose="020F0502020204030204" pitchFamily="34" charset="0"/>
              </a:rPr>
              <a:t>Målet är alltid </a:t>
            </a:r>
            <a:br>
              <a:rPr lang="sv-SE" sz="1900" kern="100" dirty="0">
                <a:solidFill>
                  <a:schemeClr val="bg1"/>
                </a:solidFill>
                <a:ea typeface="Calibri" panose="020F0502020204030204" pitchFamily="34" charset="0"/>
              </a:rPr>
            </a:br>
            <a:r>
              <a:rPr lang="sv-SE" sz="1900" kern="100" dirty="0">
                <a:solidFill>
                  <a:schemeClr val="bg1"/>
                </a:solidFill>
                <a:ea typeface="Calibri" panose="020F0502020204030204" pitchFamily="34" charset="0"/>
              </a:rPr>
              <a:t>att det ska bli så </a:t>
            </a:r>
            <a:br>
              <a:rPr lang="sv-SE" sz="1900" kern="100" dirty="0">
                <a:solidFill>
                  <a:schemeClr val="bg1"/>
                </a:solidFill>
                <a:ea typeface="Calibri" panose="020F0502020204030204" pitchFamily="34" charset="0"/>
              </a:rPr>
            </a:br>
            <a:r>
              <a:rPr lang="sv-SE" sz="1900" kern="100" dirty="0">
                <a:solidFill>
                  <a:schemeClr val="bg1"/>
                </a:solidFill>
                <a:ea typeface="Calibri" panose="020F0502020204030204" pitchFamily="34" charset="0"/>
              </a:rPr>
              <a:t>bra som möjligt </a:t>
            </a:r>
            <a:br>
              <a:rPr lang="sv-SE" sz="1900" kern="100" dirty="0">
                <a:solidFill>
                  <a:schemeClr val="bg1"/>
                </a:solidFill>
                <a:ea typeface="Calibri" panose="020F0502020204030204" pitchFamily="34" charset="0"/>
              </a:rPr>
            </a:br>
            <a:r>
              <a:rPr lang="sv-SE" sz="1900" kern="100" dirty="0">
                <a:solidFill>
                  <a:schemeClr val="bg1"/>
                </a:solidFill>
                <a:ea typeface="Calibri" panose="020F0502020204030204" pitchFamily="34" charset="0"/>
              </a:rPr>
              <a:t>för barnet.</a:t>
            </a:r>
          </a:p>
        </p:txBody>
      </p:sp>
      <p:sp>
        <p:nvSpPr>
          <p:cNvPr id="12" name="Rektangel 11">
            <a:extLst>
              <a:ext uri="{FF2B5EF4-FFF2-40B4-BE49-F238E27FC236}">
                <a16:creationId xmlns:a16="http://schemas.microsoft.com/office/drawing/2014/main" id="{00CFE5DF-2C8A-0272-A9B5-BB20BEB4305B}"/>
              </a:ext>
            </a:extLst>
          </p:cNvPr>
          <p:cNvSpPr/>
          <p:nvPr/>
        </p:nvSpPr>
        <p:spPr>
          <a:xfrm>
            <a:off x="7198242" y="5645888"/>
            <a:ext cx="4993758" cy="257100"/>
          </a:xfrm>
          <a:prstGeom prst="rect">
            <a:avLst/>
          </a:prstGeom>
          <a:solidFill>
            <a:srgbClr val="4C4781">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objekt 12">
            <a:extLst>
              <a:ext uri="{FF2B5EF4-FFF2-40B4-BE49-F238E27FC236}">
                <a16:creationId xmlns:a16="http://schemas.microsoft.com/office/drawing/2014/main" id="{607FFA21-E03A-E4A2-01F6-CE78C59234B7}"/>
              </a:ext>
            </a:extLst>
          </p:cNvPr>
          <p:cNvPicPr>
            <a:picLocks noChangeAspect="1"/>
          </p:cNvPicPr>
          <p:nvPr/>
        </p:nvPicPr>
        <p:blipFill>
          <a:blip r:embed="rId3"/>
          <a:stretch>
            <a:fillRect/>
          </a:stretch>
        </p:blipFill>
        <p:spPr>
          <a:xfrm>
            <a:off x="7828308" y="2755176"/>
            <a:ext cx="1745036" cy="3104326"/>
          </a:xfrm>
          <a:prstGeom prst="rect">
            <a:avLst/>
          </a:prstGeom>
        </p:spPr>
      </p:pic>
    </p:spTree>
    <p:extLst>
      <p:ext uri="{BB962C8B-B14F-4D97-AF65-F5344CB8AC3E}">
        <p14:creationId xmlns:p14="http://schemas.microsoft.com/office/powerpoint/2010/main" val="3034828547"/>
      </p:ext>
    </p:extLst>
  </p:cSld>
  <p:clrMapOvr>
    <a:masterClrMapping/>
  </p:clrMapOvr>
</p:sld>
</file>

<file path=ppt/theme/theme1.xml><?xml version="1.0" encoding="utf-8"?>
<a:theme xmlns:a="http://schemas.openxmlformats.org/drawingml/2006/main" name="Haninge_liggande">
  <a:themeElements>
    <a:clrScheme name="Anpassat 2">
      <a:dk1>
        <a:sysClr val="windowText" lastClr="000000"/>
      </a:dk1>
      <a:lt1>
        <a:sysClr val="window" lastClr="FFFFFF"/>
      </a:lt1>
      <a:dk2>
        <a:srgbClr val="0000FF"/>
      </a:dk2>
      <a:lt2>
        <a:srgbClr val="EEECE1"/>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Haninge_liggan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altLang="sv-SE" sz="3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sv-SE" altLang="sv-SE" sz="3400" b="0" i="0" u="none" strike="noStrike" cap="none" normalizeH="0" baseline="0" smtClean="0">
            <a:ln>
              <a:noFill/>
            </a:ln>
            <a:solidFill>
              <a:schemeClr val="tx2"/>
            </a:solidFill>
            <a:effectLst/>
            <a:latin typeface="Arial" charset="0"/>
          </a:defRPr>
        </a:defPPr>
      </a:lstStyle>
    </a:lnDef>
  </a:objectDefaults>
  <a:extraClrSchemeLst>
    <a:extraClrScheme>
      <a:clrScheme name="Haninge_liggan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inge_liggan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inge_liggan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inge_liggan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inge_liggan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inge_liggan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inge_liggan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inge_liggan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inge_liggan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inge_liggan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inge_liggan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inge_liggan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tema">
  <a:themeElements>
    <a:clrScheme name="Egen 1">
      <a:dk1>
        <a:srgbClr val="000000"/>
      </a:dk1>
      <a:lt1>
        <a:srgbClr val="FFFFFF"/>
      </a:lt1>
      <a:dk2>
        <a:srgbClr val="44546A"/>
      </a:dk2>
      <a:lt2>
        <a:srgbClr val="E7E6E6"/>
      </a:lt2>
      <a:accent1>
        <a:srgbClr val="0081BB"/>
      </a:accent1>
      <a:accent2>
        <a:srgbClr val="58785A"/>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aningemall_16_9_IC" id="{2F68D2AB-D923-814B-AFA2-FF08DE8FD6EE}" vid="{02FAF084-DF27-1A40-9F44-867CF825C73E}"/>
    </a:ext>
  </a:ext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5EC6DC0C87404F8CEF781555EE0B7E" ma:contentTypeVersion="8" ma:contentTypeDescription="Create a new document." ma:contentTypeScope="" ma:versionID="ac89b656db33237e1db9402f9cc09161">
  <xsd:schema xmlns:xsd="http://www.w3.org/2001/XMLSchema" xmlns:xs="http://www.w3.org/2001/XMLSchema" xmlns:p="http://schemas.microsoft.com/office/2006/metadata/properties" xmlns:ns2="c9cb2002-a145-4c07-b07b-0280c96030da" xmlns:ns3="c6121aab-8d1a-4941-8de1-586279eeee64" targetNamespace="http://schemas.microsoft.com/office/2006/metadata/properties" ma:root="true" ma:fieldsID="4a06884c3172cba3c6e9cb135bbf38e6" ns2:_="" ns3:_="">
    <xsd:import namespace="c9cb2002-a145-4c07-b07b-0280c96030da"/>
    <xsd:import namespace="c6121aab-8d1a-4941-8de1-586279eeee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cb2002-a145-4c07-b07b-0280c96030d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121aab-8d1a-4941-8de1-586279eeee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596E46-A7DF-41DF-8D17-4DC39E73D974}">
  <ds:schemaRefs>
    <ds:schemaRef ds:uri="http://schemas.microsoft.com/sharepoint/v3/contenttype/forms"/>
  </ds:schemaRefs>
</ds:datastoreItem>
</file>

<file path=customXml/itemProps2.xml><?xml version="1.0" encoding="utf-8"?>
<ds:datastoreItem xmlns:ds="http://schemas.openxmlformats.org/officeDocument/2006/customXml" ds:itemID="{192404F5-6E60-4474-8FFC-2977C5CE2B07}">
  <ds:schemaRefs>
    <ds:schemaRef ds:uri="c9cb2002-a145-4c07-b07b-0280c96030d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F12CB84-29FC-46F8-B6FD-3FCBB620A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cb2002-a145-4c07-b07b-0280c96030da"/>
    <ds:schemaRef ds:uri="c6121aab-8d1a-4941-8de1-586279eeee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Haninge_liggande</Template>
  <TotalTime>406</TotalTime>
  <Words>4206</Words>
  <Application>Microsoft Macintosh PowerPoint</Application>
  <PresentationFormat>Bredbild</PresentationFormat>
  <Paragraphs>278</Paragraphs>
  <Slides>24</Slides>
  <Notes>17</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24</vt:i4>
      </vt:variant>
    </vt:vector>
  </HeadingPairs>
  <TitlesOfParts>
    <vt:vector size="33" baseType="lpstr">
      <vt:lpstr>Adobe Garamond Pro</vt:lpstr>
      <vt:lpstr>Aptos</vt:lpstr>
      <vt:lpstr>Arial</vt:lpstr>
      <vt:lpstr>Calibri</vt:lpstr>
      <vt:lpstr>FranklinGothicFS</vt:lpstr>
      <vt:lpstr>Garamond</vt:lpstr>
      <vt:lpstr>Times</vt:lpstr>
      <vt:lpstr>Haninge_liggande</vt:lpstr>
      <vt:lpstr>1_Office-tema</vt:lpstr>
      <vt:lpstr>PowerPoint-presentation</vt:lpstr>
      <vt:lpstr>PowerPoint-presentation</vt:lpstr>
      <vt:lpstr>Vad är soc?</vt:lpstr>
      <vt:lpstr>Du har rätt att må bra!</vt:lpstr>
      <vt:lpstr>När kan man få hjälp av socialtjänsten?</vt:lpstr>
      <vt:lpstr>Viktig information från socialtjänsten:  Det finns hjälp!</vt:lpstr>
      <vt:lpstr>Socialtjänsten hjälper på olika sätt</vt:lpstr>
      <vt:lpstr>Fler sätt att få hjälp – lokalt stöd</vt:lpstr>
      <vt:lpstr>Stöd om barnet inte kan bo kvar hemma</vt:lpstr>
      <vt:lpstr>Både barn och vuxna kan  kontakta socialtjänsten </vt:lpstr>
      <vt:lpstr>Fler sätt att få hjälp</vt:lpstr>
      <vt:lpstr>Diskussionsfrågor  – för elever på lågstadiet</vt:lpstr>
      <vt:lpstr>Diskussionsfrågor  – för elever på mellan- och högstadiet</vt:lpstr>
      <vt:lpstr>Fördjupningsuppgifter  – för elever på mellan- och högstadiet</vt:lpstr>
      <vt:lpstr>Diskutera följande exempel i mindre grupper:</vt:lpstr>
      <vt:lpstr>Diskutera följande exempel i mindre grupper:</vt:lpstr>
      <vt:lpstr>Diskutera följande exempel i mindre grupper:</vt:lpstr>
      <vt:lpstr>Diskutera följande exempel i mindre grupper:</vt:lpstr>
      <vt:lpstr>Diskutera följande exempel i mindre grupper:</vt:lpstr>
      <vt:lpstr>Diskutera följande exempel i mindre grupper:</vt:lpstr>
      <vt:lpstr>Diskutera följande exempel i mindre grupper:</vt:lpstr>
      <vt:lpstr>Diskutera följande exempel i mindre grupper:</vt:lpstr>
      <vt:lpstr>Utcheckning</vt:lpstr>
      <vt:lpstr>PowerPoint-presentation</vt:lpstr>
    </vt:vector>
  </TitlesOfParts>
  <Company>Haninge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Välkommen!</dc:title>
  <dc:creator>Mirja Thårlin</dc:creator>
  <cp:lastModifiedBy>Karolina Deja</cp:lastModifiedBy>
  <cp:revision>301</cp:revision>
  <cp:lastPrinted>2004-06-08T06:01:32Z</cp:lastPrinted>
  <dcterms:created xsi:type="dcterms:W3CDTF">2018-09-12T12:29:30Z</dcterms:created>
  <dcterms:modified xsi:type="dcterms:W3CDTF">2025-04-10T07:49:42Z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0x010100125EC6DC0C87404F8CEF781555EE0B7E</vt:lpwstr>
  </property>
</Properties>
</file>