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sldIdLst>
    <p:sldId id="266" r:id="rId2"/>
    <p:sldId id="263" r:id="rId3"/>
    <p:sldId id="264" r:id="rId4"/>
    <p:sldId id="265" r:id="rId5"/>
    <p:sldId id="267" r:id="rId6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448"/>
    <a:srgbClr val="92B9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7" autoAdjust="0"/>
  </p:normalViewPr>
  <p:slideViewPr>
    <p:cSldViewPr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/>
              <a:t>Klicka här för att ändra format på bakgrundstexten</a:t>
            </a:r>
          </a:p>
          <a:p>
            <a:pPr lvl="1"/>
            <a:r>
              <a:rPr lang="sv-SE" altLang="sv-SE" noProof="0"/>
              <a:t>Nivå två</a:t>
            </a:r>
          </a:p>
          <a:p>
            <a:pPr lvl="2"/>
            <a:r>
              <a:rPr lang="sv-SE" altLang="sv-SE" noProof="0"/>
              <a:t>Nivå tre</a:t>
            </a:r>
          </a:p>
          <a:p>
            <a:pPr lvl="3"/>
            <a:r>
              <a:rPr lang="sv-SE" altLang="sv-SE" noProof="0"/>
              <a:t>Nivå fyra</a:t>
            </a:r>
          </a:p>
          <a:p>
            <a:pPr lvl="4"/>
            <a:r>
              <a:rPr lang="sv-SE" altLang="sv-SE" noProof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F48996F9-5F9A-440E-BE14-62843247AFE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222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09714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87058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69449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54621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70786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816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9236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9626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382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5666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72859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6096000"/>
            <a:ext cx="6640512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6775"/>
            <a:ext cx="12192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9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510338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chemeClr val="tx1"/>
                </a:solidFill>
                <a:latin typeface="AGaramond" pitchFamily="18" charset="0"/>
              </a:defRPr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haninge.se/vart-arbetssatt-och-styrning/projekt/pagaende-projekt/om-smarta-resval/" TargetMode="External"/><Relationship Id="rId2" Type="http://schemas.openxmlformats.org/officeDocument/2006/relationships/hyperlink" Target="https://url10.mailanyone.net/v1/?m=1hOd9E-0005ma-5X&amp;i=57e1b682&amp;c=fd913ufB2s6eTw4pck6GdAbH04ztfKO6qgXiItN17lElgVAKzqN-hA7RPGJ5Tlu_oK6Ak91FEyc89nBAiSG6HjeXSmxixCjFGu4brg2lbzv63FSvZ9kAbPFVoMlPKoLQgdQahirZwkwG8mc_ewLwfj7Q4Ojv7VfXI5eksHB_00egl3wazMojnHc8FcrNfGwYrre_TWq8RCd4xQaXbN_VL1M9iNmhsErclFRN7nEM1hICKjL8Ti9bCbKG495Zan5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hedda.ericsson@haninge.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9764E7D-416C-448A-BB78-63DF3ED946CC}"/>
              </a:ext>
            </a:extLst>
          </p:cNvPr>
          <p:cNvSpPr/>
          <p:nvPr/>
        </p:nvSpPr>
        <p:spPr>
          <a:xfrm>
            <a:off x="467544" y="4005064"/>
            <a:ext cx="7776864" cy="1655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4000" b="1" dirty="0">
                <a:solidFill>
                  <a:srgbClr val="29A448"/>
                </a:solidFill>
              </a:rPr>
              <a:t>Resvaneundersökningen CERO</a:t>
            </a:r>
          </a:p>
          <a:p>
            <a:pPr>
              <a:buNone/>
            </a:pPr>
            <a:r>
              <a:rPr lang="sv-SE" sz="1800" dirty="0" err="1">
                <a:solidFill>
                  <a:srgbClr val="29A448"/>
                </a:solidFill>
              </a:rPr>
              <a:t>Climate</a:t>
            </a:r>
            <a:r>
              <a:rPr lang="sv-SE" sz="1800" dirty="0">
                <a:solidFill>
                  <a:srgbClr val="29A448"/>
                </a:solidFill>
              </a:rPr>
              <a:t> and </a:t>
            </a:r>
            <a:r>
              <a:rPr lang="sv-SE" sz="1800" dirty="0" err="1">
                <a:solidFill>
                  <a:srgbClr val="29A448"/>
                </a:solidFill>
              </a:rPr>
              <a:t>economic</a:t>
            </a:r>
            <a:r>
              <a:rPr lang="sv-SE" sz="1800" dirty="0">
                <a:solidFill>
                  <a:srgbClr val="29A448"/>
                </a:solidFill>
              </a:rPr>
              <a:t> research in </a:t>
            </a:r>
            <a:r>
              <a:rPr lang="sv-SE" sz="1800" dirty="0" err="1">
                <a:solidFill>
                  <a:srgbClr val="29A448"/>
                </a:solidFill>
              </a:rPr>
              <a:t>organizations</a:t>
            </a:r>
            <a:endParaRPr lang="sv-SE" sz="1800" dirty="0">
              <a:solidFill>
                <a:srgbClr val="29A448"/>
              </a:solidFill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70" b="8393"/>
          <a:stretch/>
        </p:blipFill>
        <p:spPr>
          <a:xfrm>
            <a:off x="0" y="-171400"/>
            <a:ext cx="9144000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0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D9224B-2273-4A6A-BC49-61E7C593C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b="1" dirty="0">
                <a:solidFill>
                  <a:srgbClr val="29A448"/>
                </a:solidFill>
              </a:rPr>
              <a:t>Om CERO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705195-5CA3-4102-9B7F-FC7F16CAE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sv-SE" altLang="sv-SE" dirty="0"/>
              <a:t>Kommunen har som mål att bli fossilfri som organisation år 2025. Till hjälp att minska utsläpp och kostnader från våra egna pendlings- och tjänsteresor utgår vi från CERO-modellen</a:t>
            </a:r>
            <a:r>
              <a:rPr lang="sv-SE" altLang="sv-SE" dirty="0" smtClean="0"/>
              <a:t>. </a:t>
            </a:r>
            <a:r>
              <a:rPr lang="sv-SE" dirty="0"/>
              <a:t>Detta är ett delprojekt inom projektet Smarta </a:t>
            </a:r>
            <a:r>
              <a:rPr lang="sv-SE" dirty="0" err="1"/>
              <a:t>resval</a:t>
            </a:r>
            <a:r>
              <a:rPr lang="sv-SE" dirty="0"/>
              <a:t>.</a:t>
            </a:r>
            <a:r>
              <a:rPr lang="sv-SE" altLang="sv-SE" dirty="0"/>
              <a:t/>
            </a:r>
            <a:br>
              <a:rPr lang="sv-SE" altLang="sv-SE" dirty="0"/>
            </a:br>
            <a:endParaRPr lang="sv-SE" altLang="sv-SE" dirty="0"/>
          </a:p>
          <a:p>
            <a:pPr marL="0" indent="0">
              <a:buNone/>
            </a:pPr>
            <a:r>
              <a:rPr lang="sv-SE" altLang="sv-SE" sz="2000" b="1" dirty="0">
                <a:solidFill>
                  <a:srgbClr val="92B944"/>
                </a:solidFill>
              </a:rPr>
              <a:t>Vad är CERO-modellen?</a:t>
            </a:r>
          </a:p>
          <a:p>
            <a:r>
              <a:rPr lang="sv-SE" dirty="0"/>
              <a:t>En modell framtagen under en doktorsavhandling på KTH</a:t>
            </a:r>
          </a:p>
          <a:p>
            <a:r>
              <a:rPr lang="sv-SE" dirty="0"/>
              <a:t>Hjälper organisationer att hitta ekonomiskt hållbara strategier att uppnå uppsatta klimatmål för resor</a:t>
            </a:r>
          </a:p>
          <a:p>
            <a:r>
              <a:rPr lang="sv-SE" dirty="0"/>
              <a:t>Resulterar i handlingsplan med åtgärder som baseras på</a:t>
            </a:r>
          </a:p>
          <a:p>
            <a:pPr lvl="1"/>
            <a:r>
              <a:rPr lang="sv-SE" dirty="0"/>
              <a:t>varje organisations specifika förutsättningar</a:t>
            </a:r>
          </a:p>
          <a:p>
            <a:pPr lvl="1"/>
            <a:r>
              <a:rPr lang="sv-SE" dirty="0"/>
              <a:t>medarbetarnas </a:t>
            </a:r>
            <a:r>
              <a:rPr lang="sv-SE" dirty="0" err="1"/>
              <a:t>resbeteende</a:t>
            </a:r>
            <a:r>
              <a:rPr lang="sv-SE" dirty="0"/>
              <a:t> och acceptans för alternativa åtgärder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923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4C55E-B3F5-4DDC-A4DB-330E80429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04664"/>
            <a:ext cx="7772400" cy="5400600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>
                <a:solidFill>
                  <a:srgbClr val="92B944"/>
                </a:solidFill>
              </a:rPr>
              <a:t>Hur går det till?</a:t>
            </a:r>
          </a:p>
          <a:p>
            <a:pPr marL="0" indent="0">
              <a:buNone/>
            </a:pPr>
            <a:r>
              <a:rPr lang="sv-SE" sz="1800" dirty="0"/>
              <a:t>CERO inleds med:</a:t>
            </a:r>
          </a:p>
          <a:p>
            <a:r>
              <a:rPr lang="sv-SE" sz="1800" dirty="0"/>
              <a:t>en resvaneundersökning som kartlägger:</a:t>
            </a:r>
          </a:p>
          <a:p>
            <a:pPr lvl="1"/>
            <a:r>
              <a:rPr lang="sv-SE" sz="1800" dirty="0"/>
              <a:t>hur vi reser till, från och i jobbet</a:t>
            </a:r>
          </a:p>
          <a:p>
            <a:pPr lvl="1"/>
            <a:r>
              <a:rPr lang="sv-SE" sz="1800" dirty="0"/>
              <a:t>våra attityder till och förutsättningar för ett ändrat </a:t>
            </a:r>
            <a:r>
              <a:rPr lang="sv-SE" sz="1800" dirty="0" err="1"/>
              <a:t>resbeteende</a:t>
            </a:r>
            <a:r>
              <a:rPr lang="sv-SE" sz="1800" dirty="0"/>
              <a:t>.</a:t>
            </a:r>
          </a:p>
          <a:p>
            <a:pPr>
              <a:spcBef>
                <a:spcPts val="600"/>
              </a:spcBef>
            </a:pPr>
            <a:r>
              <a:rPr lang="sv-SE" sz="1800" dirty="0"/>
              <a:t>en analys av våra resekostnader kopplade till tjänsteresor.</a:t>
            </a:r>
            <a:br>
              <a:rPr lang="sv-SE" sz="1800" dirty="0"/>
            </a:br>
            <a:endParaRPr lang="sv-SE" sz="1800" dirty="0"/>
          </a:p>
          <a:p>
            <a:pPr marL="0" indent="0">
              <a:buNone/>
            </a:pPr>
            <a:r>
              <a:rPr lang="sv-SE" sz="2000" b="1" dirty="0">
                <a:solidFill>
                  <a:srgbClr val="92B944"/>
                </a:solidFill>
              </a:rPr>
              <a:t>Vad händer sen? </a:t>
            </a:r>
          </a:p>
          <a:p>
            <a:pPr marL="0" indent="0">
              <a:buNone/>
            </a:pPr>
            <a:r>
              <a:rPr lang="sv-SE" sz="1800" dirty="0"/>
              <a:t>Underlaget analyseras och planeras att resultera i ett förslag till handlingsplan som arbetas fram av nyckelpersoner från kommunens samtliga förvaltningar.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Handlingsplanen syftar till att:</a:t>
            </a:r>
          </a:p>
          <a:p>
            <a:r>
              <a:rPr lang="sv-SE" sz="1800" dirty="0"/>
              <a:t>minska utsläppen från våra pendlings- och tjänsteresor på ett kostnadseffektivt sätt</a:t>
            </a:r>
          </a:p>
          <a:p>
            <a:r>
              <a:rPr lang="sv-SE" sz="1800" dirty="0"/>
              <a:t>bidra till att uppnå kommunens mål om hållbara resor och transporter</a:t>
            </a:r>
          </a:p>
          <a:p>
            <a:r>
              <a:rPr lang="sv-SE" sz="1800" dirty="0"/>
              <a:t>Bidra till att Haninge kommun är en attraktiv arbetsgivare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1826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EF6BD-CD35-4BE9-9863-2C3249409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656" y="190500"/>
            <a:ext cx="8278688" cy="1143000"/>
          </a:xfrm>
        </p:spPr>
        <p:txBody>
          <a:bodyPr/>
          <a:lstStyle/>
          <a:p>
            <a:r>
              <a:rPr lang="sv-SE" b="1" dirty="0">
                <a:solidFill>
                  <a:srgbClr val="29A448"/>
                </a:solidFill>
              </a:rPr>
              <a:t>Din medverkan är viktig!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22F124-0883-4AF7-A32B-32BB2742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10148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Svaren på resvaneundersökningen är viktiga för att kunna ta fram förslag på lämpliga åtgärder. Undersökningen tar mellan 6-7 minuter. Svaren behandlas anonymt och under sekretess i enlighet med gällande regler för GDPR. Vi ber dig att svara senast den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11 september. 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u="sng" dirty="0">
                <a:solidFill>
                  <a:srgbClr val="29A44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Länk till resvaneundersökning</a:t>
            </a:r>
            <a:endParaRPr lang="sv-SE" dirty="0">
              <a:solidFill>
                <a:srgbClr val="29A448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sv-SE" dirty="0"/>
              <a:t> </a:t>
            </a:r>
          </a:p>
          <a:p>
            <a:pPr marL="0" indent="0">
              <a:buNone/>
            </a:pPr>
            <a:r>
              <a:rPr lang="sv-SE" dirty="0"/>
              <a:t>Läs mer om CERO-arbetet </a:t>
            </a:r>
            <a:r>
              <a:rPr lang="sv-SE" u="sng" dirty="0">
                <a:hlinkClick r:id="rId3"/>
              </a:rPr>
              <a:t>här</a:t>
            </a:r>
            <a:r>
              <a:rPr lang="sv-SE" dirty="0"/>
              <a:t>. 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Tillsammans ska vi arbeta för ett fossilfritt och hållbart Haninge.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sz="1400" dirty="0"/>
              <a:t> </a:t>
            </a:r>
            <a:r>
              <a:rPr lang="sv-SE" sz="1200" dirty="0"/>
              <a:t>* Verksamheter med medarbetare utan tillgång till dator/e-postadress kommer att bli kontaktade och få tillgång till pappersenkäter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844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5E494C-01AB-45DD-903C-AFE9832B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1143000"/>
          </a:xfrm>
        </p:spPr>
        <p:txBody>
          <a:bodyPr/>
          <a:lstStyle/>
          <a:p>
            <a:r>
              <a:rPr lang="sv-SE" b="1" dirty="0">
                <a:solidFill>
                  <a:srgbClr val="29A448"/>
                </a:solidFill>
              </a:rPr>
              <a:t>Kontaktperson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147181-FA7B-460D-9C98-D63AEAAF0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75656"/>
            <a:ext cx="7772400" cy="4114800"/>
          </a:xfrm>
        </p:spPr>
        <p:txBody>
          <a:bodyPr/>
          <a:lstStyle/>
          <a:p>
            <a:pPr marL="457200" lvl="1" indent="0">
              <a:buNone/>
            </a:pPr>
            <a:r>
              <a:rPr lang="sv-SE" sz="1800" b="1" dirty="0"/>
              <a:t>Hedda Ericsson</a:t>
            </a:r>
            <a:r>
              <a:rPr lang="sv-SE" sz="1800" dirty="0"/>
              <a:t>, projektledare för</a:t>
            </a:r>
            <a:br>
              <a:rPr lang="sv-SE" sz="1800" dirty="0"/>
            </a:br>
            <a:r>
              <a:rPr lang="sv-SE" sz="1800" dirty="0"/>
              <a:t>Smarta resval-projektet.</a:t>
            </a:r>
          </a:p>
          <a:p>
            <a:pPr marL="457200" lvl="1" indent="0">
              <a:buNone/>
            </a:pPr>
            <a:r>
              <a:rPr lang="sv-SE" sz="1800" dirty="0"/>
              <a:t/>
            </a:r>
            <a:br>
              <a:rPr lang="sv-SE" sz="1800" dirty="0"/>
            </a:br>
            <a:r>
              <a:rPr lang="sv-SE" sz="1800" dirty="0"/>
              <a:t>E-post: </a:t>
            </a:r>
            <a:r>
              <a:rPr lang="sv-SE" sz="1800" dirty="0">
                <a:solidFill>
                  <a:srgbClr val="29A44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hedda.ericsson@haninge.se</a:t>
            </a:r>
            <a:endParaRPr lang="sv-SE" sz="1800" dirty="0"/>
          </a:p>
          <a:p>
            <a:pPr marL="457200" lvl="1" indent="0">
              <a:buNone/>
            </a:pPr>
            <a:endParaRPr lang="sv-SE" sz="1800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9A5560E-C0E2-4164-BD77-DCC79A439F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360" y="1268760"/>
            <a:ext cx="3425600" cy="265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71436"/>
      </p:ext>
    </p:extLst>
  </p:cSld>
  <p:clrMapOvr>
    <a:masterClrMapping/>
  </p:clrMapOvr>
</p:sld>
</file>

<file path=ppt/theme/theme1.xml><?xml version="1.0" encoding="utf-8"?>
<a:theme xmlns:a="http://schemas.openxmlformats.org/drawingml/2006/main" name="Haninge_liggande">
  <a:themeElements>
    <a:clrScheme name="Anpassat 2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0081C5"/>
      </a:accent1>
      <a:accent2>
        <a:srgbClr val="E28F27"/>
      </a:accent2>
      <a:accent3>
        <a:srgbClr val="DC4228"/>
      </a:accent3>
      <a:accent4>
        <a:srgbClr val="8FB63F"/>
      </a:accent4>
      <a:accent5>
        <a:srgbClr val="582C83"/>
      </a:accent5>
      <a:accent6>
        <a:srgbClr val="A77550"/>
      </a:accent6>
      <a:hlink>
        <a:srgbClr val="0000FF"/>
      </a:hlink>
      <a:folHlink>
        <a:srgbClr val="800080"/>
      </a:folHlink>
    </a:clrScheme>
    <a:fontScheme name="Haninge_ligga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inge_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Haninge_liggande</Template>
  <TotalTime>2645</TotalTime>
  <Words>144</Words>
  <Application>Microsoft Office PowerPoint</Application>
  <PresentationFormat>Bildspel på skärmen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AGaramond</vt:lpstr>
      <vt:lpstr>Arial</vt:lpstr>
      <vt:lpstr>Garamond</vt:lpstr>
      <vt:lpstr>Times</vt:lpstr>
      <vt:lpstr>Haninge_liggande</vt:lpstr>
      <vt:lpstr>PowerPoint-presentation</vt:lpstr>
      <vt:lpstr>Om CERO</vt:lpstr>
      <vt:lpstr>PowerPoint-presentation</vt:lpstr>
      <vt:lpstr>Din medverkan är viktig!</vt:lpstr>
      <vt:lpstr>Kontaktperson</vt:lpstr>
    </vt:vector>
  </TitlesOfParts>
  <Company>Haninge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Magdalena Lundberg</dc:creator>
  <cp:lastModifiedBy>Shirley Kurasz</cp:lastModifiedBy>
  <cp:revision>38</cp:revision>
  <cp:lastPrinted>2004-06-08T06:01:32Z</cp:lastPrinted>
  <dcterms:created xsi:type="dcterms:W3CDTF">2019-02-01T12:02:16Z</dcterms:created>
  <dcterms:modified xsi:type="dcterms:W3CDTF">2019-09-02T08:50:40Z</dcterms:modified>
</cp:coreProperties>
</file>