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418" r:id="rId2"/>
    <p:sldId id="425" r:id="rId3"/>
    <p:sldId id="426" r:id="rId4"/>
    <p:sldId id="429" r:id="rId5"/>
    <p:sldId id="427" r:id="rId6"/>
    <p:sldId id="430" r:id="rId7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67154" autoAdjust="0"/>
  </p:normalViewPr>
  <p:slideViewPr>
    <p:cSldViewPr>
      <p:cViewPr varScale="1">
        <p:scale>
          <a:sx n="96" d="100"/>
          <a:sy n="96" d="100"/>
        </p:scale>
        <p:origin x="22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8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5444"/>
    </p:cViewPr>
  </p:sorterViewPr>
  <p:notesViewPr>
    <p:cSldViewPr>
      <p:cViewPr varScale="1">
        <p:scale>
          <a:sx n="64" d="100"/>
          <a:sy n="64" d="100"/>
        </p:scale>
        <p:origin x="1699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/>
              <a:t>Klicka här för att ändra format på bakgrundstexten</a:t>
            </a:r>
          </a:p>
          <a:p>
            <a:pPr lvl="1"/>
            <a:r>
              <a:rPr lang="sv-SE" altLang="sv-SE" noProof="0"/>
              <a:t>Nivå två</a:t>
            </a:r>
          </a:p>
          <a:p>
            <a:pPr lvl="2"/>
            <a:r>
              <a:rPr lang="sv-SE" altLang="sv-SE" noProof="0"/>
              <a:t>Nivå tre</a:t>
            </a:r>
          </a:p>
          <a:p>
            <a:pPr lvl="3"/>
            <a:r>
              <a:rPr lang="sv-SE" altLang="sv-SE" noProof="0"/>
              <a:t>Nivå fyra</a:t>
            </a:r>
          </a:p>
          <a:p>
            <a:pPr lvl="4"/>
            <a:r>
              <a:rPr lang="sv-SE" altLang="sv-SE" noProof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F48996F9-5F9A-440E-BE14-62843247AFE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222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0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>
                <a:solidFill>
                  <a:srgbClr val="1F497D"/>
                </a:solidFill>
              </a:rPr>
              <a:pPr>
                <a:defRPr/>
              </a:pPr>
              <a:t>1</a:t>
            </a:fld>
            <a:endParaRPr lang="sv-SE" altLang="sv-SE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9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2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79584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3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31446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b="1" dirty="0" smtClean="0"/>
              <a:t>Kostnad för</a:t>
            </a:r>
            <a:r>
              <a:rPr lang="sv-SE" b="1" baseline="0" dirty="0" smtClean="0"/>
              <a:t> andra yrkesgrupper som respektive förvaltning står för:</a:t>
            </a:r>
            <a:endParaRPr lang="sv-SE" b="1" dirty="0" smtClean="0"/>
          </a:p>
          <a:p>
            <a:r>
              <a:rPr lang="sv-SE" dirty="0" smtClean="0"/>
              <a:t>Vaccination på arbetsplatsen</a:t>
            </a:r>
          </a:p>
          <a:p>
            <a:pPr lvl="1"/>
            <a:r>
              <a:rPr lang="sv-SE" dirty="0" smtClean="0"/>
              <a:t>Kostnad 430 kr/vaccin inkl. journalföring efter</a:t>
            </a:r>
          </a:p>
          <a:p>
            <a:pPr lvl="1"/>
            <a:r>
              <a:rPr lang="sv-SE" dirty="0" smtClean="0"/>
              <a:t>Utförs av 2 företagssköterskor (säkerhetsskäl) + läkare på </a:t>
            </a:r>
            <a:r>
              <a:rPr lang="sv-SE" dirty="0" err="1" smtClean="0"/>
              <a:t>tel</a:t>
            </a:r>
            <a:r>
              <a:rPr lang="sv-SE" dirty="0" smtClean="0"/>
              <a:t> </a:t>
            </a:r>
            <a:r>
              <a:rPr lang="sv-SE" dirty="0" err="1" smtClean="0"/>
              <a:t>vb</a:t>
            </a:r>
            <a:endParaRPr lang="sv-SE" dirty="0" smtClean="0"/>
          </a:p>
          <a:p>
            <a:pPr lvl="1"/>
            <a:r>
              <a:rPr lang="sv-SE" dirty="0" smtClean="0"/>
              <a:t>Timdebitering 805 kr/</a:t>
            </a:r>
            <a:r>
              <a:rPr lang="sv-SE" dirty="0" err="1" smtClean="0"/>
              <a:t>tim</a:t>
            </a:r>
            <a:r>
              <a:rPr lang="sv-SE" dirty="0" smtClean="0"/>
              <a:t> per företagssköt/ förbokad tid ute hos er</a:t>
            </a:r>
          </a:p>
          <a:p>
            <a:pPr lvl="1"/>
            <a:r>
              <a:rPr lang="sv-SE" dirty="0" smtClean="0"/>
              <a:t>Uppskattar 8-15 individer/timme på plats per företagssköterska</a:t>
            </a:r>
          </a:p>
          <a:p>
            <a:pPr lvl="1"/>
            <a:r>
              <a:rPr lang="sv-SE" dirty="0" smtClean="0"/>
              <a:t>Avonova sköter logistiken, beställning sker av respektive chef via </a:t>
            </a:r>
            <a:r>
              <a:rPr lang="sv-SE" dirty="0" err="1" smtClean="0"/>
              <a:t>Proceedo</a:t>
            </a:r>
            <a:endParaRPr lang="sv-SE" dirty="0" smtClean="0"/>
          </a:p>
          <a:p>
            <a:r>
              <a:rPr lang="sv-SE" dirty="0" smtClean="0"/>
              <a:t>Vaccination på Avonova i city </a:t>
            </a:r>
          </a:p>
          <a:p>
            <a:pPr lvl="1"/>
            <a:r>
              <a:rPr lang="sv-SE" dirty="0" smtClean="0"/>
              <a:t>Kostnad 430 kr/dos</a:t>
            </a:r>
          </a:p>
          <a:p>
            <a:pPr lvl="1"/>
            <a:r>
              <a:rPr lang="sv-SE" dirty="0" smtClean="0"/>
              <a:t>Beställning sker av respektive chef via </a:t>
            </a:r>
            <a:r>
              <a:rPr lang="sv-SE" dirty="0" err="1" smtClean="0"/>
              <a:t>Proceedo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8996F9-5F9A-440E-BE14-62843247AFEF}" type="slidenum">
              <a:rPr lang="sv-SE" altLang="sv-SE" smtClean="0"/>
              <a:pPr>
                <a:defRPr/>
              </a:pPr>
              <a:t>4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1527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409714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87058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269449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54621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70786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816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9236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9626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1382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5666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372859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6096000"/>
            <a:ext cx="6640512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6775"/>
            <a:ext cx="12192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9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510338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chemeClr val="tx1"/>
                </a:solidFill>
                <a:latin typeface="AGaramond" pitchFamily="18" charset="0"/>
              </a:defRPr>
            </a:lvl1pPr>
          </a:lstStyle>
          <a:p>
            <a:pPr>
              <a:defRPr/>
            </a:pPr>
            <a:r>
              <a:rPr lang="sv-SE" altLang="sv-SE"/>
              <a:t>Ämne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haninge.se/min-anstallning/arbetsmiljo/arbetsplatsens-utformning/rutin-gallande-vaccinatione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haninge.se/min-anstallning/sjukdom-vab-och-rehab/foretagshalsovard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r@haninge.se" TargetMode="External"/><Relationship Id="rId2" Type="http://schemas.openxmlformats.org/officeDocument/2006/relationships/hyperlink" Target="mailto:rehabhaninge@avonova.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Aktuellt gällande 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>vaccination </a:t>
            </a:r>
            <a:r>
              <a:rPr lang="sv-SE" dirty="0" smtClean="0"/>
              <a:t>mot säsongsinfluensa 2020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Information till samtliga förvaltningar och chefer</a:t>
            </a:r>
          </a:p>
          <a:p>
            <a:r>
              <a:rPr lang="sv-SE" dirty="0" smtClean="0"/>
              <a:t>Haninge </a:t>
            </a:r>
            <a:r>
              <a:rPr lang="sv-SE" dirty="0"/>
              <a:t>Kommun </a:t>
            </a:r>
            <a:endParaRPr lang="sv-SE" dirty="0" smtClean="0"/>
          </a:p>
          <a:p>
            <a:r>
              <a:rPr lang="sv-SE" dirty="0" smtClean="0"/>
              <a:t>HR-avdelningen</a:t>
            </a:r>
          </a:p>
          <a:p>
            <a:r>
              <a:rPr lang="sv-SE" smtClean="0"/>
              <a:t>2020-10-12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252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14581" y="260648"/>
            <a:ext cx="7772400" cy="1143000"/>
          </a:xfrm>
        </p:spPr>
        <p:txBody>
          <a:bodyPr/>
          <a:lstStyle/>
          <a:p>
            <a:r>
              <a:rPr lang="sv-SE" dirty="0" smtClean="0"/>
              <a:t>Vad gäller?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14581" y="1268760"/>
            <a:ext cx="7772400" cy="4824536"/>
          </a:xfrm>
        </p:spPr>
        <p:txBody>
          <a:bodyPr/>
          <a:lstStyle/>
          <a:p>
            <a:pPr marL="0" lvl="0" indent="0">
              <a:buNone/>
            </a:pPr>
            <a:r>
              <a:rPr lang="sv-SE" dirty="0"/>
              <a:t>Mot </a:t>
            </a:r>
            <a:r>
              <a:rPr lang="sv-SE" dirty="0" smtClean="0"/>
              <a:t>bakgrund av rådande Coronasituation har KDLG den 6 oktober 2020 fattat följande beslut:</a:t>
            </a:r>
          </a:p>
          <a:p>
            <a:pPr lvl="0"/>
            <a:endParaRPr lang="sv-SE" dirty="0"/>
          </a:p>
          <a:p>
            <a:pPr lvl="0"/>
            <a:r>
              <a:rPr lang="sv-SE" b="1" dirty="0" smtClean="0"/>
              <a:t>Haninge </a:t>
            </a:r>
            <a:r>
              <a:rPr lang="sv-SE" b="1" dirty="0"/>
              <a:t>kommun </a:t>
            </a:r>
            <a:r>
              <a:rPr lang="sv-SE" b="1" dirty="0" smtClean="0"/>
              <a:t>erbjuder vaccin mot säsonginfluensa till personal </a:t>
            </a:r>
            <a:r>
              <a:rPr lang="sv-SE" b="1" dirty="0"/>
              <a:t>inom förskolan och medarbetare inom vård och </a:t>
            </a:r>
            <a:r>
              <a:rPr lang="sv-SE" b="1" dirty="0" smtClean="0"/>
              <a:t>omsorg</a:t>
            </a:r>
            <a:r>
              <a:rPr lang="sv-SE" b="1" dirty="0"/>
              <a:t>. </a:t>
            </a:r>
            <a:r>
              <a:rPr lang="sv-SE" b="1" dirty="0" smtClean="0"/>
              <a:t>Kostnaden kommer att centralfinansieras.</a:t>
            </a:r>
          </a:p>
          <a:p>
            <a:pPr lvl="0"/>
            <a:endParaRPr lang="sv-SE" b="1" dirty="0" smtClean="0"/>
          </a:p>
          <a:p>
            <a:pPr lvl="0"/>
            <a:r>
              <a:rPr lang="sv-SE" dirty="0" smtClean="0"/>
              <a:t>Beslutet är fattat utifrån att spridning </a:t>
            </a:r>
            <a:r>
              <a:rPr lang="sv-SE" dirty="0"/>
              <a:t>av smitta vid influensa kan ge stora problem ifall många av personalen </a:t>
            </a:r>
            <a:r>
              <a:rPr lang="sv-SE" dirty="0" smtClean="0"/>
              <a:t>insjuknar. Det är riskabelt </a:t>
            </a:r>
            <a:r>
              <a:rPr lang="sv-SE" dirty="0"/>
              <a:t>att äldre personer med nedsatt immunförsvar smittas, eller för att skydda barn med eventuellt nedsatt immunförsvar i synnerhet de barn som är under ett år. </a:t>
            </a:r>
          </a:p>
          <a:p>
            <a:pPr lvl="0"/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0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2826" y="19653"/>
            <a:ext cx="7772400" cy="1143000"/>
          </a:xfrm>
        </p:spPr>
        <p:txBody>
          <a:bodyPr/>
          <a:lstStyle/>
          <a:p>
            <a:r>
              <a:rPr lang="sv-SE" sz="2800" dirty="0" smtClean="0"/>
              <a:t>Vad ska chef göra nu?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1159245"/>
            <a:ext cx="7772400" cy="5256584"/>
          </a:xfrm>
        </p:spPr>
        <p:txBody>
          <a:bodyPr/>
          <a:lstStyle/>
          <a:p>
            <a:pPr marL="0" indent="0">
              <a:buNone/>
            </a:pPr>
            <a:endParaRPr lang="sv-SE" b="1" u="sng" dirty="0" smtClean="0"/>
          </a:p>
          <a:p>
            <a:pPr marL="0" indent="0" algn="ctr">
              <a:buNone/>
            </a:pPr>
            <a:r>
              <a:rPr lang="sv-SE" b="1" dirty="0" smtClean="0"/>
              <a:t>Chefer som har medarbetare inom</a:t>
            </a:r>
          </a:p>
          <a:p>
            <a:pPr marL="0" indent="0" algn="ctr">
              <a:buNone/>
            </a:pPr>
            <a:r>
              <a:rPr lang="sv-SE" b="1" dirty="0" smtClean="0"/>
              <a:t> </a:t>
            </a:r>
            <a:r>
              <a:rPr lang="sv-SE" b="1" u="sng" dirty="0" smtClean="0"/>
              <a:t>förskola samt vård- och omsorg </a:t>
            </a:r>
          </a:p>
          <a:p>
            <a:pPr marL="0" indent="0">
              <a:buNone/>
            </a:pPr>
            <a:endParaRPr lang="sv-SE" b="1" dirty="0" smtClean="0"/>
          </a:p>
          <a:p>
            <a:r>
              <a:rPr lang="sv-SE" u="sng" dirty="0" smtClean="0"/>
              <a:t>Ansvarig chef </a:t>
            </a:r>
            <a:r>
              <a:rPr lang="sv-SE" dirty="0" smtClean="0"/>
              <a:t>ska informera berörda medarbetare om att Haninge Kommun kostnadsfritt erbjuder vaccination mot säsongsinfluensa via företagshälsovården.</a:t>
            </a:r>
          </a:p>
          <a:p>
            <a:r>
              <a:rPr lang="sv-SE" u="sng" dirty="0" smtClean="0"/>
              <a:t>Ansvarig chef </a:t>
            </a:r>
            <a:r>
              <a:rPr lang="sv-SE" dirty="0" smtClean="0"/>
              <a:t>samlar in intresse och gör snarast en samlad beställning till Avonova. Använd </a:t>
            </a:r>
            <a:r>
              <a:rPr lang="sv-SE" dirty="0"/>
              <a:t>gärna bifogat </a:t>
            </a:r>
            <a:r>
              <a:rPr lang="sv-SE" dirty="0" smtClean="0"/>
              <a:t>informationsblad.</a:t>
            </a:r>
          </a:p>
          <a:p>
            <a:r>
              <a:rPr lang="sv-SE" dirty="0" smtClean="0"/>
              <a:t>Avonova samordnar beställningar och kommer till oss på plats och genomför vaccinationerna.</a:t>
            </a:r>
          </a:p>
          <a:p>
            <a:r>
              <a:rPr lang="sv-SE" dirty="0" smtClean="0"/>
              <a:t>Kostnaden kommer att centralfinansieras.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618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2826" y="19653"/>
            <a:ext cx="7772400" cy="1143000"/>
          </a:xfrm>
        </p:spPr>
        <p:txBody>
          <a:bodyPr/>
          <a:lstStyle/>
          <a:p>
            <a:r>
              <a:rPr lang="sv-SE" sz="2800" dirty="0" smtClean="0"/>
              <a:t>Vad ska respektive förvaltning mer göra nu? 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2826" y="980728"/>
            <a:ext cx="7772400" cy="5256584"/>
          </a:xfrm>
        </p:spPr>
        <p:txBody>
          <a:bodyPr/>
          <a:lstStyle/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Varje förvaltning är unik och äger ansvar för att identifiera om det finns andra yrkes/riskgrupper</a:t>
            </a:r>
            <a:r>
              <a:rPr lang="sv-SE" b="1" u="sng" dirty="0" smtClean="0"/>
              <a:t> </a:t>
            </a:r>
            <a:r>
              <a:rPr lang="sv-SE" b="1" dirty="0" smtClean="0"/>
              <a:t>som ska erbjudas kostnadsfri vaccination mot säsongsinfluensa. Utgå ifrån våra </a:t>
            </a:r>
            <a:r>
              <a:rPr lang="sv-SE" b="1" dirty="0" smtClean="0">
                <a:hlinkClick r:id="rId3"/>
              </a:rPr>
              <a:t>”rutiner för vaccination”</a:t>
            </a:r>
            <a:r>
              <a:rPr lang="sv-SE" b="1" dirty="0" smtClean="0"/>
              <a:t> och gör en riskbedömning inför beslut.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b="1" dirty="0"/>
              <a:t>C</a:t>
            </a:r>
            <a:r>
              <a:rPr lang="sv-SE" b="1" dirty="0" smtClean="0"/>
              <a:t>hef på berörd enhet med annan identifierad yrkes/riskgrupp:</a:t>
            </a:r>
          </a:p>
          <a:p>
            <a:r>
              <a:rPr lang="sv-SE" dirty="0" smtClean="0"/>
              <a:t>Ansvarig chef informerar berörda </a:t>
            </a:r>
            <a:r>
              <a:rPr lang="sv-SE" dirty="0"/>
              <a:t>medarbetare </a:t>
            </a:r>
            <a:r>
              <a:rPr lang="sv-SE" dirty="0" smtClean="0"/>
              <a:t>i identifierad yrkes/riskgrupp om att vaccination </a:t>
            </a:r>
            <a:r>
              <a:rPr lang="sv-SE" dirty="0"/>
              <a:t>mot influensa </a:t>
            </a:r>
            <a:r>
              <a:rPr lang="sv-SE" dirty="0" smtClean="0"/>
              <a:t>erbjuds kostnadsfritt via företagshälsovården</a:t>
            </a:r>
            <a:endParaRPr lang="sv-SE" dirty="0"/>
          </a:p>
          <a:p>
            <a:r>
              <a:rPr lang="sv-SE" dirty="0"/>
              <a:t>Ansvarig chef samlar in intresse och gör </a:t>
            </a:r>
            <a:r>
              <a:rPr lang="sv-SE" dirty="0" smtClean="0"/>
              <a:t>snarast en </a:t>
            </a:r>
            <a:r>
              <a:rPr lang="sv-SE" dirty="0"/>
              <a:t>samlad beställning till </a:t>
            </a:r>
            <a:r>
              <a:rPr lang="sv-SE" dirty="0" smtClean="0"/>
              <a:t>Avonova.</a:t>
            </a:r>
          </a:p>
          <a:p>
            <a:r>
              <a:rPr lang="sv-SE" dirty="0" smtClean="0"/>
              <a:t>Avonova </a:t>
            </a:r>
            <a:r>
              <a:rPr lang="sv-SE" dirty="0"/>
              <a:t>samordnar beställningar och kommer till oss på plats och genomför vaccinationerna.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OBS; Kostnaden kommer att finansieras av respektive förvaltning.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734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gör chef beställning till Avonova?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Chef följer ordinarie beställningsrutiner via </a:t>
            </a:r>
            <a:r>
              <a:rPr lang="sv-SE" dirty="0" err="1" smtClean="0">
                <a:hlinkClick r:id="rId2"/>
              </a:rPr>
              <a:t>Proceedo</a:t>
            </a:r>
            <a:r>
              <a:rPr lang="sv-SE" dirty="0" smtClean="0"/>
              <a:t>. 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Uppge att det gäller vaccination mot säsongsinfluensa och antal vaccin som ska beställas (inga personuppgifter behövs).</a:t>
            </a:r>
          </a:p>
          <a:p>
            <a:endParaRPr lang="sv-SE" dirty="0"/>
          </a:p>
          <a:p>
            <a:r>
              <a:rPr lang="sv-SE" dirty="0" smtClean="0"/>
              <a:t>Avonova kontaktar beställande chef och kommer överens om tid och plats för när vaccination ska ske.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Avonova står för logistik och samordningen i syfte att förenkla och tidsbespara för Haninge Kommun.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070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Frågor?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</a:t>
            </a:r>
            <a:r>
              <a:rPr lang="sv-SE" dirty="0" smtClean="0"/>
              <a:t>rågor till Avonova om influensavaccin kan ställas via mail till </a:t>
            </a:r>
            <a:r>
              <a:rPr lang="sv-SE" dirty="0" smtClean="0">
                <a:hlinkClick r:id="rId2"/>
              </a:rPr>
              <a:t>rehabhaninge@avonova.se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Frågor om kommunens rutiner gällande influensavaccin hänvisas till </a:t>
            </a:r>
            <a:r>
              <a:rPr lang="sv-SE" dirty="0" smtClean="0">
                <a:hlinkClick r:id="rId3"/>
              </a:rPr>
              <a:t>hr@haninge.se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3501320"/>
      </p:ext>
    </p:extLst>
  </p:cSld>
  <p:clrMapOvr>
    <a:masterClrMapping/>
  </p:clrMapOvr>
</p:sld>
</file>

<file path=ppt/theme/theme1.xml><?xml version="1.0" encoding="utf-8"?>
<a:theme xmlns:a="http://schemas.openxmlformats.org/drawingml/2006/main" name="Haninge_liggande">
  <a:themeElements>
    <a:clrScheme name="Anpassat 2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0081C5"/>
      </a:accent1>
      <a:accent2>
        <a:srgbClr val="E28F27"/>
      </a:accent2>
      <a:accent3>
        <a:srgbClr val="DC4228"/>
      </a:accent3>
      <a:accent4>
        <a:srgbClr val="8FB63F"/>
      </a:accent4>
      <a:accent5>
        <a:srgbClr val="582C83"/>
      </a:accent5>
      <a:accent6>
        <a:srgbClr val="A77550"/>
      </a:accent6>
      <a:hlink>
        <a:srgbClr val="0000FF"/>
      </a:hlink>
      <a:folHlink>
        <a:srgbClr val="800080"/>
      </a:folHlink>
    </a:clrScheme>
    <a:fontScheme name="Haninge_ligga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altLang="sv-SE" sz="3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inge_ligga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inge_ligga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inge_ligga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Haninge_liggande</Template>
  <TotalTime>0</TotalTime>
  <Words>450</Words>
  <Application>Microsoft Office PowerPoint</Application>
  <PresentationFormat>Bildspel på skärmen (4:3)</PresentationFormat>
  <Paragraphs>57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AGaramond</vt:lpstr>
      <vt:lpstr>Arial</vt:lpstr>
      <vt:lpstr>Garamond</vt:lpstr>
      <vt:lpstr>Times</vt:lpstr>
      <vt:lpstr>Haninge_liggande</vt:lpstr>
      <vt:lpstr>Aktuellt gällande  vaccination mot säsongsinfluensa 2020 </vt:lpstr>
      <vt:lpstr>Vad gäller?</vt:lpstr>
      <vt:lpstr>Vad ska chef göra nu?</vt:lpstr>
      <vt:lpstr>Vad ska respektive förvaltning mer göra nu? </vt:lpstr>
      <vt:lpstr>Hur gör chef beställning till Avonova?</vt:lpstr>
      <vt:lpstr>Frågor?</vt:lpstr>
    </vt:vector>
  </TitlesOfParts>
  <Company>Haninge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Daniel Dietmann</dc:creator>
  <cp:lastModifiedBy>Maud Johansson</cp:lastModifiedBy>
  <cp:revision>472</cp:revision>
  <cp:lastPrinted>2020-03-19T17:32:27Z</cp:lastPrinted>
  <dcterms:created xsi:type="dcterms:W3CDTF">2019-03-07T14:43:50Z</dcterms:created>
  <dcterms:modified xsi:type="dcterms:W3CDTF">2020-10-12T12:53:13Z</dcterms:modified>
</cp:coreProperties>
</file>