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
  </p:notesMasterIdLst>
  <p:sldIdLst>
    <p:sldId id="257" r:id="rId2"/>
    <p:sldId id="266" r:id="rId3"/>
    <p:sldId id="267" r:id="rId4"/>
    <p:sldId id="268" r:id="rId5"/>
    <p:sldId id="265" r:id="rId6"/>
  </p:sldIdLst>
  <p:sldSz cx="9144000" cy="6858000" type="screen4x3"/>
  <p:notesSz cx="6858000" cy="9144000"/>
  <p:defaultTextStyle>
    <a:defPPr>
      <a:defRPr lang="sv-SE"/>
    </a:defPPr>
    <a:lvl1pPr algn="l" rtl="0" fontAlgn="base">
      <a:spcBef>
        <a:spcPct val="20000"/>
      </a:spcBef>
      <a:spcAft>
        <a:spcPct val="0"/>
      </a:spcAft>
      <a:buChar char="•"/>
      <a:defRPr sz="3400" kern="1200">
        <a:solidFill>
          <a:schemeClr val="tx2"/>
        </a:solidFill>
        <a:latin typeface="Arial" charset="0"/>
        <a:ea typeface="+mn-ea"/>
        <a:cs typeface="+mn-cs"/>
      </a:defRPr>
    </a:lvl1pPr>
    <a:lvl2pPr marL="457200" algn="l" rtl="0" fontAlgn="base">
      <a:spcBef>
        <a:spcPct val="20000"/>
      </a:spcBef>
      <a:spcAft>
        <a:spcPct val="0"/>
      </a:spcAft>
      <a:buChar char="•"/>
      <a:defRPr sz="3400" kern="1200">
        <a:solidFill>
          <a:schemeClr val="tx2"/>
        </a:solidFill>
        <a:latin typeface="Arial" charset="0"/>
        <a:ea typeface="+mn-ea"/>
        <a:cs typeface="+mn-cs"/>
      </a:defRPr>
    </a:lvl2pPr>
    <a:lvl3pPr marL="914400" algn="l" rtl="0" fontAlgn="base">
      <a:spcBef>
        <a:spcPct val="20000"/>
      </a:spcBef>
      <a:spcAft>
        <a:spcPct val="0"/>
      </a:spcAft>
      <a:buChar char="•"/>
      <a:defRPr sz="3400" kern="1200">
        <a:solidFill>
          <a:schemeClr val="tx2"/>
        </a:solidFill>
        <a:latin typeface="Arial" charset="0"/>
        <a:ea typeface="+mn-ea"/>
        <a:cs typeface="+mn-cs"/>
      </a:defRPr>
    </a:lvl3pPr>
    <a:lvl4pPr marL="1371600" algn="l" rtl="0" fontAlgn="base">
      <a:spcBef>
        <a:spcPct val="20000"/>
      </a:spcBef>
      <a:spcAft>
        <a:spcPct val="0"/>
      </a:spcAft>
      <a:buChar char="•"/>
      <a:defRPr sz="3400" kern="1200">
        <a:solidFill>
          <a:schemeClr val="tx2"/>
        </a:solidFill>
        <a:latin typeface="Arial" charset="0"/>
        <a:ea typeface="+mn-ea"/>
        <a:cs typeface="+mn-cs"/>
      </a:defRPr>
    </a:lvl4pPr>
    <a:lvl5pPr marL="1828800" algn="l" rtl="0" fontAlgn="base">
      <a:spcBef>
        <a:spcPct val="20000"/>
      </a:spcBef>
      <a:spcAft>
        <a:spcPct val="0"/>
      </a:spcAft>
      <a:buChar char="•"/>
      <a:defRPr sz="3400" kern="1200">
        <a:solidFill>
          <a:schemeClr val="tx2"/>
        </a:solidFill>
        <a:latin typeface="Arial" charset="0"/>
        <a:ea typeface="+mn-ea"/>
        <a:cs typeface="+mn-cs"/>
      </a:defRPr>
    </a:lvl5pPr>
    <a:lvl6pPr marL="2286000" algn="l" defTabSz="914400" rtl="0" eaLnBrk="1" latinLnBrk="0" hangingPunct="1">
      <a:defRPr sz="3400" kern="1200">
        <a:solidFill>
          <a:schemeClr val="tx2"/>
        </a:solidFill>
        <a:latin typeface="Arial" charset="0"/>
        <a:ea typeface="+mn-ea"/>
        <a:cs typeface="+mn-cs"/>
      </a:defRPr>
    </a:lvl6pPr>
    <a:lvl7pPr marL="2743200" algn="l" defTabSz="914400" rtl="0" eaLnBrk="1" latinLnBrk="0" hangingPunct="1">
      <a:defRPr sz="3400" kern="1200">
        <a:solidFill>
          <a:schemeClr val="tx2"/>
        </a:solidFill>
        <a:latin typeface="Arial" charset="0"/>
        <a:ea typeface="+mn-ea"/>
        <a:cs typeface="+mn-cs"/>
      </a:defRPr>
    </a:lvl7pPr>
    <a:lvl8pPr marL="3200400" algn="l" defTabSz="914400" rtl="0" eaLnBrk="1" latinLnBrk="0" hangingPunct="1">
      <a:defRPr sz="3400" kern="1200">
        <a:solidFill>
          <a:schemeClr val="tx2"/>
        </a:solidFill>
        <a:latin typeface="Arial" charset="0"/>
        <a:ea typeface="+mn-ea"/>
        <a:cs typeface="+mn-cs"/>
      </a:defRPr>
    </a:lvl8pPr>
    <a:lvl9pPr marL="3657600" algn="l" defTabSz="914400" rtl="0" eaLnBrk="1" latinLnBrk="0" hangingPunct="1">
      <a:defRPr sz="3400"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7" autoAdjust="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noProof="0" smtClean="0"/>
              <a:t>Klicka här för att ändra format på bakgrundstexten</a:t>
            </a:r>
          </a:p>
          <a:p>
            <a:pPr lvl="1"/>
            <a:r>
              <a:rPr lang="sv-SE" altLang="sv-SE" noProof="0" smtClean="0"/>
              <a:t>Nivå två</a:t>
            </a:r>
          </a:p>
          <a:p>
            <a:pPr lvl="2"/>
            <a:r>
              <a:rPr lang="sv-SE" altLang="sv-SE" noProof="0" smtClean="0"/>
              <a:t>Nivå tre</a:t>
            </a:r>
          </a:p>
          <a:p>
            <a:pPr lvl="3"/>
            <a:r>
              <a:rPr lang="sv-SE" altLang="sv-SE" noProof="0" smtClean="0"/>
              <a:t>Nivå fyra</a:t>
            </a:r>
          </a:p>
          <a:p>
            <a:pPr lvl="4"/>
            <a:r>
              <a:rPr lang="sv-SE" altLang="sv-SE" noProof="0" smtClean="0"/>
              <a:t>Nivå fem</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buFontTx/>
              <a:buNone/>
              <a:defRPr sz="1200">
                <a:solidFill>
                  <a:schemeClr val="tx1"/>
                </a:solidFill>
                <a:latin typeface="Garamond" pitchFamily="18" charset="0"/>
              </a:defRPr>
            </a:lvl1pPr>
          </a:lstStyle>
          <a:p>
            <a:pPr>
              <a:defRPr/>
            </a:pPr>
            <a:fld id="{F48996F9-5F9A-440E-BE14-62843247AFEF}" type="slidenum">
              <a:rPr lang="sv-SE" altLang="sv-SE"/>
              <a:pPr>
                <a:defRPr/>
              </a:pPr>
              <a:t>‹#›</a:t>
            </a:fld>
            <a:endParaRPr lang="sv-SE" altLang="sv-SE"/>
          </a:p>
        </p:txBody>
      </p:sp>
    </p:spTree>
    <p:extLst>
      <p:ext uri="{BB962C8B-B14F-4D97-AF65-F5344CB8AC3E}">
        <p14:creationId xmlns:p14="http://schemas.microsoft.com/office/powerpoint/2010/main" val="1322202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6"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6"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6"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6"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85D654-03DB-4ACB-8FE3-B70D3699E213}" type="slidenum">
              <a:rPr lang="sv-SE" smtClean="0"/>
              <a:t>5</a:t>
            </a:fld>
            <a:endParaRPr lang="sv-SE"/>
          </a:p>
        </p:txBody>
      </p:sp>
    </p:spTree>
    <p:extLst>
      <p:ext uri="{BB962C8B-B14F-4D97-AF65-F5344CB8AC3E}">
        <p14:creationId xmlns:p14="http://schemas.microsoft.com/office/powerpoint/2010/main" val="1768864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4097140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187058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515100" y="609600"/>
            <a:ext cx="1943100" cy="5486400"/>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685800" y="609600"/>
            <a:ext cx="5676900" cy="548640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2694495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54621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70786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18165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92361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962685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138295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1566644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Klicka på ikonen för att lägga till en bild</a:t>
            </a:r>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728592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992313" y="6096000"/>
            <a:ext cx="6640512"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 y="5946775"/>
            <a:ext cx="1219200"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9"/>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altLang="sv-SE" smtClean="0"/>
              <a:t>Klicka här för att ändra format på bakgrundsrubriken</a:t>
            </a:r>
          </a:p>
        </p:txBody>
      </p:sp>
      <p:sp>
        <p:nvSpPr>
          <p:cNvPr id="1029" name="Rectangle 20"/>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smtClean="0"/>
              <a:t>Klicka här för att ändra format på bakgrundstexten</a:t>
            </a:r>
          </a:p>
          <a:p>
            <a:pPr lvl="1"/>
            <a:r>
              <a:rPr lang="sv-SE" altLang="sv-SE" smtClean="0"/>
              <a:t>Nivå två</a:t>
            </a:r>
          </a:p>
          <a:p>
            <a:pPr lvl="2"/>
            <a:r>
              <a:rPr lang="sv-SE" altLang="sv-SE" smtClean="0"/>
              <a:t>Nivå tre</a:t>
            </a:r>
          </a:p>
          <a:p>
            <a:pPr lvl="3"/>
            <a:r>
              <a:rPr lang="sv-SE" altLang="sv-SE" smtClean="0"/>
              <a:t>Nivå fyra</a:t>
            </a:r>
          </a:p>
          <a:p>
            <a:pPr lvl="4"/>
            <a:r>
              <a:rPr lang="sv-SE" altLang="sv-SE" smtClean="0"/>
              <a:t>Nivå fem</a:t>
            </a:r>
          </a:p>
        </p:txBody>
      </p:sp>
      <p:sp>
        <p:nvSpPr>
          <p:cNvPr id="1045" name="Rectangle 21"/>
          <p:cNvSpPr>
            <a:spLocks noGrp="1" noChangeArrowheads="1"/>
          </p:cNvSpPr>
          <p:nvPr>
            <p:ph type="ftr" sz="quarter" idx="3"/>
          </p:nvPr>
        </p:nvSpPr>
        <p:spPr bwMode="auto">
          <a:xfrm>
            <a:off x="533400" y="6510338"/>
            <a:ext cx="426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900">
                <a:solidFill>
                  <a:schemeClr val="tx1"/>
                </a:solidFill>
                <a:latin typeface="AGaramond" pitchFamily="18" charset="0"/>
              </a:defRPr>
            </a:lvl1pPr>
          </a:lstStyle>
          <a:p>
            <a:pPr>
              <a:defRPr/>
            </a:pPr>
            <a:r>
              <a:rPr lang="sv-SE" altLang="sv-SE"/>
              <a:t>Ämne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1" fontAlgn="base" hangingPunct="1">
        <a:spcBef>
          <a:spcPct val="0"/>
        </a:spcBef>
        <a:spcAft>
          <a:spcPct val="0"/>
        </a:spcAft>
        <a:defRPr sz="3400">
          <a:solidFill>
            <a:schemeClr val="tx2"/>
          </a:solidFill>
          <a:latin typeface="+mj-lt"/>
          <a:ea typeface="+mj-ea"/>
          <a:cs typeface="+mj-cs"/>
        </a:defRPr>
      </a:lvl1pPr>
      <a:lvl2pPr algn="ctr" rtl="0" eaLnBrk="1" fontAlgn="base" hangingPunct="1">
        <a:spcBef>
          <a:spcPct val="0"/>
        </a:spcBef>
        <a:spcAft>
          <a:spcPct val="0"/>
        </a:spcAft>
        <a:defRPr sz="3400">
          <a:solidFill>
            <a:schemeClr val="tx2"/>
          </a:solidFill>
          <a:latin typeface="Arial" charset="0"/>
        </a:defRPr>
      </a:lvl2pPr>
      <a:lvl3pPr algn="ctr" rtl="0" eaLnBrk="1" fontAlgn="base" hangingPunct="1">
        <a:spcBef>
          <a:spcPct val="0"/>
        </a:spcBef>
        <a:spcAft>
          <a:spcPct val="0"/>
        </a:spcAft>
        <a:defRPr sz="3400">
          <a:solidFill>
            <a:schemeClr val="tx2"/>
          </a:solidFill>
          <a:latin typeface="Arial" charset="0"/>
        </a:defRPr>
      </a:lvl3pPr>
      <a:lvl4pPr algn="ctr" rtl="0" eaLnBrk="1" fontAlgn="base" hangingPunct="1">
        <a:spcBef>
          <a:spcPct val="0"/>
        </a:spcBef>
        <a:spcAft>
          <a:spcPct val="0"/>
        </a:spcAft>
        <a:defRPr sz="3400">
          <a:solidFill>
            <a:schemeClr val="tx2"/>
          </a:solidFill>
          <a:latin typeface="Arial" charset="0"/>
        </a:defRPr>
      </a:lvl4pPr>
      <a:lvl5pPr algn="ctr" rtl="0" eaLnBrk="1" fontAlgn="base" hangingPunct="1">
        <a:spcBef>
          <a:spcPct val="0"/>
        </a:spcBef>
        <a:spcAft>
          <a:spcPct val="0"/>
        </a:spcAft>
        <a:defRPr sz="3400">
          <a:solidFill>
            <a:schemeClr val="tx2"/>
          </a:solidFill>
          <a:latin typeface="Arial" charset="0"/>
        </a:defRPr>
      </a:lvl5pPr>
      <a:lvl6pPr marL="457200" algn="ctr" rtl="0" eaLnBrk="1" fontAlgn="base" hangingPunct="1">
        <a:spcBef>
          <a:spcPct val="0"/>
        </a:spcBef>
        <a:spcAft>
          <a:spcPct val="0"/>
        </a:spcAft>
        <a:defRPr sz="3400">
          <a:solidFill>
            <a:schemeClr val="tx2"/>
          </a:solidFill>
          <a:latin typeface="Arial" charset="0"/>
        </a:defRPr>
      </a:lvl6pPr>
      <a:lvl7pPr marL="914400" algn="ctr" rtl="0" eaLnBrk="1" fontAlgn="base" hangingPunct="1">
        <a:spcBef>
          <a:spcPct val="0"/>
        </a:spcBef>
        <a:spcAft>
          <a:spcPct val="0"/>
        </a:spcAft>
        <a:defRPr sz="3400">
          <a:solidFill>
            <a:schemeClr val="tx2"/>
          </a:solidFill>
          <a:latin typeface="Arial" charset="0"/>
        </a:defRPr>
      </a:lvl7pPr>
      <a:lvl8pPr marL="1371600" algn="ctr" rtl="0" eaLnBrk="1" fontAlgn="base" hangingPunct="1">
        <a:spcBef>
          <a:spcPct val="0"/>
        </a:spcBef>
        <a:spcAft>
          <a:spcPct val="0"/>
        </a:spcAft>
        <a:defRPr sz="3400">
          <a:solidFill>
            <a:schemeClr val="tx2"/>
          </a:solidFill>
          <a:latin typeface="Arial" charset="0"/>
        </a:defRPr>
      </a:lvl8pPr>
      <a:lvl9pPr marL="1828800" algn="ctr" rtl="0" eaLnBrk="1" fontAlgn="base" hangingPunct="1">
        <a:spcBef>
          <a:spcPct val="0"/>
        </a:spcBef>
        <a:spcAft>
          <a:spcPct val="0"/>
        </a:spcAft>
        <a:defRPr sz="3400">
          <a:solidFill>
            <a:schemeClr val="tx2"/>
          </a:solidFill>
          <a:latin typeface="Arial" charset="0"/>
        </a:defRPr>
      </a:lvl9pPr>
    </p:titleStyle>
    <p:bodyStyle>
      <a:lvl1pPr marL="342900" indent="-342900" algn="l" rtl="0" eaLnBrk="1" fontAlgn="base" hangingPunct="1">
        <a:spcBef>
          <a:spcPct val="20000"/>
        </a:spcBef>
        <a:spcAft>
          <a:spcPct val="0"/>
        </a:spcAft>
        <a:buChar char="•"/>
        <a:defRPr sz="19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900">
          <a:solidFill>
            <a:schemeClr val="tx1"/>
          </a:solidFill>
          <a:latin typeface="+mn-lt"/>
        </a:defRPr>
      </a:lvl2pPr>
      <a:lvl3pPr marL="1143000" indent="-228600" algn="l" rtl="0" eaLnBrk="1" fontAlgn="base" hangingPunct="1">
        <a:spcBef>
          <a:spcPct val="20000"/>
        </a:spcBef>
        <a:spcAft>
          <a:spcPct val="0"/>
        </a:spcAft>
        <a:buChar char="•"/>
        <a:defRPr sz="1900">
          <a:solidFill>
            <a:schemeClr val="tx1"/>
          </a:solidFill>
          <a:latin typeface="+mn-lt"/>
        </a:defRPr>
      </a:lvl3pPr>
      <a:lvl4pPr marL="1600200" indent="-228600" algn="l" rtl="0" eaLnBrk="1" fontAlgn="base" hangingPunct="1">
        <a:spcBef>
          <a:spcPct val="20000"/>
        </a:spcBef>
        <a:spcAft>
          <a:spcPct val="0"/>
        </a:spcAft>
        <a:buChar char="–"/>
        <a:defRPr sz="1900">
          <a:solidFill>
            <a:schemeClr val="tx1"/>
          </a:solidFill>
          <a:latin typeface="+mn-lt"/>
        </a:defRPr>
      </a:lvl4pPr>
      <a:lvl5pPr marL="2057400" indent="-228600" algn="l" rtl="0" eaLnBrk="1" fontAlgn="base" hangingPunct="1">
        <a:spcBef>
          <a:spcPct val="20000"/>
        </a:spcBef>
        <a:spcAft>
          <a:spcPct val="0"/>
        </a:spcAft>
        <a:buChar char="»"/>
        <a:defRPr sz="1900">
          <a:solidFill>
            <a:schemeClr val="tx1"/>
          </a:solidFill>
          <a:latin typeface="+mn-lt"/>
        </a:defRPr>
      </a:lvl5pPr>
      <a:lvl6pPr marL="2514600" indent="-228600" algn="l" rtl="0" eaLnBrk="1" fontAlgn="base" hangingPunct="1">
        <a:spcBef>
          <a:spcPct val="20000"/>
        </a:spcBef>
        <a:spcAft>
          <a:spcPct val="0"/>
        </a:spcAft>
        <a:buChar char="»"/>
        <a:defRPr sz="1900">
          <a:solidFill>
            <a:schemeClr val="tx1"/>
          </a:solidFill>
          <a:latin typeface="+mn-lt"/>
        </a:defRPr>
      </a:lvl6pPr>
      <a:lvl7pPr marL="2971800" indent="-228600" algn="l" rtl="0" eaLnBrk="1" fontAlgn="base" hangingPunct="1">
        <a:spcBef>
          <a:spcPct val="20000"/>
        </a:spcBef>
        <a:spcAft>
          <a:spcPct val="0"/>
        </a:spcAft>
        <a:buChar char="»"/>
        <a:defRPr sz="1900">
          <a:solidFill>
            <a:schemeClr val="tx1"/>
          </a:solidFill>
          <a:latin typeface="+mn-lt"/>
        </a:defRPr>
      </a:lvl7pPr>
      <a:lvl8pPr marL="3429000" indent="-228600" algn="l" rtl="0" eaLnBrk="1" fontAlgn="base" hangingPunct="1">
        <a:spcBef>
          <a:spcPct val="20000"/>
        </a:spcBef>
        <a:spcAft>
          <a:spcPct val="0"/>
        </a:spcAft>
        <a:buChar char="»"/>
        <a:defRPr sz="1900">
          <a:solidFill>
            <a:schemeClr val="tx1"/>
          </a:solidFill>
          <a:latin typeface="+mn-lt"/>
        </a:defRPr>
      </a:lvl8pPr>
      <a:lvl9pPr marL="3886200" indent="-228600" algn="l" rtl="0" eaLnBrk="1" fontAlgn="base" hangingPunct="1">
        <a:spcBef>
          <a:spcPct val="20000"/>
        </a:spcBef>
        <a:spcAft>
          <a:spcPct val="0"/>
        </a:spcAft>
        <a:buChar char="»"/>
        <a:defRPr sz="19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3567" y="3735"/>
            <a:ext cx="7772400" cy="2232248"/>
          </a:xfrm>
        </p:spPr>
        <p:txBody>
          <a:bodyPr/>
          <a:lstStyle/>
          <a:p>
            <a:pPr eaLnBrk="1" hangingPunct="1"/>
            <a:r>
              <a:rPr lang="sv-SE" altLang="sv-SE" sz="2000" dirty="0" smtClean="0"/>
              <a:t>Chefsforum 190605</a:t>
            </a:r>
            <a:br>
              <a:rPr lang="sv-SE" altLang="sv-SE" sz="2000" dirty="0" smtClean="0"/>
            </a:br>
            <a:r>
              <a:rPr lang="sv-SE" altLang="sv-SE" sz="3200" dirty="0" smtClean="0"/>
              <a:t>Tema: Återrapportering och dialog</a:t>
            </a:r>
            <a:r>
              <a:rPr lang="sv-SE" altLang="sv-SE" sz="2000" dirty="0" smtClean="0"/>
              <a:t/>
            </a:r>
            <a:br>
              <a:rPr lang="sv-SE" altLang="sv-SE" sz="2000" dirty="0" smtClean="0"/>
            </a:br>
            <a:r>
              <a:rPr lang="sv-SE" altLang="sv-SE" sz="2000" dirty="0" smtClean="0"/>
              <a:t>Deltagare: ”Lilla chefsgruppen” </a:t>
            </a:r>
            <a:r>
              <a:rPr lang="sv-SE" altLang="sv-SE" sz="2000" dirty="0" smtClean="0"/>
              <a:t>Förvaltningsledningarna</a:t>
            </a:r>
            <a:br>
              <a:rPr lang="sv-SE" altLang="sv-SE" sz="2000" dirty="0" smtClean="0"/>
            </a:br>
            <a:r>
              <a:rPr lang="sv-SE" altLang="sv-SE" sz="2000" dirty="0"/>
              <a:t/>
            </a:r>
            <a:br>
              <a:rPr lang="sv-SE" altLang="sv-SE" sz="2000" dirty="0"/>
            </a:br>
            <a:r>
              <a:rPr lang="sv-SE" altLang="sv-SE" sz="2000" b="1" dirty="0" smtClean="0">
                <a:solidFill>
                  <a:srgbClr val="00B050"/>
                </a:solidFill>
              </a:rPr>
              <a:t>Sammanställning grupparbetena</a:t>
            </a:r>
            <a:endParaRPr lang="sv-SE" altLang="sv-SE" sz="2000" b="1" dirty="0" smtClean="0">
              <a:solidFill>
                <a:srgbClr val="00B050"/>
              </a:solidFill>
            </a:endParaRPr>
          </a:p>
        </p:txBody>
      </p:sp>
      <p:pic>
        <p:nvPicPr>
          <p:cNvPr id="5" name="Platshållare för innehåll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03708" y="2492896"/>
            <a:ext cx="4532119" cy="324220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Vilka HINDER ser vi för en bra återrapportering och dialog?</a:t>
            </a:r>
            <a:endParaRPr lang="sv-SE" dirty="0"/>
          </a:p>
        </p:txBody>
      </p:sp>
      <p:sp>
        <p:nvSpPr>
          <p:cNvPr id="3" name="Platshållare för innehåll 2"/>
          <p:cNvSpPr>
            <a:spLocks noGrp="1"/>
          </p:cNvSpPr>
          <p:nvPr>
            <p:ph idx="1"/>
          </p:nvPr>
        </p:nvSpPr>
        <p:spPr/>
        <p:txBody>
          <a:bodyPr/>
          <a:lstStyle/>
          <a:p>
            <a:pPr lvl="0"/>
            <a:r>
              <a:rPr lang="sv-SE" dirty="0"/>
              <a:t>Vi delar inte en gemensam bild och har olika </a:t>
            </a:r>
            <a:r>
              <a:rPr lang="sv-SE" dirty="0">
                <a:solidFill>
                  <a:srgbClr val="00B050"/>
                </a:solidFill>
              </a:rPr>
              <a:t>förväntningar</a:t>
            </a:r>
            <a:r>
              <a:rPr lang="sv-SE" dirty="0"/>
              <a:t> på varandra. I det ligger också att vi inte har ett gemensamt språk.</a:t>
            </a:r>
          </a:p>
          <a:p>
            <a:pPr lvl="0"/>
            <a:r>
              <a:rPr lang="sv-SE" dirty="0"/>
              <a:t>Vi har väldigt </a:t>
            </a:r>
            <a:r>
              <a:rPr lang="sv-SE" dirty="0">
                <a:solidFill>
                  <a:srgbClr val="00B050"/>
                </a:solidFill>
              </a:rPr>
              <a:t>olika verksamheter </a:t>
            </a:r>
            <a:r>
              <a:rPr lang="sv-SE" dirty="0"/>
              <a:t>och olika storlek på våra organisationer. Det är svårt att veta vart man egentligen ska återrapportera och adressera frågor. Vi behöver också fundera på hur många direktrapporterande man kan ha.</a:t>
            </a:r>
          </a:p>
          <a:p>
            <a:pPr lvl="0"/>
            <a:r>
              <a:rPr lang="sv-SE" dirty="0"/>
              <a:t>Det är svårt att hinna med, vi känner att </a:t>
            </a:r>
            <a:r>
              <a:rPr lang="sv-SE" dirty="0">
                <a:solidFill>
                  <a:srgbClr val="00B050"/>
                </a:solidFill>
              </a:rPr>
              <a:t>tiden</a:t>
            </a:r>
            <a:r>
              <a:rPr lang="sv-SE" dirty="0"/>
              <a:t> inte räcker till.</a:t>
            </a:r>
          </a:p>
          <a:p>
            <a:pPr lvl="0"/>
            <a:r>
              <a:rPr lang="sv-SE" dirty="0"/>
              <a:t>Vi har en kultur med informella ledare där mycket ”sitter i väggarna”. I vår </a:t>
            </a:r>
            <a:r>
              <a:rPr lang="sv-SE" dirty="0">
                <a:solidFill>
                  <a:srgbClr val="00B050"/>
                </a:solidFill>
              </a:rPr>
              <a:t>kultur</a:t>
            </a:r>
            <a:r>
              <a:rPr lang="sv-SE" dirty="0"/>
              <a:t> finns också ett tydligt ”ni och ”vi”.</a:t>
            </a:r>
          </a:p>
          <a:p>
            <a:pPr lvl="0"/>
            <a:r>
              <a:rPr lang="sv-SE" dirty="0"/>
              <a:t>Vi saknar </a:t>
            </a:r>
            <a:r>
              <a:rPr lang="sv-SE" dirty="0">
                <a:solidFill>
                  <a:srgbClr val="00B050"/>
                </a:solidFill>
              </a:rPr>
              <a:t>arenor/mötesplatser</a:t>
            </a:r>
            <a:r>
              <a:rPr lang="sv-SE" dirty="0"/>
              <a:t> där vi chefer kan kommunicera över förvaltningarna.</a:t>
            </a:r>
          </a:p>
          <a:p>
            <a:pPr lvl="0"/>
            <a:r>
              <a:rPr lang="sv-SE" dirty="0"/>
              <a:t>Vi behöver mer personal och </a:t>
            </a:r>
            <a:r>
              <a:rPr lang="sv-SE" dirty="0" smtClean="0">
                <a:solidFill>
                  <a:srgbClr val="00B050"/>
                </a:solidFill>
              </a:rPr>
              <a:t>resurser.</a:t>
            </a:r>
            <a:endParaRPr lang="sv-SE" dirty="0">
              <a:solidFill>
                <a:srgbClr val="00B050"/>
              </a:solidFill>
            </a:endParaRPr>
          </a:p>
          <a:p>
            <a:endParaRPr lang="sv-SE" dirty="0"/>
          </a:p>
        </p:txBody>
      </p:sp>
    </p:spTree>
    <p:extLst>
      <p:ext uri="{BB962C8B-B14F-4D97-AF65-F5344CB8AC3E}">
        <p14:creationId xmlns:p14="http://schemas.microsoft.com/office/powerpoint/2010/main" val="385965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Så LÖSER vi de hinder vi ser för en bra återrapportering och dialog</a:t>
            </a:r>
            <a:endParaRPr lang="sv-SE" dirty="0"/>
          </a:p>
        </p:txBody>
      </p:sp>
      <p:sp>
        <p:nvSpPr>
          <p:cNvPr id="3" name="Platshållare för innehåll 2"/>
          <p:cNvSpPr>
            <a:spLocks noGrp="1"/>
          </p:cNvSpPr>
          <p:nvPr>
            <p:ph idx="1"/>
          </p:nvPr>
        </p:nvSpPr>
        <p:spPr>
          <a:xfrm>
            <a:off x="685800" y="1772816"/>
            <a:ext cx="7772400" cy="4114800"/>
          </a:xfrm>
        </p:spPr>
        <p:txBody>
          <a:bodyPr/>
          <a:lstStyle/>
          <a:p>
            <a:pPr lvl="0"/>
            <a:r>
              <a:rPr lang="sv-SE" dirty="0"/>
              <a:t>Vi behöver </a:t>
            </a:r>
            <a:r>
              <a:rPr lang="sv-SE" dirty="0">
                <a:solidFill>
                  <a:srgbClr val="00B050"/>
                </a:solidFill>
              </a:rPr>
              <a:t>utbildning</a:t>
            </a:r>
            <a:r>
              <a:rPr lang="sv-SE" dirty="0"/>
              <a:t> i kommunikation och lära oss att jobba med ett utifrån och in perspektiv.</a:t>
            </a:r>
          </a:p>
          <a:p>
            <a:pPr lvl="0"/>
            <a:r>
              <a:rPr lang="sv-SE" dirty="0"/>
              <a:t>Vi behöver bli bättre på att faktiskt </a:t>
            </a:r>
            <a:r>
              <a:rPr lang="sv-SE" dirty="0">
                <a:solidFill>
                  <a:srgbClr val="00B050"/>
                </a:solidFill>
              </a:rPr>
              <a:t>formalisera</a:t>
            </a:r>
            <a:r>
              <a:rPr lang="sv-SE" dirty="0"/>
              <a:t> oss i vårt jobb tex med skriftliga noteringar när vi har avstämningsmöten. Samtidigt vara mer flexibla och inte bara ha en fast dagordning utan använda tiden till det som vi faktiskt behöver fokusera på.</a:t>
            </a:r>
          </a:p>
          <a:p>
            <a:pPr lvl="0"/>
            <a:r>
              <a:rPr lang="sv-SE" dirty="0"/>
              <a:t>Vi behöver bli bättre på att ta de där jobbiga samtalen. Måste </a:t>
            </a:r>
            <a:r>
              <a:rPr lang="sv-SE" dirty="0">
                <a:solidFill>
                  <a:srgbClr val="00B050"/>
                </a:solidFill>
              </a:rPr>
              <a:t>våga</a:t>
            </a:r>
            <a:r>
              <a:rPr lang="sv-SE" dirty="0"/>
              <a:t>!</a:t>
            </a:r>
          </a:p>
          <a:p>
            <a:pPr lvl="0"/>
            <a:r>
              <a:rPr lang="sv-SE" dirty="0"/>
              <a:t>Vi behöver fler </a:t>
            </a:r>
            <a:r>
              <a:rPr lang="sv-SE" dirty="0">
                <a:solidFill>
                  <a:srgbClr val="00B050"/>
                </a:solidFill>
              </a:rPr>
              <a:t>tvärfunktionella</a:t>
            </a:r>
            <a:r>
              <a:rPr lang="sv-SE" dirty="0"/>
              <a:t> grupper över förvaltningarna och hitta </a:t>
            </a:r>
            <a:r>
              <a:rPr lang="sv-SE" dirty="0" smtClean="0"/>
              <a:t>dialogytorna, forum som tex det här är bra.</a:t>
            </a:r>
            <a:endParaRPr lang="sv-SE" dirty="0"/>
          </a:p>
          <a:p>
            <a:pPr lvl="0"/>
            <a:r>
              <a:rPr lang="sv-SE" dirty="0"/>
              <a:t>Vi behöver </a:t>
            </a:r>
            <a:r>
              <a:rPr lang="sv-SE" dirty="0">
                <a:solidFill>
                  <a:srgbClr val="00B050"/>
                </a:solidFill>
              </a:rPr>
              <a:t>hjälpa våra förtroendevalda </a:t>
            </a:r>
            <a:r>
              <a:rPr lang="sv-SE" dirty="0"/>
              <a:t>så att de kan svara på frågor genom bra ”utbildningsmaterial”.</a:t>
            </a:r>
          </a:p>
          <a:p>
            <a:pPr lvl="0"/>
            <a:r>
              <a:rPr lang="sv-SE" dirty="0"/>
              <a:t>Vi behöver sätta </a:t>
            </a:r>
            <a:r>
              <a:rPr lang="sv-SE" dirty="0">
                <a:solidFill>
                  <a:srgbClr val="00B050"/>
                </a:solidFill>
              </a:rPr>
              <a:t>spelregler</a:t>
            </a:r>
            <a:r>
              <a:rPr lang="sv-SE" dirty="0"/>
              <a:t> för att hitta balansen mellan tillit och kontroll.</a:t>
            </a:r>
          </a:p>
          <a:p>
            <a:endParaRPr lang="sv-SE" dirty="0"/>
          </a:p>
        </p:txBody>
      </p:sp>
    </p:spTree>
    <p:extLst>
      <p:ext uri="{BB962C8B-B14F-4D97-AF65-F5344CB8AC3E}">
        <p14:creationId xmlns:p14="http://schemas.microsoft.com/office/powerpoint/2010/main" val="285842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Det här kommer jag göra:</a:t>
            </a:r>
            <a:endParaRPr lang="sv-SE" dirty="0"/>
          </a:p>
        </p:txBody>
      </p:sp>
      <p:sp>
        <p:nvSpPr>
          <p:cNvPr id="3" name="Platshållare för innehåll 2"/>
          <p:cNvSpPr>
            <a:spLocks noGrp="1"/>
          </p:cNvSpPr>
          <p:nvPr>
            <p:ph idx="1"/>
          </p:nvPr>
        </p:nvSpPr>
        <p:spPr/>
        <p:txBody>
          <a:bodyPr/>
          <a:lstStyle/>
          <a:p>
            <a:pPr marL="0" lvl="0" indent="0">
              <a:buNone/>
            </a:pPr>
            <a:r>
              <a:rPr lang="sv-SE" dirty="0" smtClean="0"/>
              <a:t>- Jag </a:t>
            </a:r>
            <a:r>
              <a:rPr lang="sv-SE" dirty="0"/>
              <a:t>tänker fråga om förväntningarna till både över- och underställda chefer, och berätta om vilka förväntningar jag själv har.</a:t>
            </a:r>
          </a:p>
          <a:p>
            <a:pPr marL="0" lvl="0" indent="0">
              <a:buNone/>
            </a:pPr>
            <a:r>
              <a:rPr lang="sv-SE" dirty="0" smtClean="0"/>
              <a:t>- Jag </a:t>
            </a:r>
            <a:r>
              <a:rPr lang="sv-SE" dirty="0"/>
              <a:t>tänker förenkla och förtydliga material jag lämnar ifrån mej, och försöka göra materialet lika, så att man känner igen sig så mycket som möjligt.</a:t>
            </a:r>
          </a:p>
          <a:p>
            <a:pPr marL="0" lvl="0" indent="0">
              <a:buNone/>
            </a:pPr>
            <a:r>
              <a:rPr lang="sv-SE" dirty="0" smtClean="0"/>
              <a:t>- Jag </a:t>
            </a:r>
            <a:r>
              <a:rPr lang="sv-SE" dirty="0"/>
              <a:t>tänker skriva tjut och beslut i ”klarspråk”.</a:t>
            </a:r>
          </a:p>
          <a:p>
            <a:pPr marL="0" lvl="0" indent="0">
              <a:buNone/>
            </a:pPr>
            <a:r>
              <a:rPr lang="sv-SE" dirty="0" smtClean="0"/>
              <a:t>- Jag </a:t>
            </a:r>
            <a:r>
              <a:rPr lang="sv-SE" dirty="0"/>
              <a:t>tänker samverka mera, och hitta mer informella möten och ta chansen att mingla och lära känna nya tex på chefsforum.</a:t>
            </a:r>
          </a:p>
          <a:p>
            <a:pPr marL="0" lvl="0" indent="0">
              <a:buNone/>
            </a:pPr>
            <a:r>
              <a:rPr lang="sv-SE" dirty="0" smtClean="0"/>
              <a:t>- Jag </a:t>
            </a:r>
            <a:r>
              <a:rPr lang="sv-SE" dirty="0"/>
              <a:t>ska lyfta blicken mer och försöka se och förmedla helheten.</a:t>
            </a:r>
          </a:p>
          <a:p>
            <a:pPr marL="0" lvl="0" indent="0">
              <a:buNone/>
            </a:pPr>
            <a:r>
              <a:rPr lang="sv-SE" dirty="0" smtClean="0"/>
              <a:t>- Jag </a:t>
            </a:r>
            <a:r>
              <a:rPr lang="sv-SE" dirty="0"/>
              <a:t>tänker vara mer nyfiken på andra!</a:t>
            </a:r>
          </a:p>
          <a:p>
            <a:endParaRPr lang="sv-SE" dirty="0"/>
          </a:p>
        </p:txBody>
      </p:sp>
    </p:spTree>
    <p:extLst>
      <p:ext uri="{BB962C8B-B14F-4D97-AF65-F5344CB8AC3E}">
        <p14:creationId xmlns:p14="http://schemas.microsoft.com/office/powerpoint/2010/main" val="1117527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620713"/>
            <a:ext cx="276225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2412538"/>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Haninge_liggande">
  <a:themeElements>
    <a:clrScheme name="Anpassat 2">
      <a:dk1>
        <a:sysClr val="windowText" lastClr="000000"/>
      </a:dk1>
      <a:lt1>
        <a:sysClr val="window" lastClr="FFFFFF"/>
      </a:lt1>
      <a:dk2>
        <a:srgbClr val="0000FF"/>
      </a:dk2>
      <a:lt2>
        <a:srgbClr val="EEECE1"/>
      </a:lt2>
      <a:accent1>
        <a:srgbClr val="0081C5"/>
      </a:accent1>
      <a:accent2>
        <a:srgbClr val="E28F27"/>
      </a:accent2>
      <a:accent3>
        <a:srgbClr val="DC4228"/>
      </a:accent3>
      <a:accent4>
        <a:srgbClr val="8FB63F"/>
      </a:accent4>
      <a:accent5>
        <a:srgbClr val="582C83"/>
      </a:accent5>
      <a:accent6>
        <a:srgbClr val="A77550"/>
      </a:accent6>
      <a:hlink>
        <a:srgbClr val="0000FF"/>
      </a:hlink>
      <a:folHlink>
        <a:srgbClr val="800080"/>
      </a:folHlink>
    </a:clrScheme>
    <a:fontScheme name="Haninge_liggan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sv-SE" altLang="sv-SE" sz="34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sv-SE" altLang="sv-SE" sz="3400" b="0" i="0" u="none" strike="noStrike" cap="none" normalizeH="0" baseline="0" smtClean="0">
            <a:ln>
              <a:noFill/>
            </a:ln>
            <a:solidFill>
              <a:schemeClr val="tx2"/>
            </a:solidFill>
            <a:effectLst/>
            <a:latin typeface="Arial" charset="0"/>
          </a:defRPr>
        </a:defPPr>
      </a:lstStyle>
    </a:lnDef>
  </a:objectDefaults>
  <a:extraClrSchemeLst>
    <a:extraClrScheme>
      <a:clrScheme name="Haninge_liggan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aninge_liggan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aninge_liggan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aninge_liggan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aninge_liggan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aninge_liggan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aninge_liggan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aninge_liggan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aninge_liggan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aninge_liggan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aninge_liggan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aninge_liggan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Haninge_liggande</Template>
  <TotalTime>332</TotalTime>
  <Words>389</Words>
  <Application>Microsoft Office PowerPoint</Application>
  <PresentationFormat>Bildspel på skärmen (4:3)</PresentationFormat>
  <Paragraphs>23</Paragraphs>
  <Slides>5</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5</vt:i4>
      </vt:variant>
    </vt:vector>
  </HeadingPairs>
  <TitlesOfParts>
    <vt:vector size="10" baseType="lpstr">
      <vt:lpstr>AGaramond</vt:lpstr>
      <vt:lpstr>Arial</vt:lpstr>
      <vt:lpstr>Garamond</vt:lpstr>
      <vt:lpstr>Times</vt:lpstr>
      <vt:lpstr>Haninge_liggande</vt:lpstr>
      <vt:lpstr>Chefsforum 190605 Tema: Återrapportering och dialog Deltagare: ”Lilla chefsgruppen” Förvaltningsledningarna  Sammanställning grupparbetena</vt:lpstr>
      <vt:lpstr>Vilka HINDER ser vi för en bra återrapportering och dialog?</vt:lpstr>
      <vt:lpstr>Så LÖSER vi de hinder vi ser för en bra återrapportering och dialog</vt:lpstr>
      <vt:lpstr>Det här kommer jag göra:</vt:lpstr>
      <vt:lpstr>PowerPoint-presentation</vt:lpstr>
    </vt:vector>
  </TitlesOfParts>
  <Company>Haninge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Organisatorisk och social arbetsmiljö (AFS 2015:4)</dc:title>
  <dc:creator>%USERNAME%</dc:creator>
  <cp:lastModifiedBy>Anna Berglund</cp:lastModifiedBy>
  <cp:revision>22</cp:revision>
  <cp:lastPrinted>2004-06-08T06:01:32Z</cp:lastPrinted>
  <dcterms:created xsi:type="dcterms:W3CDTF">2016-01-14T09:30:16Z</dcterms:created>
  <dcterms:modified xsi:type="dcterms:W3CDTF">2019-09-06T11:21:52Z</dcterms:modified>
</cp:coreProperties>
</file>