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4"/>
  </p:sldMasterIdLst>
  <p:notesMasterIdLst>
    <p:notesMasterId r:id="rId32"/>
  </p:notesMasterIdLst>
  <p:handoutMasterIdLst>
    <p:handoutMasterId r:id="rId33"/>
  </p:handoutMasterIdLst>
  <p:sldIdLst>
    <p:sldId id="1952" r:id="rId5"/>
    <p:sldId id="1953" r:id="rId6"/>
    <p:sldId id="1954" r:id="rId7"/>
    <p:sldId id="297" r:id="rId8"/>
    <p:sldId id="381" r:id="rId9"/>
    <p:sldId id="1957" r:id="rId10"/>
    <p:sldId id="1956" r:id="rId11"/>
    <p:sldId id="1958" r:id="rId12"/>
    <p:sldId id="1959" r:id="rId13"/>
    <p:sldId id="1960" r:id="rId14"/>
    <p:sldId id="1961" r:id="rId15"/>
    <p:sldId id="1962" r:id="rId16"/>
    <p:sldId id="1963" r:id="rId17"/>
    <p:sldId id="1964" r:id="rId18"/>
    <p:sldId id="1965" r:id="rId19"/>
    <p:sldId id="1966" r:id="rId20"/>
    <p:sldId id="1967" r:id="rId21"/>
    <p:sldId id="1968" r:id="rId22"/>
    <p:sldId id="1969" r:id="rId23"/>
    <p:sldId id="1970" r:id="rId24"/>
    <p:sldId id="1971" r:id="rId25"/>
    <p:sldId id="1972" r:id="rId26"/>
    <p:sldId id="1973" r:id="rId27"/>
    <p:sldId id="1974" r:id="rId28"/>
    <p:sldId id="1975" r:id="rId29"/>
    <p:sldId id="1976" r:id="rId30"/>
    <p:sldId id="1977" r:id="rId31"/>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CC413-9F9D-73E6-8D7A-6F879FA767E3}" name="Lovisa Lindmark" initials="LL" userId="S::lovisa.lindmark@haninge.se::1c01ae2f-a3c9-4687-a900-0183c6ba840c" providerId="AD"/>
  <p188:author id="{325FFC35-1D8D-F685-7223-A1C16BB95AB8}" name="Anna Jonason" initials="AJ" userId="S::anna.jonason@intellecta.se::e1131458-6230-4c7e-a3f5-67565e298bed" providerId="AD"/>
  <p188:author id="{CB025C92-7430-D594-4DA5-DE7574AF61EB}" name="Ann-Sofi Blomkvist" initials="AB" userId="S::annsofi.blomkvist@haninge.se::29d4607d-955a-4f75-9dbf-895a6ff1a0ae" providerId="AD"/>
  <p188:author id="{19627AAF-572E-52B4-4B2A-66B61D737F88}" name="Nina Ljung" initials="NL" userId="S::nina.ljung@haninge.se::1d74c202-17df-4cd7-b276-8ba90873b509" providerId="AD"/>
  <p188:author id="{30510FF8-9D7F-B12A-6957-21CE610C1A4F}" name="Julia Jonasson Tolv" initials="JJ" userId="S::julia.jonasson.tolv@intellecta.se::ae7e23f0-3e92-4e90-85f2-874f26fce3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a Högström" initials="A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C5"/>
    <a:srgbClr val="86AE3F"/>
    <a:srgbClr val="E28F27"/>
    <a:srgbClr val="DA8051"/>
    <a:srgbClr val="4796CE"/>
    <a:srgbClr val="B577A0"/>
    <a:srgbClr val="8F85AE"/>
    <a:srgbClr val="DDCCEE"/>
    <a:srgbClr val="C6C964"/>
    <a:srgbClr val="4C47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8DFA12-B0E4-43C3-879B-DAF88322D152}" v="3" dt="2024-01-31T16:07:54.028"/>
    <p1510:client id="{4B5D1A04-3CA9-4BF4-A0CC-3C6918F481E4}" v="9" dt="2024-01-31T15:57:18.987"/>
    <p1510:client id="{706D8A6B-6A22-4232-9984-53FD6BA6CC11}" v="7" dt="2024-01-31T16:06:20.443"/>
    <p1510:client id="{BDD95B23-7DCE-4D4F-A89A-034FC2809282}" v="11" dt="2024-01-31T12:42:00.68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50"/>
    <p:restoredTop sz="85646"/>
  </p:normalViewPr>
  <p:slideViewPr>
    <p:cSldViewPr snapToGrid="0">
      <p:cViewPr>
        <p:scale>
          <a:sx n="70" d="100"/>
          <a:sy n="70" d="100"/>
        </p:scale>
        <p:origin x="518" y="53"/>
      </p:cViewPr>
      <p:guideLst/>
    </p:cSldViewPr>
  </p:slideViewPr>
  <p:notesTextViewPr>
    <p:cViewPr>
      <p:scale>
        <a:sx n="1" d="1"/>
        <a:sy n="1" d="1"/>
      </p:scale>
      <p:origin x="0" y="0"/>
    </p:cViewPr>
  </p:notesTextViewPr>
  <p:sorterViewPr>
    <p:cViewPr varScale="1">
      <p:scale>
        <a:sx n="100" d="100"/>
        <a:sy n="100" d="100"/>
      </p:scale>
      <p:origin x="0" y="-1646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804DBF0D-5059-6D48-9A8D-88904C2261CB}"/>
              </a:ext>
            </a:extLst>
          </p:cNvPr>
          <p:cNvSpPr>
            <a:spLocks noGrp="1"/>
          </p:cNvSpPr>
          <p:nvPr>
            <p:ph type="hdr" sz="quarter"/>
          </p:nvPr>
        </p:nvSpPr>
        <p:spPr>
          <a:xfrm>
            <a:off x="2" y="0"/>
            <a:ext cx="2946189" cy="49823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49A4C2F5-6F1F-A043-827B-7FD737A25E35}"/>
              </a:ext>
            </a:extLst>
          </p:cNvPr>
          <p:cNvSpPr>
            <a:spLocks noGrp="1"/>
          </p:cNvSpPr>
          <p:nvPr>
            <p:ph type="dt" sz="quarter" idx="1"/>
          </p:nvPr>
        </p:nvSpPr>
        <p:spPr>
          <a:xfrm>
            <a:off x="3849900" y="0"/>
            <a:ext cx="2946189" cy="498236"/>
          </a:xfrm>
          <a:prstGeom prst="rect">
            <a:avLst/>
          </a:prstGeom>
        </p:spPr>
        <p:txBody>
          <a:bodyPr vert="horz" lIns="91440" tIns="45720" rIns="91440" bIns="45720" rtlCol="0"/>
          <a:lstStyle>
            <a:lvl1pPr algn="r">
              <a:defRPr sz="1200"/>
            </a:lvl1pPr>
          </a:lstStyle>
          <a:p>
            <a:fld id="{F4139B08-BD93-5341-9BC0-C7F3B1F53651}" type="datetimeFigureOut">
              <a:rPr lang="sv-SE" smtClean="0"/>
              <a:t>2024-03-19</a:t>
            </a:fld>
            <a:endParaRPr lang="sv-SE"/>
          </a:p>
        </p:txBody>
      </p:sp>
      <p:sp>
        <p:nvSpPr>
          <p:cNvPr id="4" name="Platshållare för sidfot 3">
            <a:extLst>
              <a:ext uri="{FF2B5EF4-FFF2-40B4-BE49-F238E27FC236}">
                <a16:creationId xmlns:a16="http://schemas.microsoft.com/office/drawing/2014/main" id="{466ECAD3-01AC-A547-90D6-7C47F0C2FBC4}"/>
              </a:ext>
            </a:extLst>
          </p:cNvPr>
          <p:cNvSpPr>
            <a:spLocks noGrp="1"/>
          </p:cNvSpPr>
          <p:nvPr>
            <p:ph type="ftr" sz="quarter" idx="2"/>
          </p:nvPr>
        </p:nvSpPr>
        <p:spPr>
          <a:xfrm>
            <a:off x="2" y="9428403"/>
            <a:ext cx="2946189" cy="498236"/>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3B38FD65-E4B8-324D-89CF-BBE9A4AB7119}"/>
              </a:ext>
            </a:extLst>
          </p:cNvPr>
          <p:cNvSpPr>
            <a:spLocks noGrp="1"/>
          </p:cNvSpPr>
          <p:nvPr>
            <p:ph type="sldNum" sz="quarter" idx="3"/>
          </p:nvPr>
        </p:nvSpPr>
        <p:spPr>
          <a:xfrm>
            <a:off x="3849900" y="9428403"/>
            <a:ext cx="2946189" cy="498236"/>
          </a:xfrm>
          <a:prstGeom prst="rect">
            <a:avLst/>
          </a:prstGeom>
        </p:spPr>
        <p:txBody>
          <a:bodyPr vert="horz" lIns="91440" tIns="45720" rIns="91440" bIns="45720" rtlCol="0" anchor="b"/>
          <a:lstStyle>
            <a:lvl1pPr algn="r">
              <a:defRPr sz="1200"/>
            </a:lvl1pPr>
          </a:lstStyle>
          <a:p>
            <a:fld id="{6731A96F-3DCA-D94B-92AE-F187B37A0D60}" type="slidenum">
              <a:rPr lang="sv-SE" smtClean="0"/>
              <a:t>‹#›</a:t>
            </a:fld>
            <a:endParaRPr lang="sv-SE"/>
          </a:p>
        </p:txBody>
      </p:sp>
    </p:spTree>
    <p:extLst>
      <p:ext uri="{BB962C8B-B14F-4D97-AF65-F5344CB8AC3E}">
        <p14:creationId xmlns:p14="http://schemas.microsoft.com/office/powerpoint/2010/main" val="1565442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2"/>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5" y="2"/>
            <a:ext cx="2945659" cy="498056"/>
          </a:xfrm>
          <a:prstGeom prst="rect">
            <a:avLst/>
          </a:prstGeom>
        </p:spPr>
        <p:txBody>
          <a:bodyPr vert="horz" lIns="91440" tIns="45720" rIns="91440" bIns="45720" rtlCol="0"/>
          <a:lstStyle>
            <a:lvl1pPr algn="r">
              <a:defRPr sz="1200"/>
            </a:lvl1pPr>
          </a:lstStyle>
          <a:p>
            <a:fld id="{8D4345E3-48E4-C04E-A685-C54AEB6DDE04}" type="datetimeFigureOut">
              <a:rPr lang="sv-SE" smtClean="0"/>
              <a:t>2024-03-19</a:t>
            </a:fld>
            <a:endParaRPr lang="sv-SE"/>
          </a:p>
        </p:txBody>
      </p:sp>
      <p:sp>
        <p:nvSpPr>
          <p:cNvPr id="4" name="Platshållare för bildobjekt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5"/>
            <a:ext cx="5438140" cy="3908615"/>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5" y="9428584"/>
            <a:ext cx="2945659" cy="498054"/>
          </a:xfrm>
          <a:prstGeom prst="rect">
            <a:avLst/>
          </a:prstGeom>
        </p:spPr>
        <p:txBody>
          <a:bodyPr vert="horz" lIns="91440" tIns="45720" rIns="91440" bIns="45720" rtlCol="0" anchor="b"/>
          <a:lstStyle>
            <a:lvl1pPr algn="r">
              <a:defRPr sz="1200"/>
            </a:lvl1pPr>
          </a:lstStyle>
          <a:p>
            <a:fld id="{E8AB84FD-ABF4-ED46-9D57-5D9E7795E718}" type="slidenum">
              <a:rPr lang="sv-SE" smtClean="0"/>
              <a:t>‹#›</a:t>
            </a:fld>
            <a:endParaRPr lang="sv-SE"/>
          </a:p>
        </p:txBody>
      </p:sp>
    </p:spTree>
    <p:extLst>
      <p:ext uri="{BB962C8B-B14F-4D97-AF65-F5344CB8AC3E}">
        <p14:creationId xmlns:p14="http://schemas.microsoft.com/office/powerpoint/2010/main" val="4206600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8AB84FD-ABF4-ED46-9D57-5D9E7795E718}" type="slidenum">
              <a:rPr lang="sv-SE" smtClean="0"/>
              <a:t>1</a:t>
            </a:fld>
            <a:endParaRPr lang="sv-SE" dirty="0"/>
          </a:p>
        </p:txBody>
      </p:sp>
    </p:spTree>
    <p:extLst>
      <p:ext uri="{BB962C8B-B14F-4D97-AF65-F5344CB8AC3E}">
        <p14:creationId xmlns:p14="http://schemas.microsoft.com/office/powerpoint/2010/main" val="1454300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8AB84FD-ABF4-ED46-9D57-5D9E7795E718}" type="slidenum">
              <a:rPr lang="sv-SE" smtClean="0"/>
              <a:t>27</a:t>
            </a:fld>
            <a:endParaRPr lang="sv-SE"/>
          </a:p>
        </p:txBody>
      </p:sp>
    </p:spTree>
    <p:extLst>
      <p:ext uri="{BB962C8B-B14F-4D97-AF65-F5344CB8AC3E}">
        <p14:creationId xmlns:p14="http://schemas.microsoft.com/office/powerpoint/2010/main" val="352220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E8AB84FD-ABF4-ED46-9D57-5D9E7795E718}" type="slidenum">
              <a:rPr lang="sv-SE" smtClean="0"/>
              <a:t>2</a:t>
            </a:fld>
            <a:endParaRPr lang="sv-SE"/>
          </a:p>
        </p:txBody>
      </p:sp>
    </p:spTree>
    <p:extLst>
      <p:ext uri="{BB962C8B-B14F-4D97-AF65-F5344CB8AC3E}">
        <p14:creationId xmlns:p14="http://schemas.microsoft.com/office/powerpoint/2010/main" val="84591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E8AB84FD-ABF4-ED46-9D57-5D9E7795E718}" type="slidenum">
              <a:rPr lang="sv-SE" smtClean="0"/>
              <a:t>6</a:t>
            </a:fld>
            <a:endParaRPr lang="sv-SE"/>
          </a:p>
        </p:txBody>
      </p:sp>
    </p:spTree>
    <p:extLst>
      <p:ext uri="{BB962C8B-B14F-4D97-AF65-F5344CB8AC3E}">
        <p14:creationId xmlns:p14="http://schemas.microsoft.com/office/powerpoint/2010/main" val="278653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E8AB84FD-ABF4-ED46-9D57-5D9E7795E718}" type="slidenum">
              <a:rPr lang="sv-SE" smtClean="0"/>
              <a:t>7</a:t>
            </a:fld>
            <a:endParaRPr lang="sv-SE"/>
          </a:p>
        </p:txBody>
      </p:sp>
    </p:spTree>
    <p:extLst>
      <p:ext uri="{BB962C8B-B14F-4D97-AF65-F5344CB8AC3E}">
        <p14:creationId xmlns:p14="http://schemas.microsoft.com/office/powerpoint/2010/main" val="1920245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E8AB84FD-ABF4-ED46-9D57-5D9E7795E718}" type="slidenum">
              <a:rPr lang="sv-SE" smtClean="0"/>
              <a:t>9</a:t>
            </a:fld>
            <a:endParaRPr lang="sv-SE"/>
          </a:p>
        </p:txBody>
      </p:sp>
    </p:spTree>
    <p:extLst>
      <p:ext uri="{BB962C8B-B14F-4D97-AF65-F5344CB8AC3E}">
        <p14:creationId xmlns:p14="http://schemas.microsoft.com/office/powerpoint/2010/main" val="2281297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E8AB84FD-ABF4-ED46-9D57-5D9E7795E718}" type="slidenum">
              <a:rPr lang="sv-SE" smtClean="0"/>
              <a:t>13</a:t>
            </a:fld>
            <a:endParaRPr lang="sv-SE"/>
          </a:p>
        </p:txBody>
      </p:sp>
    </p:spTree>
    <p:extLst>
      <p:ext uri="{BB962C8B-B14F-4D97-AF65-F5344CB8AC3E}">
        <p14:creationId xmlns:p14="http://schemas.microsoft.com/office/powerpoint/2010/main" val="926225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E8AB84FD-ABF4-ED46-9D57-5D9E7795E718}" type="slidenum">
              <a:rPr lang="sv-SE" smtClean="0"/>
              <a:t>18</a:t>
            </a:fld>
            <a:endParaRPr lang="sv-SE"/>
          </a:p>
        </p:txBody>
      </p:sp>
    </p:spTree>
    <p:extLst>
      <p:ext uri="{BB962C8B-B14F-4D97-AF65-F5344CB8AC3E}">
        <p14:creationId xmlns:p14="http://schemas.microsoft.com/office/powerpoint/2010/main" val="2264294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E8AB84FD-ABF4-ED46-9D57-5D9E7795E718}" type="slidenum">
              <a:rPr lang="sv-SE" smtClean="0"/>
              <a:t>23</a:t>
            </a:fld>
            <a:endParaRPr lang="sv-SE"/>
          </a:p>
        </p:txBody>
      </p:sp>
    </p:spTree>
    <p:extLst>
      <p:ext uri="{BB962C8B-B14F-4D97-AF65-F5344CB8AC3E}">
        <p14:creationId xmlns:p14="http://schemas.microsoft.com/office/powerpoint/2010/main" val="73908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E8AB84FD-ABF4-ED46-9D57-5D9E7795E718}" type="slidenum">
              <a:rPr lang="sv-SE" smtClean="0"/>
              <a:t>24</a:t>
            </a:fld>
            <a:endParaRPr lang="sv-SE"/>
          </a:p>
        </p:txBody>
      </p:sp>
    </p:spTree>
    <p:extLst>
      <p:ext uri="{BB962C8B-B14F-4D97-AF65-F5344CB8AC3E}">
        <p14:creationId xmlns:p14="http://schemas.microsoft.com/office/powerpoint/2010/main" val="4392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34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FC668C-6C2B-8F48-BAEC-B1CE64076C3B}"/>
              </a:ext>
            </a:extLst>
          </p:cNvPr>
          <p:cNvSpPr>
            <a:spLocks noGrp="1"/>
          </p:cNvSpPr>
          <p:nvPr>
            <p:ph type="title"/>
          </p:nvPr>
        </p:nvSpPr>
        <p:spPr/>
        <p:txBody>
          <a:bodyPr anchor="t">
            <a:noAutofit/>
          </a:bodyPr>
          <a:lstStyle>
            <a:lvl1pPr>
              <a:defRPr sz="4000">
                <a:solidFill>
                  <a:schemeClr val="tx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FB0C3E-4927-5941-85C7-1233EDCD1534}"/>
              </a:ext>
            </a:extLst>
          </p:cNvPr>
          <p:cNvSpPr>
            <a:spLocks noGrp="1"/>
          </p:cNvSpPr>
          <p:nvPr>
            <p:ph sz="half" idx="1"/>
          </p:nvPr>
        </p:nvSpPr>
        <p:spPr>
          <a:xfrm>
            <a:off x="838200" y="2341757"/>
            <a:ext cx="5181600" cy="3497443"/>
          </a:xfr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06D87B3A-A3DB-8948-ADE3-9E72687EABD8}"/>
              </a:ext>
            </a:extLst>
          </p:cNvPr>
          <p:cNvSpPr>
            <a:spLocks noGrp="1"/>
          </p:cNvSpPr>
          <p:nvPr>
            <p:ph sz="half" idx="2"/>
          </p:nvPr>
        </p:nvSpPr>
        <p:spPr>
          <a:xfrm>
            <a:off x="6172200" y="2341757"/>
            <a:ext cx="5181600" cy="3497443"/>
          </a:xfrm>
        </p:spPr>
        <p:txBody>
          <a:bodyPr/>
          <a:lstStyle/>
          <a:p>
            <a:r>
              <a:rPr lang="sv-SE"/>
              <a:t>Redigera format för bakgrundstext
Nivå två
Nivå tre
Nivå fyra
Nivå fem</a:t>
            </a:r>
          </a:p>
        </p:txBody>
      </p:sp>
    </p:spTree>
    <p:extLst>
      <p:ext uri="{BB962C8B-B14F-4D97-AF65-F5344CB8AC3E}">
        <p14:creationId xmlns:p14="http://schemas.microsoft.com/office/powerpoint/2010/main" val="27925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747266D-8C6C-6C4B-9BE9-AB2102E0E164}"/>
              </a:ext>
            </a:extLst>
          </p:cNvPr>
          <p:cNvSpPr>
            <a:spLocks noGrp="1"/>
          </p:cNvSpPr>
          <p:nvPr>
            <p:ph idx="1"/>
          </p:nvPr>
        </p:nvSpPr>
        <p:spPr/>
        <p:txBody>
          <a:bodyPr/>
          <a:lstStyle/>
          <a:p>
            <a:r>
              <a:rPr lang="sv-SE"/>
              <a:t>Redigera format för bakgrundstext
Nivå två
Nivå tre
Nivå fyra
Nivå fem</a:t>
            </a:r>
          </a:p>
        </p:txBody>
      </p:sp>
      <p:sp>
        <p:nvSpPr>
          <p:cNvPr id="7" name="Rubrik 6">
            <a:extLst>
              <a:ext uri="{FF2B5EF4-FFF2-40B4-BE49-F238E27FC236}">
                <a16:creationId xmlns:a16="http://schemas.microsoft.com/office/drawing/2014/main" id="{70FF3E51-0D73-3F4B-8A08-77E9016A585A}"/>
              </a:ext>
            </a:extLst>
          </p:cNvPr>
          <p:cNvSpPr>
            <a:spLocks noGrp="1"/>
          </p:cNvSpPr>
          <p:nvPr>
            <p:ph type="title"/>
          </p:nvPr>
        </p:nvSpPr>
        <p:spPr/>
        <p:txBody>
          <a:bodyPr anchor="t">
            <a:noAutofit/>
          </a:bodyPr>
          <a:lstStyle>
            <a:lvl1pPr>
              <a:defRPr sz="400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3284212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F4B1DED9-0376-864E-BECA-310A59164364}"/>
              </a:ext>
            </a:extLst>
          </p:cNvPr>
          <p:cNvSpPr>
            <a:spLocks noGrp="1"/>
          </p:cNvSpPr>
          <p:nvPr>
            <p:ph type="title"/>
          </p:nvPr>
        </p:nvSpPr>
        <p:spPr/>
        <p:txBody>
          <a:bodyPr anchor="t">
            <a:normAutofit/>
          </a:bodyPr>
          <a:lstStyle>
            <a:lvl1pPr algn="ctr">
              <a:defRPr sz="400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263055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12" name="Shape 12"/>
          <p:cNvSpPr>
            <a:spLocks noGrp="1"/>
          </p:cNvSpPr>
          <p:nvPr>
            <p:ph type="title"/>
          </p:nvPr>
        </p:nvSpPr>
        <p:spPr>
          <a:xfrm>
            <a:off x="914400" y="1844676"/>
            <a:ext cx="10363200" cy="2041525"/>
          </a:xfrm>
          <a:prstGeom prst="rect">
            <a:avLst/>
          </a:prstGeom>
        </p:spPr>
        <p:txBody>
          <a:bodyPr/>
          <a:lstStyle/>
          <a:p>
            <a:r>
              <a:rPr dirty="0"/>
              <a:t>Titeltext</a:t>
            </a:r>
          </a:p>
        </p:txBody>
      </p:sp>
      <p:sp>
        <p:nvSpPr>
          <p:cNvPr id="13" name="Shape 13"/>
          <p:cNvSpPr>
            <a:spLocks noGrp="1"/>
          </p:cNvSpPr>
          <p:nvPr>
            <p:ph type="body" sz="half" idx="1"/>
          </p:nvPr>
        </p:nvSpPr>
        <p:spPr>
          <a:xfrm>
            <a:off x="1828800" y="3886200"/>
            <a:ext cx="8534400" cy="2971800"/>
          </a:xfrm>
          <a:prstGeom prst="rect">
            <a:avLst/>
          </a:prstGeom>
        </p:spPr>
        <p:txBody>
          <a:bodyPr/>
          <a:lstStyle>
            <a:lvl1pPr marL="0" indent="0" algn="ctr">
              <a:buSzTx/>
              <a:buNone/>
            </a:lvl1pPr>
            <a:lvl2pPr marL="0" indent="0" algn="ctr">
              <a:buSzTx/>
              <a:buNone/>
            </a:lvl2pPr>
            <a:lvl3pPr marL="0" indent="0" algn="ctr">
              <a:buSzTx/>
              <a:buNone/>
            </a:lvl3pPr>
            <a:lvl4pPr marL="0" indent="0" algn="ctr">
              <a:buSzTx/>
              <a:buNone/>
            </a:lvl4pPr>
            <a:lvl5pPr marL="0" indent="0" algn="ctr">
              <a:buSzTx/>
              <a:buNone/>
            </a:lvl5pPr>
          </a:lstStyle>
          <a:p>
            <a:r>
              <a:rPr dirty="0"/>
              <a:t>Brödtext nivå ett</a:t>
            </a:r>
          </a:p>
          <a:p>
            <a:pPr lvl="1"/>
            <a:r>
              <a:rPr dirty="0"/>
              <a:t>Brödtext nivå två</a:t>
            </a:r>
          </a:p>
          <a:p>
            <a:pPr lvl="2"/>
            <a:r>
              <a:rPr dirty="0"/>
              <a:t>Brödtext nivå tre</a:t>
            </a:r>
          </a:p>
          <a:p>
            <a:pPr lvl="3"/>
            <a:r>
              <a:rPr dirty="0"/>
              <a:t>Brödtext nivå fyra</a:t>
            </a:r>
          </a:p>
          <a:p>
            <a:pPr lvl="4"/>
            <a:r>
              <a:rPr dirty="0"/>
              <a:t>Brödtext nivå fem</a:t>
            </a:r>
          </a:p>
        </p:txBody>
      </p:sp>
      <p:sp>
        <p:nvSpPr>
          <p:cNvPr id="14" name="Shape 14"/>
          <p:cNvSpPr>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81951519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8D682D2-717D-7546-9967-860672BB289C}"/>
              </a:ext>
            </a:extLst>
          </p:cNvPr>
          <p:cNvSpPr>
            <a:spLocks noGrp="1"/>
          </p:cNvSpPr>
          <p:nvPr>
            <p:ph type="title"/>
          </p:nvPr>
        </p:nvSpPr>
        <p:spPr>
          <a:xfrm>
            <a:off x="838200" y="681037"/>
            <a:ext cx="10515600" cy="1325563"/>
          </a:xfrm>
          <a:prstGeom prst="rect">
            <a:avLst/>
          </a:prstGeom>
        </p:spPr>
        <p:txBody>
          <a:bodyPr vert="horz" lIns="0" tIns="0" rIns="0" bIns="0" rtlCol="0" anchor="t">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D0612C3-52C1-4E4A-BADD-088F2AE99BAA}"/>
              </a:ext>
            </a:extLst>
          </p:cNvPr>
          <p:cNvSpPr>
            <a:spLocks noGrp="1"/>
          </p:cNvSpPr>
          <p:nvPr>
            <p:ph type="body" idx="1"/>
          </p:nvPr>
        </p:nvSpPr>
        <p:spPr>
          <a:xfrm>
            <a:off x="838200" y="2185639"/>
            <a:ext cx="10515600" cy="3612995"/>
          </a:xfrm>
          <a:prstGeom prst="rect">
            <a:avLst/>
          </a:prstGeom>
        </p:spPr>
        <p:txBody>
          <a:bodyPr vert="horz" lIns="0" tIns="0" rIns="0" bIns="0" rtlCol="0">
            <a:normAutofit/>
          </a:bodyPr>
          <a:lstStyle/>
          <a:p>
            <a:r>
              <a:rPr lang="sv-SE"/>
              <a:t>Redigera format för bakgrundstext
Nivå två
Nivå tre
Nivå fyra
Nivå fem</a:t>
            </a:r>
          </a:p>
        </p:txBody>
      </p:sp>
      <p:pic>
        <p:nvPicPr>
          <p:cNvPr id="12" name="Picture 18">
            <a:extLst>
              <a:ext uri="{FF2B5EF4-FFF2-40B4-BE49-F238E27FC236}">
                <a16:creationId xmlns:a16="http://schemas.microsoft.com/office/drawing/2014/main" id="{8F1B96B4-CFB8-3845-9F9B-F89D61E7AE8E}"/>
              </a:ext>
            </a:extLst>
          </p:cNvPr>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377729" y="6197631"/>
            <a:ext cx="132165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1C17ECE1-7342-474F-BD2E-DD7383171323}"/>
              </a:ext>
            </a:extLst>
          </p:cNvPr>
          <p:cNvPicPr>
            <a:picLocks noChangeAspect="1"/>
          </p:cNvPicPr>
          <p:nvPr userDrawn="1"/>
        </p:nvPicPr>
        <p:blipFill>
          <a:blip r:embed="rId8"/>
          <a:stretch>
            <a:fillRect/>
          </a:stretch>
        </p:blipFill>
        <p:spPr>
          <a:xfrm>
            <a:off x="1901117" y="6332965"/>
            <a:ext cx="9990845" cy="274241"/>
          </a:xfrm>
          <a:prstGeom prst="rect">
            <a:avLst/>
          </a:prstGeom>
        </p:spPr>
      </p:pic>
    </p:spTree>
    <p:extLst>
      <p:ext uri="{BB962C8B-B14F-4D97-AF65-F5344CB8AC3E}">
        <p14:creationId xmlns:p14="http://schemas.microsoft.com/office/powerpoint/2010/main" val="2560285467"/>
      </p:ext>
    </p:extLst>
  </p:cSld>
  <p:clrMap bg1="lt1" tx1="dk1" bg2="lt2" tx2="dk2" accent1="accent1" accent2="accent2" accent3="accent3" accent4="accent4" accent5="accent5" accent6="accent6" hlink="hlink" folHlink="folHlink"/>
  <p:sldLayoutIdLst>
    <p:sldLayoutId id="2147483719" r:id="rId1"/>
    <p:sldLayoutId id="2147483663" r:id="rId2"/>
    <p:sldLayoutId id="2147483722" r:id="rId3"/>
    <p:sldLayoutId id="2147483725" r:id="rId4"/>
    <p:sldLayoutId id="2147483726" r:id="rId5"/>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pos="529">
          <p15:clr>
            <a:srgbClr val="F26B43"/>
          </p15:clr>
        </p15:guide>
        <p15:guide id="5" pos="7151">
          <p15:clr>
            <a:srgbClr val="F26B43"/>
          </p15:clr>
        </p15:guide>
        <p15:guide id="6" orient="horz" pos="436">
          <p15:clr>
            <a:srgbClr val="F26B43"/>
          </p15:clr>
        </p15:guide>
        <p15:guide id="7" pos="1527">
          <p15:clr>
            <a:srgbClr val="F26B43"/>
          </p15:clr>
        </p15:guide>
        <p15:guide id="8" pos="6131">
          <p15:clr>
            <a:srgbClr val="F26B43"/>
          </p15:clr>
        </p15:guide>
        <p15:guide id="9" orient="horz" pos="1071">
          <p15:clr>
            <a:srgbClr val="F26B43"/>
          </p15:clr>
        </p15:guide>
        <p15:guide id="10" orient="horz" pos="527">
          <p15:clr>
            <a:srgbClr val="F26B43"/>
          </p15:clr>
        </p15:guide>
        <p15:guide id="11" pos="3749">
          <p15:clr>
            <a:srgbClr val="F26B43"/>
          </p15:clr>
        </p15:guide>
        <p15:guide id="12" pos="166">
          <p15:clr>
            <a:srgbClr val="F26B43"/>
          </p15:clr>
        </p15:guide>
        <p15:guide id="13" pos="7491">
          <p15:clr>
            <a:srgbClr val="F26B43"/>
          </p15:clr>
        </p15:guide>
        <p15:guide id="14" orient="horz" pos="187">
          <p15:clr>
            <a:srgbClr val="F26B43"/>
          </p15:clr>
        </p15:guide>
        <p15:guide id="15" orient="horz" pos="38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2">
            <a:extLst>
              <a:ext uri="{FF2B5EF4-FFF2-40B4-BE49-F238E27FC236}">
                <a16:creationId xmlns:a16="http://schemas.microsoft.com/office/drawing/2014/main" id="{958E3336-05F9-21B3-4A61-A7BB627F1ABE}"/>
              </a:ext>
            </a:extLst>
          </p:cNvPr>
          <p:cNvSpPr txBox="1">
            <a:spLocks/>
          </p:cNvSpPr>
          <p:nvPr/>
        </p:nvSpPr>
        <p:spPr>
          <a:xfrm>
            <a:off x="756625" y="1406815"/>
            <a:ext cx="10891089" cy="3607737"/>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nSpc>
                <a:spcPts val="7000"/>
              </a:lnSpc>
            </a:pPr>
            <a:r>
              <a:rPr lang="sv-SE" sz="7000" dirty="0"/>
              <a:t>VARUMÄRKES-</a:t>
            </a:r>
            <a:br>
              <a:rPr lang="sv-SE" sz="7000" dirty="0"/>
            </a:br>
            <a:r>
              <a:rPr lang="sv-SE" sz="7000" dirty="0"/>
              <a:t>PLATTFORM</a:t>
            </a:r>
          </a:p>
          <a:p>
            <a:pPr>
              <a:lnSpc>
                <a:spcPct val="100000"/>
              </a:lnSpc>
            </a:pPr>
            <a:endParaRPr lang="sv-SE" sz="2400" dirty="0"/>
          </a:p>
          <a:p>
            <a:pPr>
              <a:lnSpc>
                <a:spcPct val="100000"/>
              </a:lnSpc>
            </a:pPr>
            <a:endParaRPr lang="sv-SE" sz="2400" dirty="0"/>
          </a:p>
          <a:p>
            <a:pPr>
              <a:lnSpc>
                <a:spcPct val="100000"/>
              </a:lnSpc>
            </a:pPr>
            <a:r>
              <a:rPr lang="sv-SE" sz="2400" dirty="0"/>
              <a:t>Februari 2024</a:t>
            </a:r>
          </a:p>
          <a:p>
            <a:pPr>
              <a:lnSpc>
                <a:spcPct val="100000"/>
              </a:lnSpc>
            </a:pPr>
            <a:endParaRPr lang="sv-SE" sz="2400" dirty="0"/>
          </a:p>
          <a:p>
            <a:pPr>
              <a:lnSpc>
                <a:spcPct val="100000"/>
              </a:lnSpc>
            </a:pPr>
            <a:r>
              <a:rPr lang="sv-SE" sz="2400" dirty="0"/>
              <a:t>För mer information om varumärket och plattformen kontakta</a:t>
            </a:r>
          </a:p>
          <a:p>
            <a:pPr>
              <a:lnSpc>
                <a:spcPct val="100000"/>
              </a:lnSpc>
            </a:pPr>
            <a:r>
              <a:rPr lang="sv-SE" sz="2400" dirty="0"/>
              <a:t>projektledare Lovisa Lindmark </a:t>
            </a:r>
          </a:p>
          <a:p>
            <a:pPr>
              <a:lnSpc>
                <a:spcPct val="100000"/>
              </a:lnSpc>
            </a:pPr>
            <a:endParaRPr lang="sv-SE" sz="2000" dirty="0"/>
          </a:p>
        </p:txBody>
      </p:sp>
    </p:spTree>
    <p:extLst>
      <p:ext uri="{BB962C8B-B14F-4D97-AF65-F5344CB8AC3E}">
        <p14:creationId xmlns:p14="http://schemas.microsoft.com/office/powerpoint/2010/main" val="1334647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 2">
            <a:extLst>
              <a:ext uri="{FF2B5EF4-FFF2-40B4-BE49-F238E27FC236}">
                <a16:creationId xmlns:a16="http://schemas.microsoft.com/office/drawing/2014/main" id="{CBEA9B2F-387F-4C99-93D3-4712B848D1AC}"/>
              </a:ext>
            </a:extLst>
          </p:cNvPr>
          <p:cNvSpPr/>
          <p:nvPr/>
        </p:nvSpPr>
        <p:spPr>
          <a:xfrm>
            <a:off x="10100565" y="2522480"/>
            <a:ext cx="1540618" cy="15406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latin typeface="Arial" panose="020B0604020202020204" pitchFamily="34" charset="0"/>
              <a:cs typeface="Arial" panose="020B0604020202020204" pitchFamily="34" charset="0"/>
            </a:endParaRPr>
          </a:p>
        </p:txBody>
      </p:sp>
      <p:sp>
        <p:nvSpPr>
          <p:cNvPr id="6" name="textruta 5">
            <a:extLst>
              <a:ext uri="{FF2B5EF4-FFF2-40B4-BE49-F238E27FC236}">
                <a16:creationId xmlns:a16="http://schemas.microsoft.com/office/drawing/2014/main" id="{A4A2AD45-8D16-ADCE-C5EC-726CD3D33802}"/>
              </a:ext>
            </a:extLst>
          </p:cNvPr>
          <p:cNvSpPr txBox="1"/>
          <p:nvPr/>
        </p:nvSpPr>
        <p:spPr>
          <a:xfrm>
            <a:off x="10122727" y="2807162"/>
            <a:ext cx="1505496" cy="1169551"/>
          </a:xfrm>
          <a:prstGeom prst="rect">
            <a:avLst/>
          </a:prstGeom>
          <a:noFill/>
        </p:spPr>
        <p:txBody>
          <a:bodyPr wrap="square">
            <a:spAutoFit/>
          </a:bodyPr>
          <a:lstStyle/>
          <a:p>
            <a:pPr algn="ctr"/>
            <a:r>
              <a:rPr lang="sv-SE" sz="1000" b="1">
                <a:solidFill>
                  <a:schemeClr val="bg1"/>
                </a:solidFill>
                <a:latin typeface="Arial" panose="020B0604020202020204" pitchFamily="34" charset="0"/>
                <a:cs typeface="Arial" panose="020B0604020202020204" pitchFamily="34" charset="0"/>
              </a:rPr>
              <a:t>MÅLBILD</a:t>
            </a:r>
          </a:p>
          <a:p>
            <a:pPr algn="ctr"/>
            <a:r>
              <a:rPr lang="sv-SE" sz="1000" b="0">
                <a:solidFill>
                  <a:schemeClr val="bg1"/>
                </a:solidFill>
                <a:latin typeface="Arial" panose="020B0604020202020204" pitchFamily="34" charset="0"/>
                <a:cs typeface="Arial" panose="020B0604020202020204" pitchFamily="34" charset="0"/>
              </a:rPr>
              <a:t>Målbilden är långsiktig och beskrive</a:t>
            </a:r>
            <a:r>
              <a:rPr lang="sv-SE" sz="1000">
                <a:solidFill>
                  <a:schemeClr val="bg1"/>
                </a:solidFill>
                <a:latin typeface="Arial" panose="020B0604020202020204" pitchFamily="34" charset="0"/>
                <a:cs typeface="Arial" panose="020B0604020202020204" pitchFamily="34" charset="0"/>
              </a:rPr>
              <a:t>r </a:t>
            </a:r>
            <a:r>
              <a:rPr lang="sv-SE" sz="1000" b="0">
                <a:solidFill>
                  <a:schemeClr val="bg1"/>
                </a:solidFill>
                <a:latin typeface="Arial" panose="020B0604020202020204" pitchFamily="34" charset="0"/>
                <a:cs typeface="Arial" panose="020B0604020202020204" pitchFamily="34" charset="0"/>
              </a:rPr>
              <a:t>den gemensamma riktningen för de tre varumärkena.</a:t>
            </a:r>
          </a:p>
          <a:p>
            <a:pPr algn="ctr"/>
            <a:r>
              <a:rPr lang="sv-SE" sz="1000" b="1">
                <a:solidFill>
                  <a:schemeClr val="bg1"/>
                </a:solidFill>
                <a:latin typeface="Arial" panose="020B0604020202020204" pitchFamily="34" charset="0"/>
                <a:cs typeface="Arial" panose="020B0604020202020204" pitchFamily="34" charset="0"/>
              </a:rPr>
              <a:t> </a:t>
            </a:r>
          </a:p>
        </p:txBody>
      </p:sp>
      <p:sp>
        <p:nvSpPr>
          <p:cNvPr id="7" name="textruta 6">
            <a:extLst>
              <a:ext uri="{FF2B5EF4-FFF2-40B4-BE49-F238E27FC236}">
                <a16:creationId xmlns:a16="http://schemas.microsoft.com/office/drawing/2014/main" id="{41F42749-B67D-A8E1-725D-03FCDCA90D0C}"/>
              </a:ext>
            </a:extLst>
          </p:cNvPr>
          <p:cNvSpPr txBox="1"/>
          <p:nvPr/>
        </p:nvSpPr>
        <p:spPr>
          <a:xfrm>
            <a:off x="839743" y="2724042"/>
            <a:ext cx="1656000" cy="1260000"/>
          </a:xfrm>
          <a:prstGeom prst="rect">
            <a:avLst/>
          </a:prstGeom>
          <a:solidFill>
            <a:schemeClr val="accent1"/>
          </a:solidFill>
        </p:spPr>
        <p:txBody>
          <a:bodyPr wrap="square" lIns="144000" tIns="144000" rIns="144000" bIns="0">
            <a:noAutofit/>
          </a:bodyPr>
          <a:lstStyle/>
          <a:p>
            <a:pPr fontAlgn="base">
              <a:spcAft>
                <a:spcPts val="600"/>
              </a:spcAft>
            </a:pPr>
            <a:r>
              <a:rPr lang="sv-SE" sz="1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MÅLGRUPPER: </a:t>
            </a:r>
            <a:br>
              <a:rPr lang="sv-SE" sz="1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lang="sv-SE" sz="1000" b="0">
                <a:solidFill>
                  <a:schemeClr val="bg1"/>
                </a:solidFill>
                <a:effectLst/>
                <a:latin typeface="Arial" panose="020B0604020202020204" pitchFamily="34" charset="0"/>
                <a:ea typeface="Times New Roman" panose="02020603050405020304" pitchFamily="18" charset="0"/>
                <a:cs typeface="Arial" panose="020B0604020202020204" pitchFamily="34" charset="0"/>
              </a:rPr>
              <a:t>Besökare</a:t>
            </a:r>
            <a:r>
              <a:rPr lang="sv-SE" sz="1000">
                <a:solidFill>
                  <a:schemeClr val="bg1"/>
                </a:solidFill>
                <a:latin typeface="Arial" panose="020B0604020202020204" pitchFamily="34" charset="0"/>
                <a:ea typeface="Times New Roman" panose="02020603050405020304" pitchFamily="18" charset="0"/>
                <a:cs typeface="Arial" panose="020B0604020202020204" pitchFamily="34" charset="0"/>
              </a:rPr>
              <a:t>, i</a:t>
            </a:r>
            <a:r>
              <a:rPr lang="sv-SE" sz="1000" b="0">
                <a:solidFill>
                  <a:schemeClr val="bg1"/>
                </a:solidFill>
                <a:latin typeface="Arial" panose="020B0604020202020204" pitchFamily="34" charset="0"/>
                <a:ea typeface="Times New Roman" panose="02020603050405020304" pitchFamily="18" charset="0"/>
                <a:cs typeface="Arial" panose="020B0604020202020204" pitchFamily="34" charset="0"/>
              </a:rPr>
              <a:t>nvånare</a:t>
            </a:r>
            <a:r>
              <a:rPr lang="sv-SE" sz="100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sv-SE" sz="1000" b="0">
                <a:solidFill>
                  <a:schemeClr val="bg1"/>
                </a:solidFill>
                <a:effectLst/>
                <a:latin typeface="Arial" panose="020B0604020202020204" pitchFamily="34" charset="0"/>
                <a:ea typeface="Times New Roman" panose="02020603050405020304" pitchFamily="18" charset="0"/>
                <a:cs typeface="Arial" panose="020B0604020202020204" pitchFamily="34" charset="0"/>
              </a:rPr>
              <a:t>näringsliv</a:t>
            </a:r>
            <a:r>
              <a:rPr lang="sv-SE" sz="100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sv-SE" sz="1000" b="0">
                <a:solidFill>
                  <a:schemeClr val="bg1"/>
                </a:solidFill>
                <a:latin typeface="Arial" panose="020B0604020202020204" pitchFamily="34" charset="0"/>
                <a:ea typeface="Times New Roman" panose="02020603050405020304" pitchFamily="18" charset="0"/>
                <a:cs typeface="Arial" panose="020B0604020202020204" pitchFamily="34" charset="0"/>
              </a:rPr>
              <a:t>medarbetare.</a:t>
            </a:r>
            <a:br>
              <a:rPr lang="sv-SE" sz="1000" b="0">
                <a:solidFill>
                  <a:schemeClr val="bg1"/>
                </a:solidFill>
                <a:latin typeface="Arial" panose="020B0604020202020204" pitchFamily="34" charset="0"/>
                <a:ea typeface="Times New Roman" panose="02020603050405020304" pitchFamily="18" charset="0"/>
                <a:cs typeface="Arial" panose="020B0604020202020204" pitchFamily="34" charset="0"/>
              </a:rPr>
            </a:br>
            <a:br>
              <a:rPr lang="sv-SE" sz="1000" b="0">
                <a:solidFill>
                  <a:schemeClr val="bg1"/>
                </a:solidFill>
                <a:latin typeface="Arial" panose="020B0604020202020204" pitchFamily="34" charset="0"/>
                <a:ea typeface="Times New Roman" panose="02020603050405020304" pitchFamily="18" charset="0"/>
                <a:cs typeface="Arial" panose="020B0604020202020204" pitchFamily="34" charset="0"/>
              </a:rPr>
            </a:br>
            <a:endParaRPr lang="sv-SE" sz="1000" b="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textruta 7">
            <a:extLst>
              <a:ext uri="{FF2B5EF4-FFF2-40B4-BE49-F238E27FC236}">
                <a16:creationId xmlns:a16="http://schemas.microsoft.com/office/drawing/2014/main" id="{A96D882D-7BC5-B4D0-A63B-86FC38BE36CE}"/>
              </a:ext>
            </a:extLst>
          </p:cNvPr>
          <p:cNvSpPr txBox="1"/>
          <p:nvPr/>
        </p:nvSpPr>
        <p:spPr>
          <a:xfrm>
            <a:off x="2542967" y="2724042"/>
            <a:ext cx="1656000" cy="1260000"/>
          </a:xfrm>
          <a:prstGeom prst="rect">
            <a:avLst/>
          </a:prstGeom>
          <a:solidFill>
            <a:schemeClr val="accent1"/>
          </a:solidFill>
        </p:spPr>
        <p:txBody>
          <a:bodyPr wrap="square" lIns="144000" tIns="144000" rIns="144000" bIns="0">
            <a:noAutofit/>
          </a:bodyPr>
          <a:lstStyle/>
          <a:p>
            <a:pPr>
              <a:spcAft>
                <a:spcPts val="600"/>
              </a:spcAft>
            </a:pPr>
            <a:r>
              <a:rPr lang="sv-SE" sz="1000" b="1">
                <a:solidFill>
                  <a:schemeClr val="bg1"/>
                </a:solidFill>
                <a:latin typeface="Arial" panose="020B0604020202020204" pitchFamily="34" charset="0"/>
                <a:cs typeface="Arial" panose="020B0604020202020204" pitchFamily="34" charset="0"/>
              </a:rPr>
              <a:t>MISSION: </a:t>
            </a:r>
            <a:br>
              <a:rPr lang="sv-SE" sz="1000" b="1">
                <a:solidFill>
                  <a:schemeClr val="bg1"/>
                </a:solidFill>
                <a:latin typeface="Arial" panose="020B0604020202020204" pitchFamily="34" charset="0"/>
                <a:cs typeface="Arial" panose="020B0604020202020204" pitchFamily="34" charset="0"/>
              </a:rPr>
            </a:br>
            <a:r>
              <a:rPr lang="sv-SE" sz="1000" b="0">
                <a:solidFill>
                  <a:schemeClr val="bg1"/>
                </a:solidFill>
                <a:latin typeface="Arial" panose="020B0604020202020204" pitchFamily="34" charset="0"/>
                <a:cs typeface="Arial" panose="020B0604020202020204" pitchFamily="34" charset="0"/>
              </a:rPr>
              <a:t>Beskriver Haninges uppdrag, vilka vi är och varför vi finns till.</a:t>
            </a:r>
            <a:br>
              <a:rPr lang="sv-SE" sz="1000" b="0">
                <a:solidFill>
                  <a:schemeClr val="bg1"/>
                </a:solidFill>
                <a:latin typeface="Arial" panose="020B0604020202020204" pitchFamily="34" charset="0"/>
                <a:cs typeface="Arial" panose="020B0604020202020204" pitchFamily="34" charset="0"/>
              </a:rPr>
            </a:br>
            <a:br>
              <a:rPr lang="sv-SE" sz="1000" b="0">
                <a:solidFill>
                  <a:schemeClr val="bg1"/>
                </a:solidFill>
                <a:latin typeface="Arial" panose="020B0604020202020204" pitchFamily="34" charset="0"/>
                <a:cs typeface="Arial" panose="020B0604020202020204" pitchFamily="34" charset="0"/>
              </a:rPr>
            </a:br>
            <a:endParaRPr lang="sv-SE" sz="1000" b="0">
              <a:solidFill>
                <a:schemeClr val="bg1"/>
              </a:solidFill>
              <a:latin typeface="Arial" panose="020B0604020202020204" pitchFamily="34" charset="0"/>
              <a:cs typeface="Arial" panose="020B0604020202020204" pitchFamily="34" charset="0"/>
            </a:endParaRPr>
          </a:p>
        </p:txBody>
      </p:sp>
      <p:sp>
        <p:nvSpPr>
          <p:cNvPr id="9" name="textruta 8">
            <a:extLst>
              <a:ext uri="{FF2B5EF4-FFF2-40B4-BE49-F238E27FC236}">
                <a16:creationId xmlns:a16="http://schemas.microsoft.com/office/drawing/2014/main" id="{D99B0A29-6BF9-8B01-7FAB-4B7C536B1DF7}"/>
              </a:ext>
            </a:extLst>
          </p:cNvPr>
          <p:cNvSpPr txBox="1"/>
          <p:nvPr/>
        </p:nvSpPr>
        <p:spPr>
          <a:xfrm>
            <a:off x="4246191" y="2724042"/>
            <a:ext cx="2082098" cy="1260000"/>
          </a:xfrm>
          <a:prstGeom prst="rect">
            <a:avLst/>
          </a:prstGeom>
          <a:solidFill>
            <a:schemeClr val="accent1"/>
          </a:solidFill>
        </p:spPr>
        <p:txBody>
          <a:bodyPr wrap="square" lIns="144000" tIns="144000" rIns="144000" bIns="0">
            <a:noAutofit/>
          </a:bodyPr>
          <a:lstStyle/>
          <a:p>
            <a:pPr>
              <a:spcAft>
                <a:spcPts val="600"/>
              </a:spcAft>
            </a:pPr>
            <a:r>
              <a:rPr lang="sv-SE" sz="1000" b="1">
                <a:solidFill>
                  <a:schemeClr val="bg1"/>
                </a:solidFill>
                <a:latin typeface="Arial" panose="020B0604020202020204" pitchFamily="34" charset="0"/>
                <a:cs typeface="Arial" panose="020B0604020202020204" pitchFamily="34" charset="0"/>
              </a:rPr>
              <a:t>POSITION: </a:t>
            </a:r>
            <a:br>
              <a:rPr lang="sv-SE" sz="1000" b="1">
                <a:solidFill>
                  <a:schemeClr val="bg1"/>
                </a:solidFill>
                <a:latin typeface="Arial" panose="020B0604020202020204" pitchFamily="34" charset="0"/>
                <a:cs typeface="Arial" panose="020B0604020202020204" pitchFamily="34" charset="0"/>
              </a:rPr>
            </a:br>
            <a:r>
              <a:rPr lang="sv-SE" sz="1000" b="0">
                <a:solidFill>
                  <a:schemeClr val="bg1"/>
                </a:solidFill>
                <a:latin typeface="Arial" panose="020B0604020202020204" pitchFamily="34" charset="0"/>
                <a:cs typeface="Arial" panose="020B0604020202020204" pitchFamily="34" charset="0"/>
              </a:rPr>
              <a:t>Beskriver vem Haninge är i förhållande till andra kommuner /aktörer. Vilken plats Haninge vill ta och hur Haninge vill uppfattas av målgruppen.</a:t>
            </a:r>
          </a:p>
        </p:txBody>
      </p:sp>
      <p:sp>
        <p:nvSpPr>
          <p:cNvPr id="10" name="textruta 9">
            <a:extLst>
              <a:ext uri="{FF2B5EF4-FFF2-40B4-BE49-F238E27FC236}">
                <a16:creationId xmlns:a16="http://schemas.microsoft.com/office/drawing/2014/main" id="{12EA919D-191E-E596-9913-2D67096AC060}"/>
              </a:ext>
            </a:extLst>
          </p:cNvPr>
          <p:cNvSpPr txBox="1"/>
          <p:nvPr/>
        </p:nvSpPr>
        <p:spPr>
          <a:xfrm>
            <a:off x="6375513" y="2724042"/>
            <a:ext cx="1656000" cy="1260000"/>
          </a:xfrm>
          <a:prstGeom prst="rect">
            <a:avLst/>
          </a:prstGeom>
          <a:solidFill>
            <a:schemeClr val="accent1"/>
          </a:solidFill>
        </p:spPr>
        <p:txBody>
          <a:bodyPr wrap="square" lIns="144000" tIns="144000" rIns="144000" bIns="0">
            <a:noAutofit/>
          </a:bodyPr>
          <a:lstStyle/>
          <a:p>
            <a:pPr>
              <a:spcAft>
                <a:spcPts val="600"/>
              </a:spcAft>
            </a:pPr>
            <a:r>
              <a:rPr lang="sv-SE" sz="1000" b="1">
                <a:solidFill>
                  <a:schemeClr val="bg1"/>
                </a:solidFill>
                <a:latin typeface="Arial" panose="020B0604020202020204" pitchFamily="34" charset="0"/>
                <a:cs typeface="Arial" panose="020B0604020202020204" pitchFamily="34" charset="0"/>
              </a:rPr>
              <a:t>LÖFTE: </a:t>
            </a:r>
            <a:br>
              <a:rPr lang="sv-SE" sz="1000" b="1">
                <a:solidFill>
                  <a:schemeClr val="bg1"/>
                </a:solidFill>
                <a:latin typeface="Arial" panose="020B0604020202020204" pitchFamily="34" charset="0"/>
                <a:cs typeface="Arial" panose="020B0604020202020204" pitchFamily="34" charset="0"/>
              </a:rPr>
            </a:br>
            <a:r>
              <a:rPr lang="sv-SE" sz="1000" b="0">
                <a:solidFill>
                  <a:schemeClr val="bg1"/>
                </a:solidFill>
                <a:latin typeface="Arial" panose="020B0604020202020204" pitchFamily="34" charset="0"/>
                <a:cs typeface="Arial" panose="020B0604020202020204" pitchFamily="34" charset="0"/>
              </a:rPr>
              <a:t>Beskriver vad Haninge lovar målgruppen utifrån vad målgruppen vill</a:t>
            </a:r>
            <a:r>
              <a:rPr lang="sv-SE" sz="1000">
                <a:solidFill>
                  <a:schemeClr val="bg1"/>
                </a:solidFill>
                <a:latin typeface="Arial" panose="020B0604020202020204" pitchFamily="34" charset="0"/>
                <a:cs typeface="Arial" panose="020B0604020202020204" pitchFamily="34" charset="0"/>
              </a:rPr>
              <a:t> h</a:t>
            </a:r>
            <a:r>
              <a:rPr lang="sv-SE" sz="1000" b="0">
                <a:solidFill>
                  <a:schemeClr val="bg1"/>
                </a:solidFill>
                <a:latin typeface="Arial" panose="020B0604020202020204" pitchFamily="34" charset="0"/>
                <a:cs typeface="Arial" panose="020B0604020202020204" pitchFamily="34" charset="0"/>
              </a:rPr>
              <a:t>a, behöver och vad Haninge vill erbjuda.</a:t>
            </a:r>
          </a:p>
        </p:txBody>
      </p:sp>
      <p:sp>
        <p:nvSpPr>
          <p:cNvPr id="11" name="textruta 10">
            <a:extLst>
              <a:ext uri="{FF2B5EF4-FFF2-40B4-BE49-F238E27FC236}">
                <a16:creationId xmlns:a16="http://schemas.microsoft.com/office/drawing/2014/main" id="{BC85C43A-94AC-42AF-491F-3225AB1D702D}"/>
              </a:ext>
            </a:extLst>
          </p:cNvPr>
          <p:cNvSpPr txBox="1"/>
          <p:nvPr/>
        </p:nvSpPr>
        <p:spPr>
          <a:xfrm>
            <a:off x="8078738" y="2724042"/>
            <a:ext cx="1656000" cy="1260000"/>
          </a:xfrm>
          <a:prstGeom prst="rect">
            <a:avLst/>
          </a:prstGeom>
          <a:solidFill>
            <a:schemeClr val="accent1"/>
          </a:solidFill>
        </p:spPr>
        <p:txBody>
          <a:bodyPr wrap="square" lIns="144000" tIns="144000" rIns="144000" bIns="0">
            <a:noAutofit/>
          </a:bodyPr>
          <a:lstStyle/>
          <a:p>
            <a:pPr>
              <a:spcAft>
                <a:spcPts val="600"/>
              </a:spcAft>
            </a:pPr>
            <a:r>
              <a:rPr lang="sv-SE" sz="1000" b="1" dirty="0">
                <a:solidFill>
                  <a:schemeClr val="bg1"/>
                </a:solidFill>
                <a:latin typeface="Arial" panose="020B0604020202020204" pitchFamily="34" charset="0"/>
                <a:cs typeface="Arial" panose="020B0604020202020204" pitchFamily="34" charset="0"/>
              </a:rPr>
              <a:t>KÄRNVÄRDE</a:t>
            </a:r>
            <a:r>
              <a:rPr lang="sv-SE" sz="1000" b="0" dirty="0">
                <a:solidFill>
                  <a:schemeClr val="bg1"/>
                </a:solidFill>
                <a:latin typeface="Arial" panose="020B0604020202020204" pitchFamily="34" charset="0"/>
                <a:cs typeface="Arial" panose="020B0604020202020204" pitchFamily="34" charset="0"/>
              </a:rPr>
              <a:t>: </a:t>
            </a:r>
            <a:br>
              <a:rPr lang="sv-SE" sz="1000" b="0" dirty="0">
                <a:solidFill>
                  <a:schemeClr val="bg1"/>
                </a:solidFill>
                <a:latin typeface="Arial" panose="020B0604020202020204" pitchFamily="34" charset="0"/>
                <a:cs typeface="Arial" panose="020B0604020202020204" pitchFamily="34" charset="0"/>
              </a:rPr>
            </a:br>
            <a:r>
              <a:rPr lang="sv-SE" sz="1000" b="0" dirty="0">
                <a:solidFill>
                  <a:schemeClr val="bg1"/>
                </a:solidFill>
                <a:latin typeface="Arial" panose="020B0604020202020204" pitchFamily="34" charset="0"/>
                <a:cs typeface="Arial" panose="020B0604020202020204" pitchFamily="34" charset="0"/>
              </a:rPr>
              <a:t>Beskriver hur Haninge agerar, tänker och gör konkret i vardagen för att kunna leverera löfte position och mission.</a:t>
            </a:r>
          </a:p>
        </p:txBody>
      </p:sp>
      <p:sp>
        <p:nvSpPr>
          <p:cNvPr id="12" name="Triangel 11">
            <a:extLst>
              <a:ext uri="{FF2B5EF4-FFF2-40B4-BE49-F238E27FC236}">
                <a16:creationId xmlns:a16="http://schemas.microsoft.com/office/drawing/2014/main" id="{05C9BECA-52B4-1101-7877-5AE57FF6A9AD}"/>
              </a:ext>
            </a:extLst>
          </p:cNvPr>
          <p:cNvSpPr/>
          <p:nvPr/>
        </p:nvSpPr>
        <p:spPr>
          <a:xfrm rot="5400000">
            <a:off x="9734783" y="3176854"/>
            <a:ext cx="387944" cy="32841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latin typeface="Arial" panose="020B0604020202020204" pitchFamily="34" charset="0"/>
              <a:cs typeface="Arial" panose="020B0604020202020204" pitchFamily="34" charset="0"/>
            </a:endParaRPr>
          </a:p>
        </p:txBody>
      </p:sp>
      <p:sp>
        <p:nvSpPr>
          <p:cNvPr id="13" name="textruta 12">
            <a:extLst>
              <a:ext uri="{FF2B5EF4-FFF2-40B4-BE49-F238E27FC236}">
                <a16:creationId xmlns:a16="http://schemas.microsoft.com/office/drawing/2014/main" id="{F086D32B-38F7-A234-75CC-3C2C382D600F}"/>
              </a:ext>
            </a:extLst>
          </p:cNvPr>
          <p:cNvSpPr txBox="1"/>
          <p:nvPr/>
        </p:nvSpPr>
        <p:spPr>
          <a:xfrm>
            <a:off x="839788" y="1623214"/>
            <a:ext cx="5136515" cy="861774"/>
          </a:xfrm>
          <a:prstGeom prst="rect">
            <a:avLst/>
          </a:prstGeom>
          <a:noFill/>
        </p:spPr>
        <p:txBody>
          <a:bodyPr wrap="square" lIns="0" tIns="0" rIns="0" bIns="0" anchor="t">
            <a:spAutoFit/>
          </a:bodyPr>
          <a:lstStyle/>
          <a:p>
            <a:pPr fontAlgn="base"/>
            <a:r>
              <a:rPr lang="sv-SE" sz="2800" b="1">
                <a:latin typeface="Arial" panose="020B0604020202020204" pitchFamily="34" charset="0"/>
                <a:ea typeface="Times New Roman" panose="02020603050405020304" pitchFamily="18" charset="0"/>
                <a:cs typeface="Arial" panose="020B0604020202020204" pitchFamily="34" charset="0"/>
              </a:rPr>
              <a:t>Varumärkesplattform</a:t>
            </a:r>
          </a:p>
          <a:p>
            <a:pPr fontAlgn="base"/>
            <a:endParaRPr lang="sv-SE" sz="2800" b="1">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ruta 3">
            <a:extLst>
              <a:ext uri="{FF2B5EF4-FFF2-40B4-BE49-F238E27FC236}">
                <a16:creationId xmlns:a16="http://schemas.microsoft.com/office/drawing/2014/main" id="{B5AB4FEC-F045-5E7E-EA40-410DBD8CD839}"/>
              </a:ext>
            </a:extLst>
          </p:cNvPr>
          <p:cNvSpPr txBox="1"/>
          <p:nvPr/>
        </p:nvSpPr>
        <p:spPr>
          <a:xfrm>
            <a:off x="860519" y="306000"/>
            <a:ext cx="8886102" cy="138499"/>
          </a:xfrm>
          <a:prstGeom prst="rect">
            <a:avLst/>
          </a:prstGeom>
          <a:noFill/>
        </p:spPr>
        <p:txBody>
          <a:bodyPr wrap="square" lIns="0" tIns="0" rIns="0" bIns="0" rtlCol="0">
            <a:spAutoFit/>
          </a:bodyPr>
          <a:lstStyle/>
          <a:p>
            <a:r>
              <a:rPr lang="sv-SE" sz="900" b="1">
                <a:latin typeface="Arial" panose="020B0604020202020204" pitchFamily="34" charset="0"/>
                <a:cs typeface="Arial" panose="020B0604020202020204" pitchFamily="34" charset="0"/>
              </a:rPr>
              <a:t>BAKGRUND  |  Våra modeller</a:t>
            </a:r>
          </a:p>
        </p:txBody>
      </p:sp>
    </p:spTree>
    <p:extLst>
      <p:ext uri="{BB962C8B-B14F-4D97-AF65-F5344CB8AC3E}">
        <p14:creationId xmlns:p14="http://schemas.microsoft.com/office/powerpoint/2010/main" val="3887993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utomhus, landskap, moln, träd&#10;&#10;Automatiskt genererad beskrivning">
            <a:extLst>
              <a:ext uri="{FF2B5EF4-FFF2-40B4-BE49-F238E27FC236}">
                <a16:creationId xmlns:a16="http://schemas.microsoft.com/office/drawing/2014/main" id="{EC7B8F1C-0DAD-8934-B0B4-2D9B134FA1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7578"/>
            <a:ext cx="12192000" cy="6129338"/>
          </a:xfrm>
          <a:prstGeom prst="rect">
            <a:avLst/>
          </a:prstGeom>
        </p:spPr>
      </p:pic>
      <p:sp>
        <p:nvSpPr>
          <p:cNvPr id="8" name="Rubrik 2">
            <a:extLst>
              <a:ext uri="{FF2B5EF4-FFF2-40B4-BE49-F238E27FC236}">
                <a16:creationId xmlns:a16="http://schemas.microsoft.com/office/drawing/2014/main" id="{C169A041-17DC-8697-9F06-4AE3428FC7E0}"/>
              </a:ext>
            </a:extLst>
          </p:cNvPr>
          <p:cNvSpPr txBox="1">
            <a:spLocks/>
          </p:cNvSpPr>
          <p:nvPr/>
        </p:nvSpPr>
        <p:spPr>
          <a:xfrm>
            <a:off x="46494" y="441248"/>
            <a:ext cx="12192000" cy="1233563"/>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a:lnSpc>
                <a:spcPts val="7000"/>
              </a:lnSpc>
            </a:pPr>
            <a:br>
              <a:rPr lang="sv-SE" sz="7000"/>
            </a:br>
            <a:r>
              <a:rPr lang="sv-SE" sz="7000"/>
              <a:t>PLATSVARUMÄRKET</a:t>
            </a:r>
            <a:endParaRPr lang="sv-SE" sz="2000"/>
          </a:p>
        </p:txBody>
      </p:sp>
      <p:sp>
        <p:nvSpPr>
          <p:cNvPr id="9" name="textruta 8">
            <a:extLst>
              <a:ext uri="{FF2B5EF4-FFF2-40B4-BE49-F238E27FC236}">
                <a16:creationId xmlns:a16="http://schemas.microsoft.com/office/drawing/2014/main" id="{949984C9-DB9C-8D88-5408-9D53A700668F}"/>
              </a:ext>
            </a:extLst>
          </p:cNvPr>
          <p:cNvSpPr txBox="1"/>
          <p:nvPr/>
        </p:nvSpPr>
        <p:spPr>
          <a:xfrm>
            <a:off x="-11196" y="2349248"/>
            <a:ext cx="12203196" cy="276999"/>
          </a:xfrm>
          <a:prstGeom prst="rect">
            <a:avLst/>
          </a:prstGeom>
          <a:noFill/>
        </p:spPr>
        <p:txBody>
          <a:bodyPr wrap="square">
            <a:spAutoFit/>
          </a:bodyPr>
          <a:lstStyle/>
          <a:p>
            <a:pPr algn="ctr" fontAlgn="base">
              <a:spcAft>
                <a:spcPts val="300"/>
              </a:spcAft>
            </a:pPr>
            <a:r>
              <a:rPr lang="sv-SE" sz="1200" b="1">
                <a:latin typeface="Arial" panose="020B0604020202020204" pitchFamily="34" charset="0"/>
                <a:ea typeface="Times New Roman" panose="02020603050405020304" pitchFamily="18" charset="0"/>
                <a:cs typeface="Arial" panose="020B0604020202020204" pitchFamily="34" charset="0"/>
              </a:rPr>
              <a:t>MÅLGRUPP: </a:t>
            </a:r>
            <a:r>
              <a:rPr lang="sv-SE" sz="1200">
                <a:effectLst/>
                <a:latin typeface="Arial" panose="020B0604020202020204" pitchFamily="34" charset="0"/>
                <a:ea typeface="Times New Roman" panose="02020603050405020304" pitchFamily="18" charset="0"/>
                <a:cs typeface="Arial" panose="020B0604020202020204" pitchFamily="34" charset="0"/>
              </a:rPr>
              <a:t>INVÅNARE</a:t>
            </a:r>
            <a:r>
              <a:rPr lang="sv-SE" sz="1200">
                <a:latin typeface="Arial" panose="020B0604020202020204" pitchFamily="34" charset="0"/>
                <a:ea typeface="Times New Roman" panose="02020603050405020304" pitchFamily="18" charset="0"/>
                <a:cs typeface="Arial" panose="020B0604020202020204" pitchFamily="34" charset="0"/>
              </a:rPr>
              <a:t>, NÄRINGSLIV, </a:t>
            </a:r>
            <a:r>
              <a:rPr lang="sv-SE" sz="1200">
                <a:effectLst/>
                <a:latin typeface="Arial" panose="020B0604020202020204" pitchFamily="34" charset="0"/>
                <a:ea typeface="Times New Roman" panose="02020603050405020304" pitchFamily="18" charset="0"/>
                <a:cs typeface="Arial" panose="020B0604020202020204" pitchFamily="34" charset="0"/>
              </a:rPr>
              <a:t>BESÖKARE</a:t>
            </a:r>
            <a:endParaRPr lang="sv-SE" sz="120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5183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a:extLst>
              <a:ext uri="{FF2B5EF4-FFF2-40B4-BE49-F238E27FC236}">
                <a16:creationId xmlns:a16="http://schemas.microsoft.com/office/drawing/2014/main" id="{74C8B8C8-2127-106D-E458-FD621A385E8C}"/>
              </a:ext>
            </a:extLst>
          </p:cNvPr>
          <p:cNvSpPr txBox="1"/>
          <p:nvPr/>
        </p:nvSpPr>
        <p:spPr>
          <a:xfrm>
            <a:off x="834662" y="3437446"/>
            <a:ext cx="4486653" cy="1721974"/>
          </a:xfrm>
          <a:prstGeom prst="rect">
            <a:avLst/>
          </a:prstGeom>
          <a:noFill/>
          <a:ln>
            <a:noFill/>
          </a:ln>
        </p:spPr>
        <p:txBody>
          <a:bodyPr wrap="square" lIns="0" tIns="288000" rIns="0" bIns="0" rtlCol="0" anchor="t">
            <a:spAutoFit/>
          </a:bodyPr>
          <a:lstStyle/>
          <a:p>
            <a:pPr>
              <a:spcAft>
                <a:spcPts val="600"/>
              </a:spcAft>
            </a:pPr>
            <a:r>
              <a:rPr lang="sv-SE" sz="1100" dirty="0">
                <a:effectLst/>
                <a:latin typeface="Arial" panose="020B0604020202020204" pitchFamily="34" charset="0"/>
                <a:ea typeface="MS Mincho"/>
                <a:cs typeface="Arial" panose="020B0604020202020204" pitchFamily="34" charset="0"/>
              </a:rPr>
              <a:t>Haninge verkar som ett drivhus – en tydlig symbol för växtkraft och utveckling. Missionen visar att vi aktivt eftersträvar samverkan mellan människor, företag och organisationer. Vi vill möta utmaningar, problem och utvecklingsmöjligheter tillsammans.</a:t>
            </a:r>
            <a:r>
              <a:rPr lang="sv-SE" sz="1100" dirty="0">
                <a:latin typeface="Arial" panose="020B0604020202020204" pitchFamily="34" charset="0"/>
                <a:ea typeface="MS Mincho"/>
                <a:cs typeface="Arial" panose="020B0604020202020204" pitchFamily="34" charset="0"/>
              </a:rPr>
              <a:t> </a:t>
            </a:r>
            <a:endParaRPr lang="sv-SE" sz="1100" dirty="0">
              <a:effectLst/>
              <a:latin typeface="Arial" panose="020B0604020202020204" pitchFamily="34" charset="0"/>
              <a:ea typeface="MS Mincho" panose="02020609040205080304" pitchFamily="49" charset="-128"/>
              <a:cs typeface="Arial" panose="020B0604020202020204" pitchFamily="34" charset="0"/>
            </a:endParaRPr>
          </a:p>
          <a:p>
            <a:pPr>
              <a:spcAft>
                <a:spcPts val="600"/>
              </a:spcAft>
            </a:pPr>
            <a:r>
              <a:rPr lang="sv-SE" sz="1100" dirty="0">
                <a:effectLst/>
                <a:latin typeface="Arial" panose="020B0604020202020204" pitchFamily="34" charset="0"/>
                <a:ea typeface="MS Mincho"/>
                <a:cs typeface="Arial" panose="020B0604020202020204" pitchFamily="34" charset="0"/>
              </a:rPr>
              <a:t>Haninge är en plats med höga ambitioner som erbjuder ett gott liv genom hela livet. I Haninge behöver man inte välja mellan tillväxt och livskvalitet, här får man både och. Haninge ska vara ett självklart val </a:t>
            </a:r>
            <a:br>
              <a:rPr lang="sv-SE" sz="1100" dirty="0">
                <a:effectLst/>
                <a:latin typeface="Arial" panose="020B0604020202020204" pitchFamily="34" charset="0"/>
                <a:ea typeface="MS Mincho"/>
                <a:cs typeface="Arial" panose="020B0604020202020204" pitchFamily="34" charset="0"/>
              </a:rPr>
            </a:br>
            <a:r>
              <a:rPr lang="sv-SE" sz="1100" dirty="0">
                <a:effectLst/>
                <a:latin typeface="Arial" panose="020B0604020202020204" pitchFamily="34" charset="0"/>
                <a:ea typeface="MS Mincho"/>
                <a:cs typeface="Arial" panose="020B0604020202020204" pitchFamily="34" charset="0"/>
              </a:rPr>
              <a:t>att vilja bo i och flytta till.</a:t>
            </a:r>
          </a:p>
        </p:txBody>
      </p:sp>
      <p:sp>
        <p:nvSpPr>
          <p:cNvPr id="15" name="textruta 14">
            <a:extLst>
              <a:ext uri="{FF2B5EF4-FFF2-40B4-BE49-F238E27FC236}">
                <a16:creationId xmlns:a16="http://schemas.microsoft.com/office/drawing/2014/main" id="{45F5C267-702A-1082-8DC0-1DCDE29ADB43}"/>
              </a:ext>
            </a:extLst>
          </p:cNvPr>
          <p:cNvSpPr txBox="1"/>
          <p:nvPr/>
        </p:nvSpPr>
        <p:spPr>
          <a:xfrm>
            <a:off x="834662" y="1363877"/>
            <a:ext cx="5261338" cy="1846659"/>
          </a:xfrm>
          <a:prstGeom prst="rect">
            <a:avLst/>
          </a:prstGeom>
          <a:noFill/>
        </p:spPr>
        <p:txBody>
          <a:bodyPr wrap="square" lIns="0" tIns="0" rIns="0" bIns="0" anchor="t">
            <a:spAutoFit/>
          </a:bodyPr>
          <a:lstStyle/>
          <a:p>
            <a:pPr fontAlgn="base"/>
            <a:r>
              <a:rPr lang="sv-SE" sz="2400" b="1" dirty="0">
                <a:latin typeface="Arial" panose="020B0604020202020204" pitchFamily="34" charset="0"/>
                <a:ea typeface="Times New Roman" panose="02020603050405020304" pitchFamily="18" charset="0"/>
                <a:cs typeface="Arial" panose="020B0604020202020204" pitchFamily="34" charset="0"/>
              </a:rPr>
              <a:t>Haninge verkar som ett drivhus för människor, företag och organisationer som både vill växa, utvecklas och värdesätter hög livskvalitet.</a:t>
            </a:r>
          </a:p>
        </p:txBody>
      </p:sp>
      <p:sp>
        <p:nvSpPr>
          <p:cNvPr id="16" name="textruta 15">
            <a:extLst>
              <a:ext uri="{FF2B5EF4-FFF2-40B4-BE49-F238E27FC236}">
                <a16:creationId xmlns:a16="http://schemas.microsoft.com/office/drawing/2014/main" id="{52E27CA9-DF68-DBE2-7213-A1EF37DF3072}"/>
              </a:ext>
            </a:extLst>
          </p:cNvPr>
          <p:cNvSpPr txBox="1"/>
          <p:nvPr/>
        </p:nvSpPr>
        <p:spPr>
          <a:xfrm>
            <a:off x="839788" y="306000"/>
            <a:ext cx="8886102" cy="138499"/>
          </a:xfrm>
          <a:prstGeom prst="rect">
            <a:avLst/>
          </a:prstGeom>
          <a:noFill/>
        </p:spPr>
        <p:txBody>
          <a:bodyPr wrap="square" lIns="0" tIns="0" rIns="0" bIns="0" rtlCol="0">
            <a:spAutoFit/>
          </a:bodyPr>
          <a:lstStyle/>
          <a:p>
            <a:r>
              <a:rPr lang="sv-SE" sz="900" b="1">
                <a:latin typeface="Arial" panose="020B0604020202020204" pitchFamily="34" charset="0"/>
                <a:cs typeface="Arial" panose="020B0604020202020204" pitchFamily="34" charset="0"/>
              </a:rPr>
              <a:t>PLATSVARUMÄRKE  |  MISSION  |  Vad, varför och för vem är platsen Haninge</a:t>
            </a:r>
          </a:p>
        </p:txBody>
      </p:sp>
      <p:pic>
        <p:nvPicPr>
          <p:cNvPr id="3" name="Bildobjekt 2" descr="En bild som visar gräs, utomhus, person, klädsel&#10;&#10;Automatiskt genererad beskrivning">
            <a:extLst>
              <a:ext uri="{FF2B5EF4-FFF2-40B4-BE49-F238E27FC236}">
                <a16:creationId xmlns:a16="http://schemas.microsoft.com/office/drawing/2014/main" id="{124D3800-669B-7FE2-7690-1B41A4CEEA9E}"/>
              </a:ext>
            </a:extLst>
          </p:cNvPr>
          <p:cNvPicPr>
            <a:picLocks noChangeAspect="1"/>
          </p:cNvPicPr>
          <p:nvPr/>
        </p:nvPicPr>
        <p:blipFill rotWithShape="1">
          <a:blip r:embed="rId2"/>
          <a:srcRect r="20309"/>
          <a:stretch/>
        </p:blipFill>
        <p:spPr>
          <a:xfrm>
            <a:off x="6096001" y="1132114"/>
            <a:ext cx="5786710" cy="4840966"/>
          </a:xfrm>
          <a:prstGeom prst="rect">
            <a:avLst/>
          </a:prstGeom>
        </p:spPr>
      </p:pic>
    </p:spTree>
    <p:extLst>
      <p:ext uri="{BB962C8B-B14F-4D97-AF65-F5344CB8AC3E}">
        <p14:creationId xmlns:p14="http://schemas.microsoft.com/office/powerpoint/2010/main" val="3332706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utomhus, träd, snö, vinter&#10;&#10;Automatiskt genererad beskrivning">
            <a:extLst>
              <a:ext uri="{FF2B5EF4-FFF2-40B4-BE49-F238E27FC236}">
                <a16:creationId xmlns:a16="http://schemas.microsoft.com/office/drawing/2014/main" id="{C0D60B31-13F7-DAAF-94B9-434C7648896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683492"/>
            <a:ext cx="5795963" cy="5409333"/>
          </a:xfrm>
          <a:prstGeom prst="rect">
            <a:avLst/>
          </a:prstGeom>
        </p:spPr>
      </p:pic>
      <p:sp>
        <p:nvSpPr>
          <p:cNvPr id="14" name="textruta 13">
            <a:extLst>
              <a:ext uri="{FF2B5EF4-FFF2-40B4-BE49-F238E27FC236}">
                <a16:creationId xmlns:a16="http://schemas.microsoft.com/office/drawing/2014/main" id="{74C8B8C8-2127-106D-E458-FD621A385E8C}"/>
              </a:ext>
            </a:extLst>
          </p:cNvPr>
          <p:cNvSpPr txBox="1"/>
          <p:nvPr/>
        </p:nvSpPr>
        <p:spPr>
          <a:xfrm>
            <a:off x="852427" y="2930815"/>
            <a:ext cx="4486653" cy="2322138"/>
          </a:xfrm>
          <a:prstGeom prst="rect">
            <a:avLst/>
          </a:prstGeom>
          <a:noFill/>
          <a:ln>
            <a:noFill/>
          </a:ln>
        </p:spPr>
        <p:txBody>
          <a:bodyPr wrap="square" lIns="0" tIns="288000" rIns="0" bIns="0" rtlCol="0" anchor="t">
            <a:spAutoFit/>
          </a:bodyPr>
          <a:lstStyle/>
          <a:p>
            <a:pPr algn="l" rtl="0" fontAlgn="base"/>
            <a:r>
              <a:rPr lang="sv-SE" sz="1100" b="0" i="0" u="none" strike="noStrike" dirty="0">
                <a:solidFill>
                  <a:srgbClr val="000000"/>
                </a:solidFill>
                <a:effectLst/>
                <a:latin typeface="Arial" panose="020B0604020202020204" pitchFamily="34" charset="0"/>
                <a:cs typeface="Arial" panose="020B0604020202020204" pitchFamily="34" charset="0"/>
              </a:rPr>
              <a:t>Haninge har det bästa läget både för att bo och arbeta i, att besöka och för företag att etablera, investera och driva verksamhet i. Haninge är en av åtta regionala stadskärnor och ett nav för utveckling på Södertörn. Här finns det sköna, det natur- och skärgårdsnära och samtidigt storstadens fördelar – ett Sverige i miniatyr.</a:t>
            </a:r>
            <a:r>
              <a:rPr lang="en-US" sz="1100" b="0" i="0" dirty="0">
                <a:solidFill>
                  <a:srgbClr val="000000"/>
                </a:solidFill>
                <a:effectLst/>
                <a:latin typeface="Arial" panose="020B0604020202020204" pitchFamily="34" charset="0"/>
                <a:cs typeface="Arial" panose="020B0604020202020204" pitchFamily="34" charset="0"/>
              </a:rPr>
              <a:t>​</a:t>
            </a:r>
          </a:p>
          <a:p>
            <a:pPr algn="l" rtl="0" fontAlgn="base"/>
            <a:endParaRPr lang="en-US" sz="1100" b="0" i="0" dirty="0">
              <a:solidFill>
                <a:srgbClr val="000000"/>
              </a:solidFill>
              <a:effectLst/>
              <a:latin typeface="Arial" panose="020B0604020202020204" pitchFamily="34" charset="0"/>
              <a:cs typeface="Arial" panose="020B0604020202020204" pitchFamily="34" charset="0"/>
            </a:endParaRPr>
          </a:p>
          <a:p>
            <a:pPr algn="l" rtl="0" fontAlgn="base"/>
            <a:r>
              <a:rPr lang="sv-SE" sz="1100" b="0" i="0" u="none" strike="noStrike" dirty="0">
                <a:solidFill>
                  <a:srgbClr val="000000"/>
                </a:solidFill>
                <a:effectLst/>
                <a:latin typeface="Arial" panose="020B0604020202020204" pitchFamily="34" charset="0"/>
                <a:cs typeface="Arial" panose="020B0604020202020204" pitchFamily="34" charset="0"/>
              </a:rPr>
              <a:t>Haninge ska upplevas som en plats i balans – balans för människan, naturen och samhället. Haninge ska vara en plats för det som är viktigt på riktigt, här finns förutsättningar för människor att skapa en meningsfull och trygg tillvaro. Här ska tillväxt och expansion stå i samklang med människors, naturens, företagens och samhällets behov. Haninge är, kort sagt, en plats man vill bo på och flytta till.</a:t>
            </a:r>
            <a:r>
              <a:rPr lang="en-US" sz="1100" b="0" i="0" dirty="0">
                <a:solidFill>
                  <a:srgbClr val="000000"/>
                </a:solidFill>
                <a:effectLst/>
                <a:latin typeface="Arial" panose="020B0604020202020204" pitchFamily="34" charset="0"/>
                <a:cs typeface="Arial" panose="020B0604020202020204" pitchFamily="34" charset="0"/>
              </a:rPr>
              <a:t>​</a:t>
            </a:r>
          </a:p>
        </p:txBody>
      </p:sp>
      <p:sp>
        <p:nvSpPr>
          <p:cNvPr id="15" name="textruta 14">
            <a:extLst>
              <a:ext uri="{FF2B5EF4-FFF2-40B4-BE49-F238E27FC236}">
                <a16:creationId xmlns:a16="http://schemas.microsoft.com/office/drawing/2014/main" id="{45F5C267-702A-1082-8DC0-1DCDE29ADB43}"/>
              </a:ext>
            </a:extLst>
          </p:cNvPr>
          <p:cNvSpPr txBox="1"/>
          <p:nvPr/>
        </p:nvSpPr>
        <p:spPr>
          <a:xfrm>
            <a:off x="834662" y="939330"/>
            <a:ext cx="3747498" cy="1846659"/>
          </a:xfrm>
          <a:prstGeom prst="rect">
            <a:avLst/>
          </a:prstGeom>
          <a:noFill/>
        </p:spPr>
        <p:txBody>
          <a:bodyPr wrap="square" lIns="0" tIns="0" rIns="0" bIns="0" anchor="t">
            <a:spAutoFit/>
          </a:bodyPr>
          <a:lstStyle/>
          <a:p>
            <a:pPr fontAlgn="base"/>
            <a:r>
              <a:rPr lang="sv-SE" sz="2400" b="1" i="0" u="none" strike="noStrike" dirty="0">
                <a:solidFill>
                  <a:srgbClr val="000000"/>
                </a:solidFill>
                <a:effectLst/>
                <a:latin typeface="Arial" panose="020B0604020202020204" pitchFamily="34" charset="0"/>
              </a:rPr>
              <a:t>Haninge har bästa läget för en framtid i balans. Både en del av storstaden och nära naturen. </a:t>
            </a:r>
            <a:endParaRPr lang="sv-SE" sz="2400" b="1" dirty="0">
              <a:latin typeface="Arial" panose="020B0604020202020204" pitchFamily="34" charset="0"/>
              <a:ea typeface="Times New Roman" panose="02020603050405020304" pitchFamily="18" charset="0"/>
              <a:cs typeface="Arial" panose="020B0604020202020204" pitchFamily="34" charset="0"/>
            </a:endParaRPr>
          </a:p>
        </p:txBody>
      </p:sp>
      <p:sp>
        <p:nvSpPr>
          <p:cNvPr id="3" name="textruta 2">
            <a:extLst>
              <a:ext uri="{FF2B5EF4-FFF2-40B4-BE49-F238E27FC236}">
                <a16:creationId xmlns:a16="http://schemas.microsoft.com/office/drawing/2014/main" id="{521A3B57-D790-DA93-8D77-96AD7198B8CD}"/>
              </a:ext>
            </a:extLst>
          </p:cNvPr>
          <p:cNvSpPr txBox="1"/>
          <p:nvPr/>
        </p:nvSpPr>
        <p:spPr>
          <a:xfrm>
            <a:off x="839788" y="306000"/>
            <a:ext cx="8886102" cy="138499"/>
          </a:xfrm>
          <a:prstGeom prst="rect">
            <a:avLst/>
          </a:prstGeom>
          <a:noFill/>
        </p:spPr>
        <p:txBody>
          <a:bodyPr wrap="square" lIns="0" tIns="0" rIns="0" bIns="0" rtlCol="0">
            <a:spAutoFit/>
          </a:bodyPr>
          <a:lstStyle/>
          <a:p>
            <a:r>
              <a:rPr lang="sv-SE" sz="900" b="1">
                <a:latin typeface="Arial" panose="020B0604020202020204" pitchFamily="34" charset="0"/>
                <a:cs typeface="Arial" panose="020B0604020202020204" pitchFamily="34" charset="0"/>
              </a:rPr>
              <a:t>PLATSVARUMÄRKE  |  POSITION  |  Vilken plats vill Haninge ta, och hur vill vi uppfattas?</a:t>
            </a:r>
          </a:p>
        </p:txBody>
      </p:sp>
    </p:spTree>
    <p:extLst>
      <p:ext uri="{BB962C8B-B14F-4D97-AF65-F5344CB8AC3E}">
        <p14:creationId xmlns:p14="http://schemas.microsoft.com/office/powerpoint/2010/main" val="3376384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49424B47-C5E5-223A-BEE8-5744A81C6E06}"/>
              </a:ext>
            </a:extLst>
          </p:cNvPr>
          <p:cNvSpPr txBox="1"/>
          <p:nvPr/>
        </p:nvSpPr>
        <p:spPr>
          <a:xfrm>
            <a:off x="849703" y="2814952"/>
            <a:ext cx="4486653" cy="1891251"/>
          </a:xfrm>
          <a:prstGeom prst="rect">
            <a:avLst/>
          </a:prstGeom>
          <a:noFill/>
          <a:ln>
            <a:noFill/>
          </a:ln>
        </p:spPr>
        <p:txBody>
          <a:bodyPr wrap="square" lIns="0" tIns="288000" rIns="0" bIns="0" rtlCol="0" anchor="t">
            <a:spAutoFit/>
          </a:bodyPr>
          <a:lstStyle/>
          <a:p>
            <a:pPr>
              <a:spcAft>
                <a:spcPts val="600"/>
              </a:spcAft>
            </a:pPr>
            <a:r>
              <a:rPr lang="sv-SE" sz="1100" dirty="0">
                <a:effectLst/>
                <a:latin typeface="Arial" panose="020B0604020202020204" pitchFamily="34" charset="0"/>
                <a:ea typeface="MS Mincho"/>
                <a:cs typeface="Arial" panose="020B0604020202020204" pitchFamily="34" charset="0"/>
              </a:rPr>
              <a:t>Haninge skapar möjligheter, här finns en naturlig nyfikenhet, öppenhet och lust att samverka. Här finns både naturen och närheten till storstaden som inspirerar, ger kraft och nya perspektiv. Här finns möjligheter att utvecklas och växa genom hela livet.</a:t>
            </a:r>
          </a:p>
          <a:p>
            <a:pPr>
              <a:spcAft>
                <a:spcPts val="600"/>
              </a:spcAft>
            </a:pPr>
            <a:r>
              <a:rPr lang="sv-SE" sz="1100" dirty="0">
                <a:effectLst/>
                <a:latin typeface="Arial" panose="020B0604020202020204" pitchFamily="34" charset="0"/>
                <a:ea typeface="MS Mincho"/>
                <a:cs typeface="Arial" panose="020B0604020202020204" pitchFamily="34" charset="0"/>
              </a:rPr>
              <a:t>I Haninge finns möjlighet att upptäcka nya perspektiv genom en mångfald av människor med olika erfarenheter, ett blomstrande näringsliv och en kommun med vilja att ständigt utveckla platsen. Här finns det breda idrotts- och föreningslivet och kulturaktiviteter som berikar och främjar ett aktivt liv i stort som smått.</a:t>
            </a:r>
          </a:p>
        </p:txBody>
      </p:sp>
      <p:sp>
        <p:nvSpPr>
          <p:cNvPr id="4" name="textruta 3">
            <a:extLst>
              <a:ext uri="{FF2B5EF4-FFF2-40B4-BE49-F238E27FC236}">
                <a16:creationId xmlns:a16="http://schemas.microsoft.com/office/drawing/2014/main" id="{24C894B4-A516-3531-DBA0-22D5AEA6C35C}"/>
              </a:ext>
            </a:extLst>
          </p:cNvPr>
          <p:cNvSpPr txBox="1"/>
          <p:nvPr/>
        </p:nvSpPr>
        <p:spPr>
          <a:xfrm>
            <a:off x="849703" y="1606702"/>
            <a:ext cx="4486653" cy="1107996"/>
          </a:xfrm>
          <a:prstGeom prst="rect">
            <a:avLst/>
          </a:prstGeom>
          <a:noFill/>
        </p:spPr>
        <p:txBody>
          <a:bodyPr wrap="square" lIns="0" tIns="0" rIns="0" bIns="0" anchor="t">
            <a:spAutoFit/>
          </a:bodyPr>
          <a:lstStyle/>
          <a:p>
            <a:pPr fontAlgn="base"/>
            <a:r>
              <a:rPr lang="sv-SE" sz="2400" b="1" dirty="0">
                <a:latin typeface="Arial" panose="020B0604020202020204" pitchFamily="34" charset="0"/>
                <a:ea typeface="Times New Roman" panose="02020603050405020304" pitchFamily="18" charset="0"/>
                <a:cs typeface="Arial" panose="020B0604020202020204" pitchFamily="34" charset="0"/>
              </a:rPr>
              <a:t>Haninge erbjuder inspiration, </a:t>
            </a:r>
            <a:r>
              <a:rPr lang="sv-SE" sz="2400" b="1" dirty="0">
                <a:effectLst/>
                <a:latin typeface="Arial" panose="020B0604020202020204" pitchFamily="34" charset="0"/>
                <a:ea typeface="Times New Roman" panose="02020603050405020304" pitchFamily="18" charset="0"/>
                <a:cs typeface="Arial" panose="020B0604020202020204" pitchFamily="34" charset="0"/>
              </a:rPr>
              <a:t>möjligheter och nya perspektiv.</a:t>
            </a:r>
            <a:r>
              <a:rPr lang="sv-SE" sz="2400" b="1" dirty="0">
                <a:latin typeface="Arial" panose="020B0604020202020204" pitchFamily="34" charset="0"/>
                <a:ea typeface="Times New Roman" panose="02020603050405020304" pitchFamily="18" charset="0"/>
                <a:cs typeface="Arial" panose="020B0604020202020204" pitchFamily="34" charset="0"/>
              </a:rPr>
              <a:t> </a:t>
            </a:r>
            <a:endParaRPr lang="sv-SE" sz="24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ruta 5">
            <a:extLst>
              <a:ext uri="{FF2B5EF4-FFF2-40B4-BE49-F238E27FC236}">
                <a16:creationId xmlns:a16="http://schemas.microsoft.com/office/drawing/2014/main" id="{F90A7724-477B-5A5F-EC26-CE07E9FA0A2F}"/>
              </a:ext>
            </a:extLst>
          </p:cNvPr>
          <p:cNvSpPr txBox="1"/>
          <p:nvPr/>
        </p:nvSpPr>
        <p:spPr>
          <a:xfrm>
            <a:off x="839788" y="306000"/>
            <a:ext cx="8886102" cy="276999"/>
          </a:xfrm>
          <a:prstGeom prst="rect">
            <a:avLst/>
          </a:prstGeom>
          <a:noFill/>
        </p:spPr>
        <p:txBody>
          <a:bodyPr wrap="square" lIns="0" tIns="0" rIns="0" bIns="0" rtlCol="0">
            <a:spAutoFit/>
          </a:bodyPr>
          <a:lstStyle/>
          <a:p>
            <a:r>
              <a:rPr lang="sv-SE" sz="900" b="1">
                <a:latin typeface="Arial" panose="020B0604020202020204" pitchFamily="34" charset="0"/>
                <a:cs typeface="Arial" panose="020B0604020202020204" pitchFamily="34" charset="0"/>
              </a:rPr>
              <a:t>PLATSVARUMÄRKE  |  LÖFTE  |  Vad lovar Haninge de som bor och verkar på platsen </a:t>
            </a:r>
          </a:p>
          <a:p>
            <a:endParaRPr lang="sv-SE" sz="900" b="1">
              <a:latin typeface="Arial" panose="020B0604020202020204" pitchFamily="34" charset="0"/>
              <a:cs typeface="Arial" panose="020B0604020202020204" pitchFamily="34" charset="0"/>
            </a:endParaRPr>
          </a:p>
        </p:txBody>
      </p:sp>
      <p:pic>
        <p:nvPicPr>
          <p:cNvPr id="2" name="Bildobjekt 1" descr="En bild som visar byggnad, utomhus, blomkruka, krukväxt&#10;&#10;Automatiskt genererad beskrivning">
            <a:extLst>
              <a:ext uri="{FF2B5EF4-FFF2-40B4-BE49-F238E27FC236}">
                <a16:creationId xmlns:a16="http://schemas.microsoft.com/office/drawing/2014/main" id="{8777F6F6-B99A-46CD-BB74-CB7A2DB1C0A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096000" y="306000"/>
            <a:ext cx="5795963" cy="5802311"/>
          </a:xfrm>
          <a:prstGeom prst="rect">
            <a:avLst/>
          </a:prstGeom>
        </p:spPr>
      </p:pic>
    </p:spTree>
    <p:extLst>
      <p:ext uri="{BB962C8B-B14F-4D97-AF65-F5344CB8AC3E}">
        <p14:creationId xmlns:p14="http://schemas.microsoft.com/office/powerpoint/2010/main" val="2666942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289AE339-3A91-3EB4-5EB7-8326CD34AF5A}"/>
              </a:ext>
            </a:extLst>
          </p:cNvPr>
          <p:cNvSpPr txBox="1"/>
          <p:nvPr/>
        </p:nvSpPr>
        <p:spPr>
          <a:xfrm>
            <a:off x="839788" y="306000"/>
            <a:ext cx="8886102" cy="415498"/>
          </a:xfrm>
          <a:prstGeom prst="rect">
            <a:avLst/>
          </a:prstGeom>
          <a:noFill/>
        </p:spPr>
        <p:txBody>
          <a:bodyPr wrap="square" lIns="0" tIns="0" rIns="0" bIns="0" rtlCol="0">
            <a:spAutoFit/>
          </a:bodyPr>
          <a:lstStyle/>
          <a:p>
            <a:r>
              <a:rPr lang="sv-SE" sz="900" b="1">
                <a:latin typeface="Arial" panose="020B0604020202020204" pitchFamily="34" charset="0"/>
                <a:cs typeface="Arial" panose="020B0604020202020204" pitchFamily="34" charset="0"/>
              </a:rPr>
              <a:t>PLATSVARUMÄRKE  |  KÄRNVÄRDEN  |  vad vi vill förmedla och vad människor ska känna   </a:t>
            </a:r>
          </a:p>
          <a:p>
            <a:endParaRPr lang="sv-SE" sz="900" b="1">
              <a:latin typeface="Arial" panose="020B0604020202020204" pitchFamily="34" charset="0"/>
              <a:cs typeface="Arial" panose="020B0604020202020204" pitchFamily="34" charset="0"/>
            </a:endParaRPr>
          </a:p>
          <a:p>
            <a:endParaRPr lang="sv-SE" sz="900" b="1">
              <a:latin typeface="Arial" panose="020B0604020202020204" pitchFamily="34" charset="0"/>
              <a:cs typeface="Arial" panose="020B0604020202020204" pitchFamily="34" charset="0"/>
            </a:endParaRPr>
          </a:p>
        </p:txBody>
      </p:sp>
      <p:sp>
        <p:nvSpPr>
          <p:cNvPr id="5" name="textruta 4">
            <a:extLst>
              <a:ext uri="{FF2B5EF4-FFF2-40B4-BE49-F238E27FC236}">
                <a16:creationId xmlns:a16="http://schemas.microsoft.com/office/drawing/2014/main" id="{E8BAF3D3-F9C2-C7D0-EF4F-5688624F45FE}"/>
              </a:ext>
            </a:extLst>
          </p:cNvPr>
          <p:cNvSpPr txBox="1"/>
          <p:nvPr/>
        </p:nvSpPr>
        <p:spPr>
          <a:xfrm>
            <a:off x="839788" y="2814952"/>
            <a:ext cx="4486653" cy="1968195"/>
          </a:xfrm>
          <a:prstGeom prst="rect">
            <a:avLst/>
          </a:prstGeom>
          <a:noFill/>
          <a:ln>
            <a:noFill/>
          </a:ln>
        </p:spPr>
        <p:txBody>
          <a:bodyPr wrap="square" lIns="0" tIns="288000" rIns="0" bIns="0" rtlCol="0" anchor="t">
            <a:spAutoFit/>
          </a:bodyPr>
          <a:lstStyle/>
          <a:p>
            <a:pPr>
              <a:spcAft>
                <a:spcPts val="600"/>
              </a:spcAft>
            </a:pPr>
            <a:r>
              <a:rPr lang="sv-SE" sz="1100" dirty="0">
                <a:latin typeface="Arial" panose="020B0604020202020204" pitchFamily="34" charset="0"/>
                <a:ea typeface="MS Mincho"/>
                <a:cs typeface="Arial" panose="020B0604020202020204" pitchFamily="34" charset="0"/>
              </a:rPr>
              <a:t>Att vi är </a:t>
            </a:r>
            <a:r>
              <a:rPr lang="sv-SE" sz="1100" b="1" dirty="0">
                <a:latin typeface="Arial" panose="020B0604020202020204" pitchFamily="34" charset="0"/>
                <a:ea typeface="MS Mincho"/>
                <a:cs typeface="Arial" panose="020B0604020202020204" pitchFamily="34" charset="0"/>
              </a:rPr>
              <a:t>drivna</a:t>
            </a:r>
            <a:r>
              <a:rPr lang="sv-SE" sz="1100" dirty="0">
                <a:latin typeface="Arial" panose="020B0604020202020204" pitchFamily="34" charset="0"/>
                <a:ea typeface="MS Mincho"/>
                <a:cs typeface="Arial" panose="020B0604020202020204" pitchFamily="34" charset="0"/>
              </a:rPr>
              <a:t> betyder vi vågar utveckla Haninge och skapa möjligheter för den som bor, verkar, besöker eller vill flytta till Haninge. </a:t>
            </a:r>
            <a:r>
              <a:rPr lang="sv-SE" sz="1100" dirty="0">
                <a:effectLst/>
                <a:latin typeface="Arial" panose="020B0604020202020204" pitchFamily="34" charset="0"/>
                <a:ea typeface="MS Mincho"/>
                <a:cs typeface="Arial" panose="020B0604020202020204" pitchFamily="34" charset="0"/>
              </a:rPr>
              <a:t>I Haninge har vi mycket att vara stolta över. Vi tror på vår gemensamma styrka och på den drivkraft som finns i Haninge.</a:t>
            </a:r>
          </a:p>
          <a:p>
            <a:pPr>
              <a:spcAft>
                <a:spcPts val="600"/>
              </a:spcAft>
            </a:pPr>
            <a:r>
              <a:rPr lang="sv-SE" sz="1100" dirty="0">
                <a:effectLst/>
                <a:latin typeface="Arial" panose="020B0604020202020204" pitchFamily="34" charset="0"/>
                <a:ea typeface="MS Mincho"/>
                <a:cs typeface="Arial" panose="020B0604020202020204" pitchFamily="34" charset="0"/>
              </a:rPr>
              <a:t>Att vi är </a:t>
            </a:r>
            <a:r>
              <a:rPr lang="sv-SE" sz="1100" b="1" dirty="0">
                <a:effectLst/>
                <a:latin typeface="Arial" panose="020B0604020202020204" pitchFamily="34" charset="0"/>
                <a:ea typeface="MS Mincho"/>
                <a:cs typeface="Arial" panose="020B0604020202020204" pitchFamily="34" charset="0"/>
              </a:rPr>
              <a:t>nyfikna</a:t>
            </a:r>
            <a:r>
              <a:rPr lang="sv-SE" sz="1100" dirty="0">
                <a:effectLst/>
                <a:latin typeface="Arial" panose="020B0604020202020204" pitchFamily="34" charset="0"/>
                <a:ea typeface="MS Mincho"/>
                <a:cs typeface="Arial" panose="020B0604020202020204" pitchFamily="34" charset="0"/>
              </a:rPr>
              <a:t> betyder att vi vill veta mer, lära oss och förstå. När vi gör det kan vi tillsammans utveckla platsen Haninge för att ständigt bli bättre och kunna möta framtidens behov.</a:t>
            </a:r>
          </a:p>
          <a:p>
            <a:pPr>
              <a:spcAft>
                <a:spcPts val="600"/>
              </a:spcAft>
            </a:pPr>
            <a:r>
              <a:rPr lang="sv-SE" sz="1100" dirty="0">
                <a:effectLst/>
                <a:latin typeface="Arial" panose="020B0604020202020204" pitchFamily="34" charset="0"/>
                <a:ea typeface="MS Mincho"/>
                <a:cs typeface="Arial" panose="020B0604020202020204" pitchFamily="34" charset="0"/>
              </a:rPr>
              <a:t>Att vi är </a:t>
            </a:r>
            <a:r>
              <a:rPr lang="sv-SE" sz="1100" b="1" dirty="0">
                <a:effectLst/>
                <a:latin typeface="Arial" panose="020B0604020202020204" pitchFamily="34" charset="0"/>
                <a:ea typeface="MS Mincho"/>
                <a:cs typeface="Arial" panose="020B0604020202020204" pitchFamily="34" charset="0"/>
              </a:rPr>
              <a:t>omtänksamma</a:t>
            </a:r>
            <a:r>
              <a:rPr lang="sv-SE" sz="1100" dirty="0">
                <a:effectLst/>
                <a:latin typeface="Arial" panose="020B0604020202020204" pitchFamily="34" charset="0"/>
                <a:ea typeface="MS Mincho"/>
                <a:cs typeface="Arial" panose="020B0604020202020204" pitchFamily="34" charset="0"/>
              </a:rPr>
              <a:t> betyder att vi som bor i Haninge bryr oss om varandra och vår omgivning.</a:t>
            </a:r>
            <a:r>
              <a:rPr lang="sv-SE" sz="1100" dirty="0">
                <a:latin typeface="Arial" panose="020B0604020202020204" pitchFamily="34" charset="0"/>
                <a:ea typeface="MS Mincho"/>
                <a:cs typeface="Arial" panose="020B0604020202020204" pitchFamily="34" charset="0"/>
              </a:rPr>
              <a:t> </a:t>
            </a:r>
            <a:endParaRPr lang="sv-SE" sz="11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6" name="textruta 5">
            <a:extLst>
              <a:ext uri="{FF2B5EF4-FFF2-40B4-BE49-F238E27FC236}">
                <a16:creationId xmlns:a16="http://schemas.microsoft.com/office/drawing/2014/main" id="{7C533E1A-163F-46EC-2418-3955C6897070}"/>
              </a:ext>
            </a:extLst>
          </p:cNvPr>
          <p:cNvSpPr txBox="1"/>
          <p:nvPr/>
        </p:nvSpPr>
        <p:spPr>
          <a:xfrm>
            <a:off x="839788" y="1606702"/>
            <a:ext cx="4181475" cy="1107996"/>
          </a:xfrm>
          <a:prstGeom prst="rect">
            <a:avLst/>
          </a:prstGeom>
          <a:noFill/>
        </p:spPr>
        <p:txBody>
          <a:bodyPr wrap="square" lIns="0" tIns="0" rIns="0" bIns="0" anchor="t">
            <a:spAutoFit/>
          </a:bodyPr>
          <a:lstStyle/>
          <a:p>
            <a:pPr fontAlgn="base"/>
            <a:r>
              <a:rPr lang="sv-SE" sz="2400" b="1" dirty="0">
                <a:latin typeface="Arial" panose="020B0604020202020204" pitchFamily="34" charset="0"/>
                <a:ea typeface="Times New Roman" panose="02020603050405020304" pitchFamily="18" charset="0"/>
                <a:cs typeface="Arial" panose="020B0604020202020204" pitchFamily="34" charset="0"/>
              </a:rPr>
              <a:t>Haninge kännetecknas av dr</a:t>
            </a:r>
            <a:r>
              <a:rPr lang="sv-SE" sz="2400" b="1" dirty="0">
                <a:effectLst/>
                <a:latin typeface="Arial" panose="020B0604020202020204" pitchFamily="34" charset="0"/>
                <a:ea typeface="Times New Roman" panose="02020603050405020304" pitchFamily="18" charset="0"/>
                <a:cs typeface="Arial" panose="020B0604020202020204" pitchFamily="34" charset="0"/>
              </a:rPr>
              <a:t>iv</a:t>
            </a:r>
            <a:r>
              <a:rPr lang="sv-SE" sz="2400" b="1" dirty="0">
                <a:latin typeface="Arial" panose="020B0604020202020204" pitchFamily="34" charset="0"/>
                <a:ea typeface="Times New Roman" panose="02020603050405020304" pitchFamily="18" charset="0"/>
                <a:cs typeface="Arial" panose="020B0604020202020204" pitchFamily="34" charset="0"/>
              </a:rPr>
              <a:t>, </a:t>
            </a:r>
            <a:r>
              <a:rPr lang="sv-SE" sz="2400" b="1" dirty="0">
                <a:effectLst/>
                <a:latin typeface="Arial" panose="020B0604020202020204" pitchFamily="34" charset="0"/>
                <a:ea typeface="Times New Roman" panose="02020603050405020304" pitchFamily="18" charset="0"/>
                <a:cs typeface="Arial" panose="020B0604020202020204" pitchFamily="34" charset="0"/>
              </a:rPr>
              <a:t>nyfikenhet och omtänksamhet.</a:t>
            </a:r>
            <a:r>
              <a:rPr lang="sv-SE" sz="2400" b="1" dirty="0">
                <a:latin typeface="Arial" panose="020B0604020202020204" pitchFamily="34" charset="0"/>
                <a:ea typeface="Times New Roman" panose="02020603050405020304" pitchFamily="18" charset="0"/>
                <a:cs typeface="Arial" panose="020B0604020202020204" pitchFamily="34" charset="0"/>
              </a:rPr>
              <a:t> </a:t>
            </a:r>
            <a:endParaRPr lang="sv-SE" sz="24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Bildobjekt 1" descr="En bild som visar person, utomhus, klädsel, fotboll&#10;&#10;Automatiskt genererad beskrivning">
            <a:extLst>
              <a:ext uri="{FF2B5EF4-FFF2-40B4-BE49-F238E27FC236}">
                <a16:creationId xmlns:a16="http://schemas.microsoft.com/office/drawing/2014/main" id="{A731B84B-2535-2822-46FB-E3C21E933634}"/>
              </a:ext>
            </a:extLst>
          </p:cNvPr>
          <p:cNvPicPr>
            <a:picLocks noChangeAspect="1"/>
          </p:cNvPicPr>
          <p:nvPr/>
        </p:nvPicPr>
        <p:blipFill>
          <a:blip r:embed="rId2"/>
          <a:stretch>
            <a:fillRect/>
          </a:stretch>
        </p:blipFill>
        <p:spPr>
          <a:xfrm>
            <a:off x="6095807" y="292769"/>
            <a:ext cx="5649081" cy="5802311"/>
          </a:xfrm>
          <a:prstGeom prst="rect">
            <a:avLst/>
          </a:prstGeom>
        </p:spPr>
      </p:pic>
    </p:spTree>
    <p:extLst>
      <p:ext uri="{BB962C8B-B14F-4D97-AF65-F5344CB8AC3E}">
        <p14:creationId xmlns:p14="http://schemas.microsoft.com/office/powerpoint/2010/main" val="2211969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himmel, utomhus, byggnad, moln&#10;&#10;Automatiskt genererad beskrivning">
            <a:extLst>
              <a:ext uri="{FF2B5EF4-FFF2-40B4-BE49-F238E27FC236}">
                <a16:creationId xmlns:a16="http://schemas.microsoft.com/office/drawing/2014/main" id="{9D7BD5B0-1AD0-9036-7FAD-97CA641A3B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6513"/>
            <a:ext cx="12192000" cy="6129338"/>
          </a:xfrm>
          <a:prstGeom prst="rect">
            <a:avLst/>
          </a:prstGeom>
        </p:spPr>
      </p:pic>
      <p:sp>
        <p:nvSpPr>
          <p:cNvPr id="3" name="Rektangel 2">
            <a:extLst>
              <a:ext uri="{FF2B5EF4-FFF2-40B4-BE49-F238E27FC236}">
                <a16:creationId xmlns:a16="http://schemas.microsoft.com/office/drawing/2014/main" id="{C4C6F8B3-0791-97CF-E345-2E45AF4A3B8E}"/>
              </a:ext>
            </a:extLst>
          </p:cNvPr>
          <p:cNvSpPr/>
          <p:nvPr/>
        </p:nvSpPr>
        <p:spPr>
          <a:xfrm>
            <a:off x="0" y="3129492"/>
            <a:ext cx="12204000" cy="2963333"/>
          </a:xfrm>
          <a:prstGeom prst="rect">
            <a:avLst/>
          </a:prstGeom>
          <a:gradFill>
            <a:gsLst>
              <a:gs pos="7000">
                <a:schemeClr val="bg1">
                  <a:lumMod val="0"/>
                  <a:lumOff val="100000"/>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latin typeface="Arial" panose="020B0604020202020204" pitchFamily="34" charset="0"/>
              <a:cs typeface="Arial" panose="020B0604020202020204" pitchFamily="34" charset="0"/>
            </a:endParaRPr>
          </a:p>
        </p:txBody>
      </p:sp>
      <p:sp>
        <p:nvSpPr>
          <p:cNvPr id="4" name="Rubrik 2">
            <a:extLst>
              <a:ext uri="{FF2B5EF4-FFF2-40B4-BE49-F238E27FC236}">
                <a16:creationId xmlns:a16="http://schemas.microsoft.com/office/drawing/2014/main" id="{9BF55B6D-31BD-DF1A-F19A-9CCE40730A35}"/>
              </a:ext>
            </a:extLst>
          </p:cNvPr>
          <p:cNvSpPr txBox="1">
            <a:spLocks/>
          </p:cNvSpPr>
          <p:nvPr/>
        </p:nvSpPr>
        <p:spPr>
          <a:xfrm>
            <a:off x="21429" y="3322529"/>
            <a:ext cx="12203195" cy="1567097"/>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a:lnSpc>
                <a:spcPts val="7000"/>
              </a:lnSpc>
            </a:pPr>
            <a:r>
              <a:rPr lang="sv-SE" sz="7000">
                <a:solidFill>
                  <a:schemeClr val="bg2"/>
                </a:solidFill>
              </a:rPr>
              <a:t>ORGANISATIONS-VARUMÄRKET</a:t>
            </a:r>
            <a:endParaRPr lang="sv-SE" sz="2000">
              <a:solidFill>
                <a:schemeClr val="bg2"/>
              </a:solidFill>
            </a:endParaRPr>
          </a:p>
        </p:txBody>
      </p:sp>
      <p:sp>
        <p:nvSpPr>
          <p:cNvPr id="5" name="textruta 4">
            <a:extLst>
              <a:ext uri="{FF2B5EF4-FFF2-40B4-BE49-F238E27FC236}">
                <a16:creationId xmlns:a16="http://schemas.microsoft.com/office/drawing/2014/main" id="{8240608A-66CD-398D-6FE3-7DBD1FB33ED6}"/>
              </a:ext>
            </a:extLst>
          </p:cNvPr>
          <p:cNvSpPr txBox="1"/>
          <p:nvPr/>
        </p:nvSpPr>
        <p:spPr>
          <a:xfrm>
            <a:off x="10233" y="5231626"/>
            <a:ext cx="12203196" cy="276999"/>
          </a:xfrm>
          <a:prstGeom prst="rect">
            <a:avLst/>
          </a:prstGeom>
          <a:noFill/>
        </p:spPr>
        <p:txBody>
          <a:bodyPr wrap="square">
            <a:spAutoFit/>
          </a:bodyPr>
          <a:lstStyle/>
          <a:p>
            <a:pPr algn="ctr" fontAlgn="base">
              <a:spcAft>
                <a:spcPts val="300"/>
              </a:spcAft>
            </a:pPr>
            <a:r>
              <a:rPr lang="sv-SE" sz="1200" b="1">
                <a:solidFill>
                  <a:schemeClr val="bg1"/>
                </a:solidFill>
                <a:latin typeface="Arial" panose="020B0604020202020204" pitchFamily="34" charset="0"/>
                <a:ea typeface="Times New Roman" panose="02020603050405020304" pitchFamily="18" charset="0"/>
                <a:cs typeface="Arial" panose="020B0604020202020204" pitchFamily="34" charset="0"/>
              </a:rPr>
              <a:t>MÅLGRUPP</a:t>
            </a:r>
            <a:r>
              <a:rPr lang="sv-SE" sz="1200" b="1">
                <a:solidFill>
                  <a:schemeClr val="bg2"/>
                </a:solidFill>
                <a:latin typeface="Arial" panose="020B0604020202020204" pitchFamily="34" charset="0"/>
                <a:ea typeface="Times New Roman" panose="02020603050405020304" pitchFamily="18" charset="0"/>
                <a:cs typeface="Arial" panose="020B0604020202020204" pitchFamily="34" charset="0"/>
              </a:rPr>
              <a:t>: </a:t>
            </a:r>
            <a:r>
              <a:rPr lang="sv-SE" sz="1200">
                <a:solidFill>
                  <a:schemeClr val="bg2"/>
                </a:solidFill>
                <a:effectLst/>
                <a:latin typeface="Arial" panose="020B0604020202020204" pitchFamily="34" charset="0"/>
                <a:ea typeface="Times New Roman" panose="02020603050405020304" pitchFamily="18" charset="0"/>
                <a:cs typeface="Arial" panose="020B0604020202020204" pitchFamily="34" charset="0"/>
              </a:rPr>
              <a:t>INVÅNARE</a:t>
            </a:r>
            <a:r>
              <a:rPr lang="sv-SE" sz="1200">
                <a:solidFill>
                  <a:schemeClr val="bg2"/>
                </a:solidFill>
                <a:latin typeface="Arial" panose="020B0604020202020204" pitchFamily="34" charset="0"/>
                <a:ea typeface="Times New Roman" panose="02020603050405020304" pitchFamily="18" charset="0"/>
                <a:cs typeface="Arial" panose="020B0604020202020204" pitchFamily="34" charset="0"/>
              </a:rPr>
              <a:t>, NÄRINGSLIV</a:t>
            </a:r>
            <a:endParaRPr lang="sv-SE" sz="12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987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klädsel, fotbeklädnader, kvinna, person&#10;&#10;Automatiskt genererad beskrivning">
            <a:extLst>
              <a:ext uri="{FF2B5EF4-FFF2-40B4-BE49-F238E27FC236}">
                <a16:creationId xmlns:a16="http://schemas.microsoft.com/office/drawing/2014/main" id="{E03CEE4B-8FB7-8D19-C63F-459EA0A42E2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95999" y="692150"/>
            <a:ext cx="5795963" cy="5400675"/>
          </a:xfrm>
          <a:prstGeom prst="rect">
            <a:avLst/>
          </a:prstGeom>
        </p:spPr>
      </p:pic>
      <p:sp>
        <p:nvSpPr>
          <p:cNvPr id="16" name="textruta 15">
            <a:extLst>
              <a:ext uri="{FF2B5EF4-FFF2-40B4-BE49-F238E27FC236}">
                <a16:creationId xmlns:a16="http://schemas.microsoft.com/office/drawing/2014/main" id="{52E27CA9-DF68-DBE2-7213-A1EF37DF3072}"/>
              </a:ext>
            </a:extLst>
          </p:cNvPr>
          <p:cNvSpPr txBox="1"/>
          <p:nvPr/>
        </p:nvSpPr>
        <p:spPr>
          <a:xfrm>
            <a:off x="839788" y="306000"/>
            <a:ext cx="8886102" cy="138499"/>
          </a:xfrm>
          <a:prstGeom prst="rect">
            <a:avLst/>
          </a:prstGeom>
          <a:noFill/>
        </p:spPr>
        <p:txBody>
          <a:bodyPr wrap="square" lIns="0" tIns="0" rIns="0" bIns="0" rtlCol="0">
            <a:spAutoFit/>
          </a:bodyPr>
          <a:lstStyle/>
          <a:p>
            <a:r>
              <a:rPr lang="sv-SE" sz="900" b="1">
                <a:latin typeface="Arial" panose="020B0604020202020204" pitchFamily="34" charset="0"/>
                <a:cs typeface="Arial" panose="020B0604020202020204" pitchFamily="34" charset="0"/>
              </a:rPr>
              <a:t>ORGANISATIONSVARUMÄRKE  |  MISSION |  </a:t>
            </a:r>
            <a:r>
              <a:rPr lang="sv-SE" sz="900" b="1"/>
              <a:t>Haninge kommuns uppdrag</a:t>
            </a:r>
          </a:p>
        </p:txBody>
      </p:sp>
      <p:sp>
        <p:nvSpPr>
          <p:cNvPr id="3" name="textruta 2">
            <a:extLst>
              <a:ext uri="{FF2B5EF4-FFF2-40B4-BE49-F238E27FC236}">
                <a16:creationId xmlns:a16="http://schemas.microsoft.com/office/drawing/2014/main" id="{68C2CD25-78ED-C4DA-A4E2-2DB996A37F27}"/>
              </a:ext>
            </a:extLst>
          </p:cNvPr>
          <p:cNvSpPr txBox="1"/>
          <p:nvPr/>
        </p:nvSpPr>
        <p:spPr>
          <a:xfrm>
            <a:off x="864463" y="3677451"/>
            <a:ext cx="4486653" cy="1137198"/>
          </a:xfrm>
          <a:prstGeom prst="rect">
            <a:avLst/>
          </a:prstGeom>
          <a:noFill/>
          <a:ln>
            <a:noFill/>
          </a:ln>
        </p:spPr>
        <p:txBody>
          <a:bodyPr wrap="square" lIns="0" tIns="288000" rIns="0" bIns="0" rtlCol="0" anchor="t">
            <a:spAutoFit/>
          </a:bodyPr>
          <a:lstStyle/>
          <a:p>
            <a:pPr algn="l"/>
            <a:r>
              <a:rPr lang="sv-SE" sz="1100">
                <a:latin typeface="Arial" panose="020B0604020202020204" pitchFamily="34" charset="0"/>
                <a:cs typeface="Arial" panose="020B0604020202020204" pitchFamily="34" charset="0"/>
              </a:rPr>
              <a:t>Haninge kommun och de som jobbar i kommunen arbetar för att ständigt både leverera och utveckla tjänster och service med hög tillgänglighet och god kvalitet utifrån behoven hos invånare, företagare och andra intressenter i Haninge. Vi blickar alltid framåt då önskningar, behov och krav förändras över tid.</a:t>
            </a:r>
          </a:p>
        </p:txBody>
      </p:sp>
      <p:sp>
        <p:nvSpPr>
          <p:cNvPr id="4" name="textruta 3">
            <a:extLst>
              <a:ext uri="{FF2B5EF4-FFF2-40B4-BE49-F238E27FC236}">
                <a16:creationId xmlns:a16="http://schemas.microsoft.com/office/drawing/2014/main" id="{6728ECCF-0337-A917-E0F1-08A5061EC694}"/>
              </a:ext>
            </a:extLst>
          </p:cNvPr>
          <p:cNvSpPr txBox="1"/>
          <p:nvPr/>
        </p:nvSpPr>
        <p:spPr>
          <a:xfrm>
            <a:off x="839788" y="1606702"/>
            <a:ext cx="4924079" cy="1846659"/>
          </a:xfrm>
          <a:prstGeom prst="rect">
            <a:avLst/>
          </a:prstGeom>
          <a:noFill/>
        </p:spPr>
        <p:txBody>
          <a:bodyPr wrap="square" lIns="0" tIns="0" rIns="0" bIns="0" anchor="t">
            <a:spAutoFit/>
          </a:bodyPr>
          <a:lstStyle/>
          <a:p>
            <a:r>
              <a:rPr lang="sv-SE" sz="2400" b="1" dirty="0">
                <a:latin typeface="Arial" panose="020B0604020202020204" pitchFamily="34" charset="0"/>
                <a:cs typeface="Arial" panose="020B0604020202020204" pitchFamily="34" charset="0"/>
              </a:rPr>
              <a:t>Haninge kommun verkar för </a:t>
            </a:r>
            <a:br>
              <a:rPr lang="sv-SE" sz="2400" b="1" dirty="0">
                <a:latin typeface="Arial" panose="020B0604020202020204" pitchFamily="34" charset="0"/>
                <a:cs typeface="Arial" panose="020B0604020202020204" pitchFamily="34" charset="0"/>
              </a:rPr>
            </a:br>
            <a:r>
              <a:rPr lang="sv-SE" sz="2400" b="1" dirty="0">
                <a:latin typeface="Arial" panose="020B0604020202020204" pitchFamily="34" charset="0"/>
                <a:cs typeface="Arial" panose="020B0604020202020204" pitchFamily="34" charset="0"/>
              </a:rPr>
              <a:t>att förenkla och förbättra vardagen för alla som </a:t>
            </a:r>
            <a:br>
              <a:rPr lang="sv-SE" sz="2400" b="1" dirty="0">
                <a:latin typeface="Arial" panose="020B0604020202020204" pitchFamily="34" charset="0"/>
                <a:cs typeface="Arial" panose="020B0604020202020204" pitchFamily="34" charset="0"/>
              </a:rPr>
            </a:br>
            <a:r>
              <a:rPr lang="sv-SE" sz="2400" b="1" dirty="0">
                <a:latin typeface="Arial" panose="020B0604020202020204" pitchFamily="34" charset="0"/>
                <a:cs typeface="Arial" panose="020B0604020202020204" pitchFamily="34" charset="0"/>
              </a:rPr>
              <a:t>lever och verkar i Haninge </a:t>
            </a:r>
            <a:br>
              <a:rPr lang="sv-SE" sz="2400" b="1" dirty="0">
                <a:latin typeface="Arial" panose="020B0604020202020204" pitchFamily="34" charset="0"/>
                <a:cs typeface="Arial" panose="020B0604020202020204" pitchFamily="34" charset="0"/>
              </a:rPr>
            </a:br>
            <a:r>
              <a:rPr lang="sv-SE" sz="2400" b="1" dirty="0">
                <a:latin typeface="Arial" panose="020B0604020202020204" pitchFamily="34" charset="0"/>
                <a:cs typeface="Arial" panose="020B0604020202020204" pitchFamily="34" charset="0"/>
              </a:rPr>
              <a:t>i dag och i morgon.</a:t>
            </a:r>
          </a:p>
        </p:txBody>
      </p:sp>
    </p:spTree>
    <p:extLst>
      <p:ext uri="{BB962C8B-B14F-4D97-AF65-F5344CB8AC3E}">
        <p14:creationId xmlns:p14="http://schemas.microsoft.com/office/powerpoint/2010/main" val="3156137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utomhus, träd, klädsel, hjul&#10;&#10;Automatiskt genererad beskrivning">
            <a:extLst>
              <a:ext uri="{FF2B5EF4-FFF2-40B4-BE49-F238E27FC236}">
                <a16:creationId xmlns:a16="http://schemas.microsoft.com/office/drawing/2014/main" id="{A06E8169-741F-38AD-164C-8FABFB74E1E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5999" y="692149"/>
            <a:ext cx="5795964" cy="5400675"/>
          </a:xfrm>
          <a:prstGeom prst="rect">
            <a:avLst/>
          </a:prstGeom>
        </p:spPr>
      </p:pic>
      <p:sp>
        <p:nvSpPr>
          <p:cNvPr id="3" name="textruta 2">
            <a:extLst>
              <a:ext uri="{FF2B5EF4-FFF2-40B4-BE49-F238E27FC236}">
                <a16:creationId xmlns:a16="http://schemas.microsoft.com/office/drawing/2014/main" id="{521A3B57-D790-DA93-8D77-96AD7198B8CD}"/>
              </a:ext>
            </a:extLst>
          </p:cNvPr>
          <p:cNvSpPr txBox="1"/>
          <p:nvPr/>
        </p:nvSpPr>
        <p:spPr>
          <a:xfrm>
            <a:off x="839788" y="306000"/>
            <a:ext cx="8886102" cy="153888"/>
          </a:xfrm>
          <a:prstGeom prst="rect">
            <a:avLst/>
          </a:prstGeom>
          <a:noFill/>
        </p:spPr>
        <p:txBody>
          <a:bodyPr wrap="square" lIns="0" tIns="0" rIns="0" bIns="0" rtlCol="0">
            <a:spAutoFit/>
          </a:bodyPr>
          <a:lstStyle/>
          <a:p>
            <a:r>
              <a:rPr lang="sv-SE" sz="1000" b="1">
                <a:latin typeface="Arial" panose="020B0604020202020204" pitchFamily="34" charset="0"/>
                <a:cs typeface="Arial" panose="020B0604020202020204" pitchFamily="34" charset="0"/>
              </a:rPr>
              <a:t>ORGANISATIONSVARUMÄRKE  |  POSITION |  Vilken plats vill Haninge ta, och hur vill vi uppfattas?</a:t>
            </a:r>
          </a:p>
        </p:txBody>
      </p:sp>
      <p:sp>
        <p:nvSpPr>
          <p:cNvPr id="4" name="textruta 3">
            <a:extLst>
              <a:ext uri="{FF2B5EF4-FFF2-40B4-BE49-F238E27FC236}">
                <a16:creationId xmlns:a16="http://schemas.microsoft.com/office/drawing/2014/main" id="{59487663-4473-96FD-0052-B39A1E341617}"/>
              </a:ext>
            </a:extLst>
          </p:cNvPr>
          <p:cNvSpPr txBox="1"/>
          <p:nvPr/>
        </p:nvSpPr>
        <p:spPr>
          <a:xfrm>
            <a:off x="839788" y="3242860"/>
            <a:ext cx="4486653" cy="2491415"/>
          </a:xfrm>
          <a:prstGeom prst="rect">
            <a:avLst/>
          </a:prstGeom>
          <a:noFill/>
          <a:ln>
            <a:noFill/>
          </a:ln>
        </p:spPr>
        <p:txBody>
          <a:bodyPr wrap="square" lIns="0" tIns="288000" rIns="0" bIns="0" rtlCol="0" anchor="t">
            <a:spAutoFit/>
          </a:bodyPr>
          <a:lstStyle/>
          <a:p>
            <a:r>
              <a:rPr lang="sv-SE" sz="1100" dirty="0">
                <a:latin typeface="Arial" panose="020B0604020202020204" pitchFamily="34" charset="0"/>
                <a:cs typeface="Arial" panose="020B0604020202020204" pitchFamily="34" charset="0"/>
              </a:rPr>
              <a:t>Haninge kommun är visionär och vi ser kommunorganisationens breda och aktiva roll i samhället. Vi vill utvecklas på ett modernt och modigt sätt med tydliga prioriteringar. Vi arbetar för att kunna erbjuda god och hög samhällsservice, alltid med målgrupperna i fokus. </a:t>
            </a:r>
          </a:p>
          <a:p>
            <a:endParaRPr lang="sv-SE" sz="1100" dirty="0">
              <a:latin typeface="Arial" panose="020B0604020202020204" pitchFamily="34" charset="0"/>
              <a:cs typeface="Arial" panose="020B0604020202020204" pitchFamily="34" charset="0"/>
            </a:endParaRPr>
          </a:p>
          <a:p>
            <a:r>
              <a:rPr lang="sv-SE" sz="1100" dirty="0">
                <a:latin typeface="Arial" panose="020B0604020202020204" pitchFamily="34" charset="0"/>
                <a:cs typeface="Arial" panose="020B0604020202020204" pitchFamily="34" charset="0"/>
              </a:rPr>
              <a:t>Vi arbetar för en hållbar utveckling i flera perspektiv - ekonomiskt, socialt och ekologiskt. Vi som kommun tar en aktiv och framåtblickande roll vilket ställer höga krav på att erbjuda (digitala) tjänster och service utifrån målgruppernas olika behov.</a:t>
            </a:r>
          </a:p>
          <a:p>
            <a:pPr algn="l"/>
            <a:endParaRPr lang="sv-SE" sz="1100" dirty="0">
              <a:latin typeface="Arial" panose="020B0604020202020204" pitchFamily="34" charset="0"/>
              <a:cs typeface="Arial" panose="020B0604020202020204" pitchFamily="34" charset="0"/>
            </a:endParaRPr>
          </a:p>
          <a:p>
            <a:pPr algn="l"/>
            <a:r>
              <a:rPr lang="sv-SE" sz="1100" dirty="0">
                <a:latin typeface="Arial" panose="020B0604020202020204" pitchFamily="34" charset="0"/>
                <a:cs typeface="Arial" panose="020B0604020202020204" pitchFamily="34" charset="0"/>
              </a:rPr>
              <a:t>Vi bjuder in till dialog då vi vet att människor, företag och organisationer vill bli hörda och vara med och påverka i stort som smått.</a:t>
            </a:r>
          </a:p>
          <a:p>
            <a:endParaRPr lang="sv-SE" sz="1100" dirty="0">
              <a:latin typeface="Arial" panose="020B0604020202020204" pitchFamily="34" charset="0"/>
              <a:cs typeface="Arial" panose="020B0604020202020204" pitchFamily="34" charset="0"/>
            </a:endParaRPr>
          </a:p>
        </p:txBody>
      </p:sp>
      <p:sp>
        <p:nvSpPr>
          <p:cNvPr id="5" name="textruta 4">
            <a:extLst>
              <a:ext uri="{FF2B5EF4-FFF2-40B4-BE49-F238E27FC236}">
                <a16:creationId xmlns:a16="http://schemas.microsoft.com/office/drawing/2014/main" id="{A1A840AC-6D0D-4D13-5BAF-C35DBC76AB3E}"/>
              </a:ext>
            </a:extLst>
          </p:cNvPr>
          <p:cNvSpPr txBox="1"/>
          <p:nvPr/>
        </p:nvSpPr>
        <p:spPr>
          <a:xfrm>
            <a:off x="839788" y="1606702"/>
            <a:ext cx="5136515" cy="1477328"/>
          </a:xfrm>
          <a:prstGeom prst="rect">
            <a:avLst/>
          </a:prstGeom>
          <a:noFill/>
        </p:spPr>
        <p:txBody>
          <a:bodyPr wrap="square" lIns="0" tIns="0" rIns="0" bIns="0" anchor="t">
            <a:spAutoFit/>
          </a:bodyPr>
          <a:lstStyle/>
          <a:p>
            <a:r>
              <a:rPr lang="sv-SE" sz="2400" b="1" dirty="0">
                <a:latin typeface="Arial" panose="020B0604020202020204" pitchFamily="34" charset="0"/>
                <a:ea typeface="Times New Roman" panose="02020603050405020304" pitchFamily="18" charset="0"/>
                <a:cs typeface="Arial" panose="020B0604020202020204" pitchFamily="34" charset="0"/>
              </a:rPr>
              <a:t>Haninge kommun är </a:t>
            </a:r>
            <a:br>
              <a:rPr lang="sv-SE" sz="2400" b="1" dirty="0">
                <a:latin typeface="Arial" panose="020B0604020202020204" pitchFamily="34" charset="0"/>
                <a:ea typeface="Times New Roman" panose="02020603050405020304" pitchFamily="18" charset="0"/>
                <a:cs typeface="Arial" panose="020B0604020202020204" pitchFamily="34" charset="0"/>
              </a:rPr>
            </a:br>
            <a:r>
              <a:rPr lang="sv-SE" sz="2400" b="1" dirty="0">
                <a:latin typeface="Arial" panose="020B0604020202020204" pitchFamily="34" charset="0"/>
                <a:ea typeface="Times New Roman" panose="02020603050405020304" pitchFamily="18" charset="0"/>
                <a:cs typeface="Arial" panose="020B0604020202020204" pitchFamily="34" charset="0"/>
              </a:rPr>
              <a:t>en nytänkande samhällsaktör </a:t>
            </a:r>
            <a:br>
              <a:rPr lang="sv-SE" sz="2400" b="1" dirty="0">
                <a:latin typeface="Arial" panose="020B0604020202020204" pitchFamily="34" charset="0"/>
                <a:ea typeface="Times New Roman" panose="02020603050405020304" pitchFamily="18" charset="0"/>
                <a:cs typeface="Arial" panose="020B0604020202020204" pitchFamily="34" charset="0"/>
              </a:rPr>
            </a:br>
            <a:r>
              <a:rPr lang="sv-SE" sz="2400" b="1" dirty="0">
                <a:latin typeface="Arial" panose="020B0604020202020204" pitchFamily="34" charset="0"/>
                <a:ea typeface="Times New Roman" panose="02020603050405020304" pitchFamily="18" charset="0"/>
                <a:cs typeface="Arial" panose="020B0604020202020204" pitchFamily="34" charset="0"/>
              </a:rPr>
              <a:t>med fokus på dialog </a:t>
            </a:r>
            <a:br>
              <a:rPr lang="sv-SE" sz="2400" b="1" dirty="0">
                <a:latin typeface="Arial" panose="020B0604020202020204" pitchFamily="34" charset="0"/>
                <a:ea typeface="Times New Roman" panose="02020603050405020304" pitchFamily="18" charset="0"/>
                <a:cs typeface="Arial" panose="020B0604020202020204" pitchFamily="34" charset="0"/>
              </a:rPr>
            </a:br>
            <a:r>
              <a:rPr lang="sv-SE" sz="2400" b="1" dirty="0">
                <a:latin typeface="Arial" panose="020B0604020202020204" pitchFamily="34" charset="0"/>
                <a:ea typeface="Times New Roman" panose="02020603050405020304" pitchFamily="18" charset="0"/>
                <a:cs typeface="Arial" panose="020B0604020202020204" pitchFamily="34" charset="0"/>
              </a:rPr>
              <a:t>samt en hållbar utveckling.</a:t>
            </a:r>
          </a:p>
        </p:txBody>
      </p:sp>
    </p:spTree>
    <p:extLst>
      <p:ext uri="{BB962C8B-B14F-4D97-AF65-F5344CB8AC3E}">
        <p14:creationId xmlns:p14="http://schemas.microsoft.com/office/powerpoint/2010/main" val="4090950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klädsel, Människoansikte, person, Inlärning&#10;&#10;Automatiskt genererad beskrivning">
            <a:extLst>
              <a:ext uri="{FF2B5EF4-FFF2-40B4-BE49-F238E27FC236}">
                <a16:creationId xmlns:a16="http://schemas.microsoft.com/office/drawing/2014/main" id="{12E8E4CD-1F64-FA37-BD08-04F06A984ED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96000" y="692151"/>
            <a:ext cx="5795964" cy="5400674"/>
          </a:xfrm>
          <a:prstGeom prst="rect">
            <a:avLst/>
          </a:prstGeom>
        </p:spPr>
      </p:pic>
      <p:sp>
        <p:nvSpPr>
          <p:cNvPr id="6" name="textruta 5">
            <a:extLst>
              <a:ext uri="{FF2B5EF4-FFF2-40B4-BE49-F238E27FC236}">
                <a16:creationId xmlns:a16="http://schemas.microsoft.com/office/drawing/2014/main" id="{F90A7724-477B-5A5F-EC26-CE07E9FA0A2F}"/>
              </a:ext>
            </a:extLst>
          </p:cNvPr>
          <p:cNvSpPr txBox="1"/>
          <p:nvPr/>
        </p:nvSpPr>
        <p:spPr>
          <a:xfrm>
            <a:off x="839788" y="306000"/>
            <a:ext cx="8886102" cy="276999"/>
          </a:xfrm>
          <a:prstGeom prst="rect">
            <a:avLst/>
          </a:prstGeom>
          <a:noFill/>
        </p:spPr>
        <p:txBody>
          <a:bodyPr wrap="square" lIns="0" tIns="0" rIns="0" bIns="0" rtlCol="0">
            <a:spAutoFit/>
          </a:bodyPr>
          <a:lstStyle/>
          <a:p>
            <a:pPr fontAlgn="base"/>
            <a:r>
              <a:rPr lang="sv-SE" sz="900" b="1">
                <a:latin typeface="Arial" panose="020B0604020202020204" pitchFamily="34" charset="0"/>
                <a:cs typeface="Arial" panose="020B0604020202020204" pitchFamily="34" charset="0"/>
              </a:rPr>
              <a:t>ORGANISATIONSVARUMÄRKE  |  LÖFTE |  vad lovar Haninge kommun de som bor och verkar på platsen</a:t>
            </a:r>
          </a:p>
          <a:p>
            <a:endParaRPr lang="sv-SE" sz="900" b="1">
              <a:latin typeface="Arial" panose="020B0604020202020204" pitchFamily="34" charset="0"/>
              <a:cs typeface="Arial" panose="020B0604020202020204" pitchFamily="34" charset="0"/>
            </a:endParaRPr>
          </a:p>
        </p:txBody>
      </p:sp>
      <p:sp>
        <p:nvSpPr>
          <p:cNvPr id="7" name="textruta 6">
            <a:extLst>
              <a:ext uri="{FF2B5EF4-FFF2-40B4-BE49-F238E27FC236}">
                <a16:creationId xmlns:a16="http://schemas.microsoft.com/office/drawing/2014/main" id="{3C73DE2C-76FB-16DE-8D2A-83E97E4BABBB}"/>
              </a:ext>
            </a:extLst>
          </p:cNvPr>
          <p:cNvSpPr txBox="1"/>
          <p:nvPr/>
        </p:nvSpPr>
        <p:spPr>
          <a:xfrm>
            <a:off x="839788" y="3252385"/>
            <a:ext cx="4486653" cy="967921"/>
          </a:xfrm>
          <a:prstGeom prst="rect">
            <a:avLst/>
          </a:prstGeom>
          <a:noFill/>
          <a:ln>
            <a:noFill/>
          </a:ln>
        </p:spPr>
        <p:txBody>
          <a:bodyPr wrap="square" lIns="0" tIns="288000" rIns="0" bIns="0" rtlCol="0" anchor="t">
            <a:spAutoFit/>
          </a:bodyPr>
          <a:lstStyle/>
          <a:p>
            <a:pPr>
              <a:spcAft>
                <a:spcPts val="600"/>
              </a:spcAft>
            </a:pPr>
            <a:r>
              <a:rPr lang="sv-SE" sz="1100" dirty="0">
                <a:effectLst/>
                <a:latin typeface="Arial" panose="020B0604020202020204" pitchFamily="34" charset="0"/>
                <a:ea typeface="MS Mincho"/>
                <a:cs typeface="Arial" panose="020B0604020202020204" pitchFamily="34" charset="0"/>
              </a:rPr>
              <a:t>Haninge kommun jobbar systematiskt och med hög professionalitet för att erbjuda tillgänglig och attraktiv samhällsservice. Vi möter våra målgrupper med respekt och förändrar och förbättrar genom att lyssna och föra dialog med dem.</a:t>
            </a:r>
          </a:p>
        </p:txBody>
      </p:sp>
      <p:sp>
        <p:nvSpPr>
          <p:cNvPr id="8" name="textruta 7">
            <a:extLst>
              <a:ext uri="{FF2B5EF4-FFF2-40B4-BE49-F238E27FC236}">
                <a16:creationId xmlns:a16="http://schemas.microsoft.com/office/drawing/2014/main" id="{5065ECC7-4B7F-3212-CE15-254903CC864B}"/>
              </a:ext>
            </a:extLst>
          </p:cNvPr>
          <p:cNvSpPr txBox="1"/>
          <p:nvPr/>
        </p:nvSpPr>
        <p:spPr>
          <a:xfrm>
            <a:off x="839789" y="1616227"/>
            <a:ext cx="4799012" cy="1107996"/>
          </a:xfrm>
          <a:prstGeom prst="rect">
            <a:avLst/>
          </a:prstGeom>
          <a:noFill/>
        </p:spPr>
        <p:txBody>
          <a:bodyPr wrap="square" lIns="0" tIns="0" rIns="0" bIns="0" anchor="t">
            <a:spAutoFit/>
          </a:bodyPr>
          <a:lstStyle/>
          <a:p>
            <a:r>
              <a:rPr lang="sv-SE" sz="2400" b="1" dirty="0">
                <a:latin typeface="Arial" panose="020B0604020202020204" pitchFamily="34" charset="0"/>
                <a:cs typeface="Arial" panose="020B0604020202020204" pitchFamily="34" charset="0"/>
              </a:rPr>
              <a:t>Haninge kommun erbjuder service i ständig förbättring och genom innovativ utveckling. </a:t>
            </a:r>
          </a:p>
        </p:txBody>
      </p:sp>
    </p:spTree>
    <p:extLst>
      <p:ext uri="{BB962C8B-B14F-4D97-AF65-F5344CB8AC3E}">
        <p14:creationId xmlns:p14="http://schemas.microsoft.com/office/powerpoint/2010/main" val="148641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7D337CD-1244-B560-2CCD-684F5C08643A}"/>
              </a:ext>
            </a:extLst>
          </p:cNvPr>
          <p:cNvSpPr/>
          <p:nvPr/>
        </p:nvSpPr>
        <p:spPr>
          <a:xfrm>
            <a:off x="8634383" y="836613"/>
            <a:ext cx="3033765" cy="5041119"/>
          </a:xfrm>
          <a:prstGeom prst="rect">
            <a:avLst/>
          </a:prstGeom>
          <a:solidFill>
            <a:srgbClr val="008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latin typeface="Arial" panose="020B0604020202020204" pitchFamily="34" charset="0"/>
              <a:cs typeface="Arial" panose="020B0604020202020204" pitchFamily="34" charset="0"/>
            </a:endParaRPr>
          </a:p>
        </p:txBody>
      </p:sp>
      <p:sp>
        <p:nvSpPr>
          <p:cNvPr id="8" name="Ellips 7">
            <a:extLst>
              <a:ext uri="{FF2B5EF4-FFF2-40B4-BE49-F238E27FC236}">
                <a16:creationId xmlns:a16="http://schemas.microsoft.com/office/drawing/2014/main" id="{AB4D894F-E5DB-4DB1-E9D4-E138FF32A42E}"/>
              </a:ext>
            </a:extLst>
          </p:cNvPr>
          <p:cNvSpPr/>
          <p:nvPr/>
        </p:nvSpPr>
        <p:spPr>
          <a:xfrm>
            <a:off x="9365785" y="1054856"/>
            <a:ext cx="1570960" cy="157096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latin typeface="Arial" panose="020B0604020202020204" pitchFamily="34" charset="0"/>
              <a:cs typeface="Arial" panose="020B0604020202020204" pitchFamily="34" charset="0"/>
            </a:endParaRPr>
          </a:p>
        </p:txBody>
      </p:sp>
      <p:sp>
        <p:nvSpPr>
          <p:cNvPr id="9" name="textruta 8">
            <a:extLst>
              <a:ext uri="{FF2B5EF4-FFF2-40B4-BE49-F238E27FC236}">
                <a16:creationId xmlns:a16="http://schemas.microsoft.com/office/drawing/2014/main" id="{4D3B7136-0252-ABBF-79F5-EB2B41E9BD81}"/>
              </a:ext>
            </a:extLst>
          </p:cNvPr>
          <p:cNvSpPr txBox="1"/>
          <p:nvPr/>
        </p:nvSpPr>
        <p:spPr>
          <a:xfrm>
            <a:off x="8951900" y="2833290"/>
            <a:ext cx="2534194" cy="2308324"/>
          </a:xfrm>
          <a:prstGeom prst="rect">
            <a:avLst/>
          </a:prstGeom>
          <a:noFill/>
        </p:spPr>
        <p:txBody>
          <a:bodyPr wrap="square" lIns="0" tIns="0" rIns="0" bIns="0">
            <a:spAutoFit/>
          </a:bodyPr>
          <a:lstStyle/>
          <a:p>
            <a:pPr>
              <a:spcAft>
                <a:spcPts val="600"/>
              </a:spcAft>
            </a:pPr>
            <a:r>
              <a:rPr lang="sv-SE" sz="1000" dirty="0">
                <a:solidFill>
                  <a:schemeClr val="bg2"/>
                </a:solidFill>
                <a:latin typeface="Arial" panose="020B0604020202020204" pitchFamily="34" charset="0"/>
                <a:cs typeface="Arial" panose="020B0604020202020204" pitchFamily="34" charset="0"/>
              </a:rPr>
              <a:t>Haninge öppnar dörrar till ett gott liv, till nyskapande och till rekreation.</a:t>
            </a:r>
          </a:p>
          <a:p>
            <a:pPr>
              <a:spcAft>
                <a:spcPts val="600"/>
              </a:spcAft>
            </a:pPr>
            <a:r>
              <a:rPr lang="sv-SE" sz="1000" dirty="0">
                <a:solidFill>
                  <a:schemeClr val="bg2"/>
                </a:solidFill>
                <a:latin typeface="Arial" panose="020B0604020202020204" pitchFamily="34" charset="0"/>
                <a:cs typeface="Arial" panose="020B0604020202020204" pitchFamily="34" charset="0"/>
              </a:rPr>
              <a:t>Här finns det uppenbara: </a:t>
            </a:r>
            <a:br>
              <a:rPr lang="sv-SE" sz="1000" dirty="0">
                <a:solidFill>
                  <a:schemeClr val="bg2"/>
                </a:solidFill>
                <a:latin typeface="Arial" panose="020B0604020202020204" pitchFamily="34" charset="0"/>
                <a:cs typeface="Arial" panose="020B0604020202020204" pitchFamily="34" charset="0"/>
              </a:rPr>
            </a:br>
            <a:r>
              <a:rPr lang="sv-SE" sz="1000" dirty="0">
                <a:solidFill>
                  <a:schemeClr val="bg2"/>
                </a:solidFill>
                <a:latin typeface="Arial" panose="020B0604020202020204" pitchFamily="34" charset="0"/>
                <a:cs typeface="Arial" panose="020B0604020202020204" pitchFamily="34" charset="0"/>
              </a:rPr>
              <a:t>Havet, skogen och närheten till storstaden. </a:t>
            </a:r>
          </a:p>
          <a:p>
            <a:pPr>
              <a:spcAft>
                <a:spcPts val="600"/>
              </a:spcAft>
            </a:pPr>
            <a:r>
              <a:rPr lang="sv-SE" sz="1000" dirty="0">
                <a:solidFill>
                  <a:schemeClr val="bg2"/>
                </a:solidFill>
                <a:latin typeface="Arial" panose="020B0604020202020204" pitchFamily="34" charset="0"/>
                <a:cs typeface="Arial" panose="020B0604020202020204" pitchFamily="34" charset="0"/>
              </a:rPr>
              <a:t>I Haninge 2032 finns en stark gemenskap, ett vardagsäventyr om hörnet och en växtkraft utöver det vanliga.</a:t>
            </a:r>
          </a:p>
          <a:p>
            <a:pPr>
              <a:spcAft>
                <a:spcPts val="600"/>
              </a:spcAft>
            </a:pPr>
            <a:r>
              <a:rPr lang="sv-SE" sz="1000" dirty="0">
                <a:solidFill>
                  <a:schemeClr val="bg2"/>
                </a:solidFill>
                <a:latin typeface="Arial" panose="020B0604020202020204" pitchFamily="34" charset="0"/>
                <a:cs typeface="Arial" panose="020B0604020202020204" pitchFamily="34" charset="0"/>
              </a:rPr>
              <a:t>I Haninge 2032 finns utrymme</a:t>
            </a:r>
            <a:br>
              <a:rPr lang="sv-SE" sz="1000" dirty="0">
                <a:solidFill>
                  <a:schemeClr val="bg2"/>
                </a:solidFill>
                <a:latin typeface="Arial" panose="020B0604020202020204" pitchFamily="34" charset="0"/>
                <a:cs typeface="Arial" panose="020B0604020202020204" pitchFamily="34" charset="0"/>
              </a:rPr>
            </a:br>
            <a:r>
              <a:rPr lang="sv-SE" sz="1000" dirty="0">
                <a:solidFill>
                  <a:schemeClr val="bg2"/>
                </a:solidFill>
                <a:latin typeface="Arial" panose="020B0604020202020204" pitchFamily="34" charset="0"/>
                <a:cs typeface="Arial" panose="020B0604020202020204" pitchFamily="34" charset="0"/>
              </a:rPr>
              <a:t> för det stora och det lilla, plats för idéer </a:t>
            </a:r>
            <a:br>
              <a:rPr lang="sv-SE" sz="1000" dirty="0">
                <a:solidFill>
                  <a:schemeClr val="bg2"/>
                </a:solidFill>
                <a:latin typeface="Arial" panose="020B0604020202020204" pitchFamily="34" charset="0"/>
                <a:cs typeface="Arial" panose="020B0604020202020204" pitchFamily="34" charset="0"/>
              </a:rPr>
            </a:br>
            <a:r>
              <a:rPr lang="sv-SE" sz="1000" dirty="0">
                <a:solidFill>
                  <a:schemeClr val="bg2"/>
                </a:solidFill>
                <a:latin typeface="Arial" panose="020B0604020202020204" pitchFamily="34" charset="0"/>
                <a:cs typeface="Arial" panose="020B0604020202020204" pitchFamily="34" charset="0"/>
              </a:rPr>
              <a:t>och för nya perspektiv. </a:t>
            </a:r>
          </a:p>
          <a:p>
            <a:pPr>
              <a:spcAft>
                <a:spcPts val="600"/>
              </a:spcAft>
            </a:pPr>
            <a:r>
              <a:rPr lang="sv-SE" sz="1000" dirty="0">
                <a:solidFill>
                  <a:schemeClr val="bg2"/>
                </a:solidFill>
                <a:latin typeface="Arial" panose="020B0604020202020204" pitchFamily="34" charset="0"/>
                <a:cs typeface="Arial" panose="020B0604020202020204" pitchFamily="34" charset="0"/>
              </a:rPr>
              <a:t>I Haninge finns en rörelse framåt för</a:t>
            </a:r>
            <a:br>
              <a:rPr lang="sv-SE" sz="1000" dirty="0">
                <a:solidFill>
                  <a:schemeClr val="bg2"/>
                </a:solidFill>
                <a:latin typeface="Arial" panose="020B0604020202020204" pitchFamily="34" charset="0"/>
                <a:cs typeface="Arial" panose="020B0604020202020204" pitchFamily="34" charset="0"/>
              </a:rPr>
            </a:br>
            <a:r>
              <a:rPr lang="sv-SE" sz="1000" dirty="0">
                <a:solidFill>
                  <a:schemeClr val="bg2"/>
                </a:solidFill>
                <a:latin typeface="Arial" panose="020B0604020202020204" pitchFamily="34" charset="0"/>
                <a:cs typeface="Arial" panose="020B0604020202020204" pitchFamily="34" charset="0"/>
              </a:rPr>
              <a:t>hållbar utveckling och för ett liv i balans, </a:t>
            </a:r>
            <a:br>
              <a:rPr lang="sv-SE" sz="1000" dirty="0">
                <a:solidFill>
                  <a:schemeClr val="bg2"/>
                </a:solidFill>
                <a:latin typeface="Arial" panose="020B0604020202020204" pitchFamily="34" charset="0"/>
                <a:cs typeface="Arial" panose="020B0604020202020204" pitchFamily="34" charset="0"/>
              </a:rPr>
            </a:br>
            <a:r>
              <a:rPr lang="sv-SE" sz="1000" dirty="0">
                <a:solidFill>
                  <a:schemeClr val="bg2"/>
                </a:solidFill>
                <a:latin typeface="Arial" panose="020B0604020202020204" pitchFamily="34" charset="0"/>
                <a:cs typeface="Arial" panose="020B0604020202020204" pitchFamily="34" charset="0"/>
              </a:rPr>
              <a:t>ett liv som vi skapar tillsammans.</a:t>
            </a:r>
          </a:p>
        </p:txBody>
      </p:sp>
      <p:sp>
        <p:nvSpPr>
          <p:cNvPr id="10" name="textruta 9">
            <a:extLst>
              <a:ext uri="{FF2B5EF4-FFF2-40B4-BE49-F238E27FC236}">
                <a16:creationId xmlns:a16="http://schemas.microsoft.com/office/drawing/2014/main" id="{B4206169-2178-85E6-14BD-8E047AA48DDD}"/>
              </a:ext>
            </a:extLst>
          </p:cNvPr>
          <p:cNvSpPr txBox="1"/>
          <p:nvPr/>
        </p:nvSpPr>
        <p:spPr>
          <a:xfrm>
            <a:off x="9379988" y="1386188"/>
            <a:ext cx="1542554" cy="954107"/>
          </a:xfrm>
          <a:prstGeom prst="rect">
            <a:avLst/>
          </a:prstGeom>
          <a:noFill/>
        </p:spPr>
        <p:txBody>
          <a:bodyPr wrap="square">
            <a:spAutoFit/>
          </a:bodyPr>
          <a:lstStyle/>
          <a:p>
            <a:pPr algn="ctr"/>
            <a:r>
              <a:rPr lang="sv-SE" sz="1400" b="1" dirty="0">
                <a:solidFill>
                  <a:schemeClr val="bg1"/>
                </a:solidFill>
                <a:latin typeface="Arial" panose="020B0604020202020204" pitchFamily="34" charset="0"/>
                <a:cs typeface="Arial" panose="020B0604020202020204" pitchFamily="34" charset="0"/>
              </a:rPr>
              <a:t>GEMENSAM</a:t>
            </a:r>
            <a:br>
              <a:rPr lang="sv-SE" sz="1400" b="1" dirty="0">
                <a:solidFill>
                  <a:schemeClr val="bg1"/>
                </a:solidFill>
                <a:latin typeface="Arial" panose="020B0604020202020204" pitchFamily="34" charset="0"/>
                <a:cs typeface="Arial" panose="020B0604020202020204" pitchFamily="34" charset="0"/>
              </a:rPr>
            </a:br>
            <a:r>
              <a:rPr lang="sv-SE" sz="1400" b="1" dirty="0">
                <a:solidFill>
                  <a:schemeClr val="bg1"/>
                </a:solidFill>
                <a:latin typeface="Arial" panose="020B0604020202020204" pitchFamily="34" charset="0"/>
                <a:cs typeface="Arial" panose="020B0604020202020204" pitchFamily="34" charset="0"/>
              </a:rPr>
              <a:t>MÅLBILD </a:t>
            </a:r>
          </a:p>
          <a:p>
            <a:pPr algn="ctr"/>
            <a:r>
              <a:rPr lang="sv-SE" sz="1400" b="1" dirty="0">
                <a:solidFill>
                  <a:schemeClr val="bg1"/>
                </a:solidFill>
                <a:latin typeface="Arial" panose="020B0604020202020204" pitchFamily="34" charset="0"/>
                <a:cs typeface="Arial" panose="020B0604020202020204" pitchFamily="34" charset="0"/>
              </a:rPr>
              <a:t>HANINGE </a:t>
            </a:r>
            <a:br>
              <a:rPr lang="sv-SE" sz="1400" b="1" dirty="0">
                <a:solidFill>
                  <a:schemeClr val="bg1"/>
                </a:solidFill>
                <a:latin typeface="Arial" panose="020B0604020202020204" pitchFamily="34" charset="0"/>
                <a:cs typeface="Arial" panose="020B0604020202020204" pitchFamily="34" charset="0"/>
              </a:rPr>
            </a:br>
            <a:r>
              <a:rPr lang="sv-SE" sz="1400" b="1" dirty="0">
                <a:solidFill>
                  <a:schemeClr val="bg1"/>
                </a:solidFill>
                <a:latin typeface="Arial" panose="020B0604020202020204" pitchFamily="34" charset="0"/>
                <a:cs typeface="Arial" panose="020B0604020202020204" pitchFamily="34" charset="0"/>
              </a:rPr>
              <a:t>2032</a:t>
            </a:r>
          </a:p>
        </p:txBody>
      </p:sp>
      <p:sp>
        <p:nvSpPr>
          <p:cNvPr id="11" name="textruta 10">
            <a:extLst>
              <a:ext uri="{FF2B5EF4-FFF2-40B4-BE49-F238E27FC236}">
                <a16:creationId xmlns:a16="http://schemas.microsoft.com/office/drawing/2014/main" id="{3FFCE8B0-8C77-B428-5B5A-6DD8B9088ECB}"/>
              </a:ext>
            </a:extLst>
          </p:cNvPr>
          <p:cNvSpPr txBox="1"/>
          <p:nvPr/>
        </p:nvSpPr>
        <p:spPr>
          <a:xfrm>
            <a:off x="-8378524" y="4515396"/>
            <a:ext cx="1534138" cy="707886"/>
          </a:xfrm>
          <a:prstGeom prst="rect">
            <a:avLst/>
          </a:prstGeom>
          <a:noFill/>
          <a:ln>
            <a:noFill/>
          </a:ln>
        </p:spPr>
        <p:txBody>
          <a:bodyPr wrap="square">
            <a:spAutoFit/>
          </a:bodyPr>
          <a:lstStyle/>
          <a:p>
            <a:pPr fontAlgn="base"/>
            <a:r>
              <a:rPr lang="sv-SE" sz="10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MÅLGRUPP: </a:t>
            </a:r>
          </a:p>
          <a:p>
            <a:pPr marL="171450" indent="-171450" fontAlgn="base">
              <a:buFont typeface="Arial" panose="020B0604020202020204" pitchFamily="34" charset="0"/>
              <a:buChar char="•"/>
            </a:pPr>
            <a:r>
              <a:rPr lang="sv-SE" sz="1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Medarbetare</a:t>
            </a:r>
          </a:p>
          <a:p>
            <a:pPr marL="171450" indent="-171450" fontAlgn="base">
              <a:buFont typeface="Arial" panose="020B0604020202020204" pitchFamily="34" charset="0"/>
              <a:buChar char="•"/>
            </a:pPr>
            <a:r>
              <a:rPr lang="sv-SE" sz="1000" dirty="0">
                <a:solidFill>
                  <a:schemeClr val="bg2"/>
                </a:solidFill>
                <a:latin typeface="Arial" panose="020B0604020202020204" pitchFamily="34" charset="0"/>
                <a:ea typeface="Times New Roman" panose="02020603050405020304" pitchFamily="18" charset="0"/>
                <a:cs typeface="Arial" panose="020B0604020202020204" pitchFamily="34" charset="0"/>
              </a:rPr>
              <a:t>Blivande medarbetare</a:t>
            </a:r>
          </a:p>
        </p:txBody>
      </p:sp>
      <p:sp>
        <p:nvSpPr>
          <p:cNvPr id="12" name="textruta 11">
            <a:extLst>
              <a:ext uri="{FF2B5EF4-FFF2-40B4-BE49-F238E27FC236}">
                <a16:creationId xmlns:a16="http://schemas.microsoft.com/office/drawing/2014/main" id="{3A6A3715-870A-9A92-9049-4177C22BDF3A}"/>
              </a:ext>
            </a:extLst>
          </p:cNvPr>
          <p:cNvSpPr txBox="1"/>
          <p:nvPr/>
        </p:nvSpPr>
        <p:spPr>
          <a:xfrm>
            <a:off x="-6669629" y="4347463"/>
            <a:ext cx="1500518" cy="1169551"/>
          </a:xfrm>
          <a:prstGeom prst="rect">
            <a:avLst/>
          </a:prstGeom>
          <a:noFill/>
          <a:ln>
            <a:noFill/>
          </a:ln>
        </p:spPr>
        <p:txBody>
          <a:bodyPr wrap="square">
            <a:spAutoFit/>
          </a:bodyPr>
          <a:lstStyle/>
          <a:p>
            <a:pPr fontAlgn="base"/>
            <a:r>
              <a:rPr lang="sv-SE" sz="1000" b="1" dirty="0">
                <a:solidFill>
                  <a:schemeClr val="bg2"/>
                </a:solidFill>
                <a:latin typeface="Arial" panose="020B0604020202020204" pitchFamily="34" charset="0"/>
                <a:ea typeface="Times New Roman" panose="02020603050405020304" pitchFamily="18" charset="0"/>
                <a:cs typeface="Arial" panose="020B0604020202020204" pitchFamily="34" charset="0"/>
              </a:rPr>
              <a:t>MISSION:</a:t>
            </a:r>
          </a:p>
          <a:p>
            <a:pPr fontAlgn="base"/>
            <a:r>
              <a:rPr lang="sv-SE" sz="1000" dirty="0">
                <a:solidFill>
                  <a:schemeClr val="bg2"/>
                </a:solidFill>
                <a:latin typeface="Arial" panose="020B0604020202020204" pitchFamily="34" charset="0"/>
                <a:ea typeface="Times New Roman" panose="02020603050405020304" pitchFamily="18" charset="0"/>
                <a:cs typeface="Arial" panose="020B0604020202020204" pitchFamily="34" charset="0"/>
              </a:rPr>
              <a:t>Haninge kommun som arbetsgivare verkar för ett meningsfullt och  hållbart arbetsliv baserat på glädje, tillit och medskapande.  </a:t>
            </a:r>
            <a:endParaRPr lang="sv-SE" sz="1000" strike="sngStrike" dirty="0">
              <a:solidFill>
                <a:schemeClr val="bg2"/>
              </a:solidFill>
              <a:latin typeface="Arial" panose="020B0604020202020204" pitchFamily="34" charset="0"/>
              <a:ea typeface="Times New Roman" panose="02020603050405020304" pitchFamily="18" charset="0"/>
              <a:cs typeface="Arial" panose="020B0604020202020204" pitchFamily="34" charset="0"/>
            </a:endParaRPr>
          </a:p>
        </p:txBody>
      </p:sp>
      <p:sp>
        <p:nvSpPr>
          <p:cNvPr id="13" name="Triangel 12">
            <a:extLst>
              <a:ext uri="{FF2B5EF4-FFF2-40B4-BE49-F238E27FC236}">
                <a16:creationId xmlns:a16="http://schemas.microsoft.com/office/drawing/2014/main" id="{A1C90C35-0381-7F31-DB59-2333C69F04D5}"/>
              </a:ext>
            </a:extLst>
          </p:cNvPr>
          <p:cNvSpPr/>
          <p:nvPr/>
        </p:nvSpPr>
        <p:spPr>
          <a:xfrm rot="5400000">
            <a:off x="7724990" y="3065167"/>
            <a:ext cx="432000" cy="360000"/>
          </a:xfrm>
          <a:prstGeom prst="triangle">
            <a:avLst>
              <a:gd name="adj" fmla="val 51614"/>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latin typeface="Arial" panose="020B0604020202020204" pitchFamily="34" charset="0"/>
              <a:cs typeface="Arial" panose="020B0604020202020204" pitchFamily="34" charset="0"/>
            </a:endParaRPr>
          </a:p>
        </p:txBody>
      </p:sp>
      <p:sp>
        <p:nvSpPr>
          <p:cNvPr id="14" name="textruta 13">
            <a:extLst>
              <a:ext uri="{FF2B5EF4-FFF2-40B4-BE49-F238E27FC236}">
                <a16:creationId xmlns:a16="http://schemas.microsoft.com/office/drawing/2014/main" id="{CFA1F11E-7CB8-AD21-A53A-0DD49165C395}"/>
              </a:ext>
            </a:extLst>
          </p:cNvPr>
          <p:cNvSpPr txBox="1"/>
          <p:nvPr/>
        </p:nvSpPr>
        <p:spPr>
          <a:xfrm>
            <a:off x="839788" y="2676400"/>
            <a:ext cx="1368000" cy="1332000"/>
          </a:xfrm>
          <a:prstGeom prst="rect">
            <a:avLst/>
          </a:prstGeom>
          <a:solidFill>
            <a:schemeClr val="accent1"/>
          </a:solidFill>
        </p:spPr>
        <p:txBody>
          <a:bodyPr wrap="square" lIns="144000" tIns="144000" rIns="144000" bIns="0">
            <a:noAutofit/>
          </a:bodyPr>
          <a:lstStyle/>
          <a:p>
            <a:pPr fontAlgn="base">
              <a:spcAft>
                <a:spcPts val="300"/>
              </a:spcAft>
            </a:pPr>
            <a: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t>MÅLGRUPP:</a:t>
            </a:r>
            <a:endParaRPr lang="sv-SE" sz="1000" b="1" dirty="0">
              <a:solidFill>
                <a:schemeClr val="bg2"/>
              </a:solidFill>
              <a:latin typeface="Arial" panose="020B0604020202020204" pitchFamily="34" charset="0"/>
              <a:ea typeface="Times New Roman" panose="02020603050405020304" pitchFamily="18" charset="0"/>
              <a:cs typeface="Arial" panose="020B0604020202020204" pitchFamily="34" charset="0"/>
            </a:endParaRPr>
          </a:p>
          <a:p>
            <a:pPr marL="171450" indent="-171450" fontAlgn="base">
              <a:spcAft>
                <a:spcPts val="300"/>
              </a:spcAft>
              <a:buFont typeface="Arial" panose="020B0604020202020204" pitchFamily="34" charset="0"/>
              <a:buChar char="•"/>
            </a:pPr>
            <a:r>
              <a:rPr lang="sv-SE" sz="10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I</a:t>
            </a:r>
            <a:r>
              <a:rPr lang="sv-SE" sz="1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nvånare</a:t>
            </a:r>
          </a:p>
          <a:p>
            <a:pPr marL="171450" indent="-171450" fontAlgn="base">
              <a:spcAft>
                <a:spcPts val="300"/>
              </a:spcAft>
              <a:buFont typeface="Arial" panose="020B0604020202020204" pitchFamily="34" charset="0"/>
              <a:buChar char="•"/>
            </a:pPr>
            <a:r>
              <a:rPr lang="sv-SE" sz="1000" dirty="0">
                <a:solidFill>
                  <a:schemeClr val="bg2"/>
                </a:solidFill>
                <a:latin typeface="Arial" panose="020B0604020202020204" pitchFamily="34" charset="0"/>
                <a:ea typeface="Times New Roman" panose="02020603050405020304" pitchFamily="18" charset="0"/>
                <a:cs typeface="Arial" panose="020B0604020202020204" pitchFamily="34" charset="0"/>
              </a:rPr>
              <a:t>Näringsliv</a:t>
            </a:r>
            <a:endParaRPr lang="sv-SE"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5" name="textruta 14">
            <a:extLst>
              <a:ext uri="{FF2B5EF4-FFF2-40B4-BE49-F238E27FC236}">
                <a16:creationId xmlns:a16="http://schemas.microsoft.com/office/drawing/2014/main" id="{524B19DB-83DB-921E-6C59-702AE74C5536}"/>
              </a:ext>
            </a:extLst>
          </p:cNvPr>
          <p:cNvSpPr txBox="1"/>
          <p:nvPr/>
        </p:nvSpPr>
        <p:spPr>
          <a:xfrm>
            <a:off x="2239792" y="2676400"/>
            <a:ext cx="1584000" cy="1332000"/>
          </a:xfrm>
          <a:prstGeom prst="rect">
            <a:avLst/>
          </a:prstGeom>
          <a:solidFill>
            <a:schemeClr val="accent1"/>
          </a:solidFill>
        </p:spPr>
        <p:txBody>
          <a:bodyPr wrap="square" lIns="144000" tIns="144000" rIns="144000" bIns="0">
            <a:noAutofit/>
          </a:bodyPr>
          <a:lstStyle/>
          <a:p>
            <a:pPr fontAlgn="base">
              <a:spcAft>
                <a:spcPts val="300"/>
              </a:spcAft>
            </a:pPr>
            <a: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t>MISSION:</a:t>
            </a:r>
            <a:b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sv-SE" sz="1000" dirty="0">
                <a:solidFill>
                  <a:schemeClr val="bg2"/>
                </a:solidFill>
                <a:latin typeface="Arial" panose="020B0604020202020204" pitchFamily="34" charset="0"/>
                <a:cs typeface="Arial" panose="020B0604020202020204" pitchFamily="34" charset="0"/>
              </a:rPr>
              <a:t>Haninge kommun verkar för att förenkla och förbättra vardagen för alla som lever och verkar i Haninge i dag och i morgon.</a:t>
            </a:r>
            <a:endParaRPr lang="sv-SE"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6" name="textruta 15">
            <a:extLst>
              <a:ext uri="{FF2B5EF4-FFF2-40B4-BE49-F238E27FC236}">
                <a16:creationId xmlns:a16="http://schemas.microsoft.com/office/drawing/2014/main" id="{4FB12377-46F5-1062-F2A3-83F9312BB05E}"/>
              </a:ext>
            </a:extLst>
          </p:cNvPr>
          <p:cNvSpPr txBox="1"/>
          <p:nvPr/>
        </p:nvSpPr>
        <p:spPr>
          <a:xfrm>
            <a:off x="3855796" y="2676400"/>
            <a:ext cx="1667075" cy="1332000"/>
          </a:xfrm>
          <a:prstGeom prst="rect">
            <a:avLst/>
          </a:prstGeom>
          <a:solidFill>
            <a:schemeClr val="accent1"/>
          </a:solidFill>
        </p:spPr>
        <p:txBody>
          <a:bodyPr wrap="square" lIns="144000" tIns="144000" rIns="36000" bIns="0">
            <a:noAutofit/>
          </a:bodyPr>
          <a:lstStyle/>
          <a:p>
            <a:pPr fontAlgn="base">
              <a:spcAft>
                <a:spcPts val="300"/>
              </a:spcAft>
            </a:pPr>
            <a: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t>POSITION: </a:t>
            </a:r>
            <a:b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sv-SE" sz="1000" dirty="0">
                <a:solidFill>
                  <a:schemeClr val="bg2"/>
                </a:solidFill>
                <a:latin typeface="Arial" panose="020B0604020202020204" pitchFamily="34" charset="0"/>
                <a:ea typeface="Times New Roman" panose="02020603050405020304" pitchFamily="18" charset="0"/>
                <a:cs typeface="Arial" panose="020B0604020202020204" pitchFamily="34" charset="0"/>
              </a:rPr>
              <a:t>Haninge kommun är en nytänkande samhällsaktör med fokus på dialog samt en hållbar utveckling.</a:t>
            </a:r>
            <a:endParaRPr lang="sv-SE" sz="1000" dirty="0">
              <a:solidFill>
                <a:schemeClr val="bg1"/>
              </a:solidFill>
              <a:latin typeface="Arial" panose="020B0604020202020204" pitchFamily="34" charset="0"/>
              <a:cs typeface="Arial" panose="020B0604020202020204" pitchFamily="34" charset="0"/>
            </a:endParaRPr>
          </a:p>
        </p:txBody>
      </p:sp>
      <p:sp>
        <p:nvSpPr>
          <p:cNvPr id="17" name="textruta 16">
            <a:extLst>
              <a:ext uri="{FF2B5EF4-FFF2-40B4-BE49-F238E27FC236}">
                <a16:creationId xmlns:a16="http://schemas.microsoft.com/office/drawing/2014/main" id="{2CA4C246-9D0F-2268-A0D2-35CCDFAD45DF}"/>
              </a:ext>
            </a:extLst>
          </p:cNvPr>
          <p:cNvSpPr txBox="1"/>
          <p:nvPr/>
        </p:nvSpPr>
        <p:spPr>
          <a:xfrm>
            <a:off x="5554875" y="2676400"/>
            <a:ext cx="1332000" cy="1332000"/>
          </a:xfrm>
          <a:prstGeom prst="rect">
            <a:avLst/>
          </a:prstGeom>
          <a:solidFill>
            <a:schemeClr val="accent1"/>
          </a:solidFill>
        </p:spPr>
        <p:txBody>
          <a:bodyPr wrap="square" lIns="144000" tIns="144000" rIns="144000" bIns="0">
            <a:noAutofit/>
          </a:bodyPr>
          <a:lstStyle/>
          <a:p>
            <a:pPr fontAlgn="base">
              <a:spcAft>
                <a:spcPts val="300"/>
              </a:spcAft>
            </a:pPr>
            <a: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t>LÖFTE: </a:t>
            </a:r>
            <a:b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sv-SE" sz="1000" dirty="0">
                <a:solidFill>
                  <a:schemeClr val="bg2"/>
                </a:solidFill>
                <a:latin typeface="Arial" panose="020B0604020202020204" pitchFamily="34" charset="0"/>
                <a:cs typeface="Arial" panose="020B0604020202020204" pitchFamily="34" charset="0"/>
              </a:rPr>
              <a:t>Haninge kommun erbjuder service i ständig förbättring och genom innovativ utveckling.</a:t>
            </a:r>
            <a:endParaRPr lang="sv-SE"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8" name="textruta 17">
            <a:extLst>
              <a:ext uri="{FF2B5EF4-FFF2-40B4-BE49-F238E27FC236}">
                <a16:creationId xmlns:a16="http://schemas.microsoft.com/office/drawing/2014/main" id="{E7C4528F-14BA-10F1-8051-63E7E743C4D1}"/>
              </a:ext>
            </a:extLst>
          </p:cNvPr>
          <p:cNvSpPr txBox="1"/>
          <p:nvPr/>
        </p:nvSpPr>
        <p:spPr>
          <a:xfrm>
            <a:off x="6918880" y="2676400"/>
            <a:ext cx="1332000" cy="1332000"/>
          </a:xfrm>
          <a:prstGeom prst="rect">
            <a:avLst/>
          </a:prstGeom>
          <a:solidFill>
            <a:schemeClr val="accent1"/>
          </a:solidFill>
        </p:spPr>
        <p:txBody>
          <a:bodyPr wrap="square" lIns="144000" tIns="144000" rIns="144000" bIns="0">
            <a:noAutofit/>
          </a:bodyPr>
          <a:lstStyle/>
          <a:p>
            <a:pPr fontAlgn="base">
              <a:spcAft>
                <a:spcPts val="300"/>
              </a:spcAft>
            </a:pPr>
            <a: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t>KÄRNVÄRDE: </a:t>
            </a:r>
            <a:b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sv-SE" sz="1000" dirty="0">
                <a:solidFill>
                  <a:schemeClr val="bg2"/>
                </a:solidFill>
                <a:latin typeface="Arial" panose="020B0604020202020204" pitchFamily="34" charset="0"/>
                <a:ea typeface="Times New Roman" panose="02020603050405020304" pitchFamily="18" charset="0"/>
                <a:cs typeface="Arial" panose="020B0604020202020204" pitchFamily="34" charset="0"/>
              </a:rPr>
              <a:t>Vi är drivna, nyfikna och omtänksamma.</a:t>
            </a:r>
            <a:endParaRPr lang="sv-SE"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19" name="textruta 18">
            <a:extLst>
              <a:ext uri="{FF2B5EF4-FFF2-40B4-BE49-F238E27FC236}">
                <a16:creationId xmlns:a16="http://schemas.microsoft.com/office/drawing/2014/main" id="{F30CC2AE-BD13-5293-701B-D20DBE1CB9F6}"/>
              </a:ext>
            </a:extLst>
          </p:cNvPr>
          <p:cNvSpPr txBox="1"/>
          <p:nvPr/>
        </p:nvSpPr>
        <p:spPr>
          <a:xfrm>
            <a:off x="839788" y="2408374"/>
            <a:ext cx="3325178" cy="215444"/>
          </a:xfrm>
          <a:prstGeom prst="rect">
            <a:avLst/>
          </a:prstGeom>
          <a:noFill/>
        </p:spPr>
        <p:txBody>
          <a:bodyPr wrap="square" lIns="0" tIns="0" rIns="0" bIns="0" anchor="t">
            <a:spAutoFit/>
          </a:bodyPr>
          <a:lstStyle/>
          <a:p>
            <a:pPr rtl="0"/>
            <a:r>
              <a:rPr lang="sv-SE" sz="1400" b="1" dirty="0">
                <a:effectLst/>
                <a:latin typeface="Arial" panose="020B0604020202020204" pitchFamily="34" charset="0"/>
                <a:cs typeface="Arial" panose="020B0604020202020204" pitchFamily="34" charset="0"/>
              </a:rPr>
              <a:t>ORGANISATIONSVARUMÄRKE</a:t>
            </a:r>
          </a:p>
        </p:txBody>
      </p:sp>
      <p:sp>
        <p:nvSpPr>
          <p:cNvPr id="20" name="Triangel 19">
            <a:extLst>
              <a:ext uri="{FF2B5EF4-FFF2-40B4-BE49-F238E27FC236}">
                <a16:creationId xmlns:a16="http://schemas.microsoft.com/office/drawing/2014/main" id="{1DB89C0A-2D45-C857-7619-95FD4CD5AEF1}"/>
              </a:ext>
            </a:extLst>
          </p:cNvPr>
          <p:cNvSpPr/>
          <p:nvPr/>
        </p:nvSpPr>
        <p:spPr>
          <a:xfrm rot="5400000">
            <a:off x="8213196" y="3278590"/>
            <a:ext cx="302447" cy="163876"/>
          </a:xfrm>
          <a:prstGeom prst="triangle">
            <a:avLst>
              <a:gd name="adj" fmla="val 51614"/>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latin typeface="Arial" panose="020B0604020202020204" pitchFamily="34" charset="0"/>
              <a:cs typeface="Arial" panose="020B0604020202020204" pitchFamily="34" charset="0"/>
            </a:endParaRPr>
          </a:p>
        </p:txBody>
      </p:sp>
      <p:sp>
        <p:nvSpPr>
          <p:cNvPr id="21" name="Triangel 20">
            <a:extLst>
              <a:ext uri="{FF2B5EF4-FFF2-40B4-BE49-F238E27FC236}">
                <a16:creationId xmlns:a16="http://schemas.microsoft.com/office/drawing/2014/main" id="{E9F16409-513B-C16E-8B37-85373E82FEDE}"/>
              </a:ext>
            </a:extLst>
          </p:cNvPr>
          <p:cNvSpPr/>
          <p:nvPr/>
        </p:nvSpPr>
        <p:spPr>
          <a:xfrm rot="5400000">
            <a:off x="7724990" y="4933904"/>
            <a:ext cx="432000" cy="360000"/>
          </a:xfrm>
          <a:prstGeom prst="triangle">
            <a:avLst>
              <a:gd name="adj" fmla="val 51614"/>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latin typeface="Arial" panose="020B0604020202020204" pitchFamily="34" charset="0"/>
              <a:cs typeface="Arial" panose="020B0604020202020204" pitchFamily="34" charset="0"/>
            </a:endParaRPr>
          </a:p>
        </p:txBody>
      </p:sp>
      <p:sp>
        <p:nvSpPr>
          <p:cNvPr id="22" name="textruta 21">
            <a:extLst>
              <a:ext uri="{FF2B5EF4-FFF2-40B4-BE49-F238E27FC236}">
                <a16:creationId xmlns:a16="http://schemas.microsoft.com/office/drawing/2014/main" id="{1D64B122-CBFC-EE73-93D5-AD266866C5D9}"/>
              </a:ext>
            </a:extLst>
          </p:cNvPr>
          <p:cNvSpPr txBox="1"/>
          <p:nvPr/>
        </p:nvSpPr>
        <p:spPr>
          <a:xfrm>
            <a:off x="839788" y="4545137"/>
            <a:ext cx="1368000" cy="1332000"/>
          </a:xfrm>
          <a:prstGeom prst="rect">
            <a:avLst/>
          </a:prstGeom>
          <a:solidFill>
            <a:srgbClr val="0081C5"/>
          </a:solidFill>
        </p:spPr>
        <p:txBody>
          <a:bodyPr wrap="square" lIns="144000" tIns="144000" rIns="144000" bIns="0">
            <a:noAutofit/>
          </a:bodyPr>
          <a:lstStyle/>
          <a:p>
            <a:pPr fontAlgn="base">
              <a:spcAft>
                <a:spcPts val="300"/>
              </a:spcAft>
            </a:pPr>
            <a: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t>MÅLGRUPP:</a:t>
            </a:r>
          </a:p>
          <a:p>
            <a:pPr marL="171450" indent="-171450" fontAlgn="base">
              <a:spcAft>
                <a:spcPts val="300"/>
              </a:spcAft>
              <a:buFont typeface="Arial" panose="020B0604020202020204" pitchFamily="34" charset="0"/>
              <a:buChar char="•"/>
            </a:pPr>
            <a:r>
              <a:rPr lang="sv-SE" sz="1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Medarbetare</a:t>
            </a:r>
          </a:p>
          <a:p>
            <a:pPr marL="171450" indent="-171450" fontAlgn="base">
              <a:spcAft>
                <a:spcPts val="300"/>
              </a:spcAft>
              <a:buFont typeface="Arial" panose="020B0604020202020204" pitchFamily="34" charset="0"/>
              <a:buChar char="•"/>
            </a:pPr>
            <a:r>
              <a:rPr lang="sv-SE" sz="1000" dirty="0">
                <a:solidFill>
                  <a:schemeClr val="bg2"/>
                </a:solidFill>
                <a:latin typeface="Arial" panose="020B0604020202020204" pitchFamily="34" charset="0"/>
                <a:ea typeface="Times New Roman" panose="02020603050405020304" pitchFamily="18" charset="0"/>
                <a:cs typeface="Arial" panose="020B0604020202020204" pitchFamily="34" charset="0"/>
              </a:rPr>
              <a:t>Blivande medarbetare</a:t>
            </a:r>
          </a:p>
        </p:txBody>
      </p:sp>
      <p:sp>
        <p:nvSpPr>
          <p:cNvPr id="23" name="textruta 22">
            <a:extLst>
              <a:ext uri="{FF2B5EF4-FFF2-40B4-BE49-F238E27FC236}">
                <a16:creationId xmlns:a16="http://schemas.microsoft.com/office/drawing/2014/main" id="{267DA708-07F1-03AE-BA31-381F76EF000D}"/>
              </a:ext>
            </a:extLst>
          </p:cNvPr>
          <p:cNvSpPr txBox="1"/>
          <p:nvPr/>
        </p:nvSpPr>
        <p:spPr>
          <a:xfrm>
            <a:off x="2239792" y="4545137"/>
            <a:ext cx="1584000" cy="1332000"/>
          </a:xfrm>
          <a:prstGeom prst="rect">
            <a:avLst/>
          </a:prstGeom>
          <a:solidFill>
            <a:srgbClr val="0081C5"/>
          </a:solidFill>
        </p:spPr>
        <p:txBody>
          <a:bodyPr wrap="square" lIns="144000" tIns="144000" rIns="144000" bIns="0">
            <a:noAutofit/>
          </a:bodyPr>
          <a:lstStyle/>
          <a:p>
            <a:pPr fontAlgn="base">
              <a:spcAft>
                <a:spcPts val="300"/>
              </a:spcAft>
            </a:pPr>
            <a: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t>MISSION:</a:t>
            </a:r>
            <a:b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sv-SE" sz="1000" dirty="0">
                <a:solidFill>
                  <a:schemeClr val="bg2"/>
                </a:solidFill>
                <a:latin typeface="Arial" panose="020B0604020202020204" pitchFamily="34" charset="0"/>
                <a:ea typeface="Times New Roman" panose="02020603050405020304" pitchFamily="18" charset="0"/>
                <a:cs typeface="Arial" panose="020B0604020202020204" pitchFamily="34" charset="0"/>
              </a:rPr>
              <a:t>Haninge kommun som arbetsgivare verkar för ett meningsfullt och  hållbart arbetsliv baserat på glädje, tillit och medskapande.  </a:t>
            </a:r>
          </a:p>
        </p:txBody>
      </p:sp>
      <p:sp>
        <p:nvSpPr>
          <p:cNvPr id="24" name="textruta 23">
            <a:extLst>
              <a:ext uri="{FF2B5EF4-FFF2-40B4-BE49-F238E27FC236}">
                <a16:creationId xmlns:a16="http://schemas.microsoft.com/office/drawing/2014/main" id="{53BBDE6B-AFC0-4D7E-9915-7890E6B64134}"/>
              </a:ext>
            </a:extLst>
          </p:cNvPr>
          <p:cNvSpPr txBox="1"/>
          <p:nvPr/>
        </p:nvSpPr>
        <p:spPr>
          <a:xfrm>
            <a:off x="3855796" y="4545137"/>
            <a:ext cx="1667075" cy="1332000"/>
          </a:xfrm>
          <a:prstGeom prst="rect">
            <a:avLst/>
          </a:prstGeom>
          <a:solidFill>
            <a:srgbClr val="0081C5"/>
          </a:solidFill>
        </p:spPr>
        <p:txBody>
          <a:bodyPr wrap="square" lIns="144000" tIns="144000" rIns="36000" bIns="0">
            <a:noAutofit/>
          </a:bodyPr>
          <a:lstStyle/>
          <a:p>
            <a:pPr fontAlgn="base">
              <a:spcAft>
                <a:spcPts val="300"/>
              </a:spcAft>
            </a:pPr>
            <a: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t>POSITION: </a:t>
            </a:r>
            <a:b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sv-SE" sz="1000" dirty="0">
                <a:solidFill>
                  <a:schemeClr val="bg2"/>
                </a:solidFill>
                <a:latin typeface="Arial" panose="020B0604020202020204" pitchFamily="34" charset="0"/>
                <a:cs typeface="Arial" panose="020B0604020202020204" pitchFamily="34" charset="0"/>
              </a:rPr>
              <a:t>Haninge kommun är </a:t>
            </a:r>
            <a:r>
              <a:rPr lang="sv-SE" sz="1000" dirty="0">
                <a:solidFill>
                  <a:schemeClr val="bg2"/>
                </a:solidFill>
                <a:latin typeface="Arial" panose="020B0604020202020204" pitchFamily="34" charset="0"/>
                <a:ea typeface="Times New Roman" panose="02020603050405020304" pitchFamily="18" charset="0"/>
                <a:cs typeface="Arial" panose="020B0604020202020204" pitchFamily="34" charset="0"/>
              </a:rPr>
              <a:t>en nytänkande samhälls- aktör med växtkraft </a:t>
            </a:r>
            <a:r>
              <a:rPr lang="sv-SE" sz="1000" dirty="0">
                <a:solidFill>
                  <a:schemeClr val="bg2"/>
                </a:solidFill>
                <a:latin typeface="Arial" panose="020B0604020202020204" pitchFamily="34" charset="0"/>
                <a:cs typeface="Arial" panose="020B0604020202020204" pitchFamily="34" charset="0"/>
              </a:rPr>
              <a:t>för </a:t>
            </a:r>
            <a:br>
              <a:rPr lang="sv-SE" sz="1000" dirty="0">
                <a:solidFill>
                  <a:schemeClr val="bg2"/>
                </a:solidFill>
                <a:latin typeface="Arial" panose="020B0604020202020204" pitchFamily="34" charset="0"/>
                <a:cs typeface="Arial" panose="020B0604020202020204" pitchFamily="34" charset="0"/>
              </a:rPr>
            </a:br>
            <a:r>
              <a:rPr lang="sv-SE" sz="1000" dirty="0">
                <a:solidFill>
                  <a:schemeClr val="bg2"/>
                </a:solidFill>
                <a:latin typeface="Arial" panose="020B0604020202020204" pitchFamily="34" charset="0"/>
                <a:cs typeface="Arial" panose="020B0604020202020204" pitchFamily="34" charset="0"/>
              </a:rPr>
              <a:t>dig som vill utveckla svar på morgondagens </a:t>
            </a:r>
            <a:br>
              <a:rPr lang="sv-SE" sz="1000" dirty="0">
                <a:solidFill>
                  <a:schemeClr val="bg2"/>
                </a:solidFill>
                <a:latin typeface="Arial" panose="020B0604020202020204" pitchFamily="34" charset="0"/>
                <a:cs typeface="Arial" panose="020B0604020202020204" pitchFamily="34" charset="0"/>
              </a:rPr>
            </a:br>
            <a:r>
              <a:rPr lang="sv-SE" sz="1000" dirty="0">
                <a:solidFill>
                  <a:schemeClr val="bg2"/>
                </a:solidFill>
                <a:latin typeface="Arial" panose="020B0604020202020204" pitchFamily="34" charset="0"/>
                <a:cs typeface="Arial" panose="020B0604020202020204" pitchFamily="34" charset="0"/>
              </a:rPr>
              <a:t>tillväxt- och välfärdsfrågor.</a:t>
            </a:r>
          </a:p>
        </p:txBody>
      </p:sp>
      <p:sp>
        <p:nvSpPr>
          <p:cNvPr id="25" name="textruta 24">
            <a:extLst>
              <a:ext uri="{FF2B5EF4-FFF2-40B4-BE49-F238E27FC236}">
                <a16:creationId xmlns:a16="http://schemas.microsoft.com/office/drawing/2014/main" id="{7AE69838-2B02-99AE-27F6-DAD55C05F384}"/>
              </a:ext>
            </a:extLst>
          </p:cNvPr>
          <p:cNvSpPr txBox="1"/>
          <p:nvPr/>
        </p:nvSpPr>
        <p:spPr>
          <a:xfrm>
            <a:off x="5554875" y="4545137"/>
            <a:ext cx="1332000" cy="1332000"/>
          </a:xfrm>
          <a:prstGeom prst="rect">
            <a:avLst/>
          </a:prstGeom>
          <a:solidFill>
            <a:srgbClr val="0081C5"/>
          </a:solidFill>
        </p:spPr>
        <p:txBody>
          <a:bodyPr wrap="square" lIns="144000" tIns="144000" rIns="144000" bIns="0">
            <a:noAutofit/>
          </a:bodyPr>
          <a:lstStyle/>
          <a:p>
            <a:pPr fontAlgn="base">
              <a:spcAft>
                <a:spcPts val="300"/>
              </a:spcAft>
            </a:pPr>
            <a: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t>LÖFTE: </a:t>
            </a:r>
            <a:b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sv-SE" sz="1000" dirty="0">
                <a:solidFill>
                  <a:schemeClr val="bg2"/>
                </a:solidFill>
                <a:latin typeface="Arial" panose="020B0604020202020204" pitchFamily="34" charset="0"/>
                <a:ea typeface="Times New Roman" panose="02020603050405020304" pitchFamily="18" charset="0"/>
                <a:cs typeface="Arial" panose="020B0604020202020204" pitchFamily="34" charset="0"/>
              </a:rPr>
              <a:t>Haninge kommun erbjuder tid för utveckling och </a:t>
            </a:r>
            <a:br>
              <a:rPr lang="sv-SE" sz="1000" dirty="0">
                <a:solidFill>
                  <a:schemeClr val="bg2"/>
                </a:solidFill>
                <a:latin typeface="Arial" panose="020B0604020202020204" pitchFamily="34" charset="0"/>
                <a:ea typeface="Times New Roman" panose="02020603050405020304" pitchFamily="18" charset="0"/>
                <a:cs typeface="Arial" panose="020B0604020202020204" pitchFamily="34" charset="0"/>
              </a:rPr>
            </a:br>
            <a:r>
              <a:rPr lang="sv-SE" sz="1000" dirty="0">
                <a:solidFill>
                  <a:schemeClr val="bg2"/>
                </a:solidFill>
                <a:latin typeface="Arial" panose="020B0604020202020204" pitchFamily="34" charset="0"/>
                <a:ea typeface="Times New Roman" panose="02020603050405020304" pitchFamily="18" charset="0"/>
                <a:cs typeface="Arial" panose="020B0604020202020204" pitchFamily="34" charset="0"/>
              </a:rPr>
              <a:t>rum för idéer.  Tillsammans </a:t>
            </a:r>
            <a:br>
              <a:rPr lang="sv-SE" sz="1000" dirty="0">
                <a:solidFill>
                  <a:schemeClr val="bg2"/>
                </a:solidFill>
                <a:latin typeface="Arial" panose="020B0604020202020204" pitchFamily="34" charset="0"/>
                <a:ea typeface="Times New Roman" panose="02020603050405020304" pitchFamily="18" charset="0"/>
                <a:cs typeface="Arial" panose="020B0604020202020204" pitchFamily="34" charset="0"/>
              </a:rPr>
            </a:br>
            <a:r>
              <a:rPr lang="sv-SE" sz="1000" dirty="0">
                <a:solidFill>
                  <a:schemeClr val="bg2"/>
                </a:solidFill>
                <a:latin typeface="Arial" panose="020B0604020202020204" pitchFamily="34" charset="0"/>
                <a:ea typeface="Times New Roman" panose="02020603050405020304" pitchFamily="18" charset="0"/>
                <a:cs typeface="Arial" panose="020B0604020202020204" pitchFamily="34" charset="0"/>
              </a:rPr>
              <a:t>gör vi skillnad.</a:t>
            </a:r>
          </a:p>
        </p:txBody>
      </p:sp>
      <p:sp>
        <p:nvSpPr>
          <p:cNvPr id="26" name="textruta 25">
            <a:extLst>
              <a:ext uri="{FF2B5EF4-FFF2-40B4-BE49-F238E27FC236}">
                <a16:creationId xmlns:a16="http://schemas.microsoft.com/office/drawing/2014/main" id="{EA4A8520-5C9F-153B-EFB9-C7E1D0FD1471}"/>
              </a:ext>
            </a:extLst>
          </p:cNvPr>
          <p:cNvSpPr txBox="1"/>
          <p:nvPr/>
        </p:nvSpPr>
        <p:spPr>
          <a:xfrm>
            <a:off x="6918880" y="4545137"/>
            <a:ext cx="1332000" cy="1332000"/>
          </a:xfrm>
          <a:prstGeom prst="rect">
            <a:avLst/>
          </a:prstGeom>
          <a:solidFill>
            <a:srgbClr val="0081C5"/>
          </a:solidFill>
        </p:spPr>
        <p:txBody>
          <a:bodyPr wrap="square" lIns="144000" tIns="144000" rIns="144000" bIns="0">
            <a:noAutofit/>
          </a:bodyPr>
          <a:lstStyle/>
          <a:p>
            <a:pPr fontAlgn="base">
              <a:spcAft>
                <a:spcPts val="300"/>
              </a:spcAft>
            </a:pPr>
            <a: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t>KÄRNVÄRDE: </a:t>
            </a:r>
            <a:b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sv-SE" sz="1000" dirty="0">
                <a:solidFill>
                  <a:schemeClr val="bg2"/>
                </a:solidFill>
                <a:latin typeface="Arial" panose="020B0604020202020204" pitchFamily="34" charset="0"/>
                <a:ea typeface="Times New Roman" panose="02020603050405020304" pitchFamily="18" charset="0"/>
                <a:cs typeface="Arial" panose="020B0604020202020204" pitchFamily="34" charset="0"/>
              </a:rPr>
              <a:t>Vi är drivna, nyfikna och omtänksamma. </a:t>
            </a:r>
          </a:p>
        </p:txBody>
      </p:sp>
      <p:sp>
        <p:nvSpPr>
          <p:cNvPr id="27" name="textruta 26">
            <a:extLst>
              <a:ext uri="{FF2B5EF4-FFF2-40B4-BE49-F238E27FC236}">
                <a16:creationId xmlns:a16="http://schemas.microsoft.com/office/drawing/2014/main" id="{37766442-217D-884E-1C82-6A1CFDBA2AD7}"/>
              </a:ext>
            </a:extLst>
          </p:cNvPr>
          <p:cNvSpPr txBox="1"/>
          <p:nvPr/>
        </p:nvSpPr>
        <p:spPr>
          <a:xfrm>
            <a:off x="839788" y="4277111"/>
            <a:ext cx="3325178" cy="215444"/>
          </a:xfrm>
          <a:prstGeom prst="rect">
            <a:avLst/>
          </a:prstGeom>
          <a:noFill/>
        </p:spPr>
        <p:txBody>
          <a:bodyPr wrap="square" lIns="0" tIns="0" rIns="0" bIns="0" anchor="t">
            <a:spAutoFit/>
          </a:bodyPr>
          <a:lstStyle/>
          <a:p>
            <a:pPr rtl="0"/>
            <a:r>
              <a:rPr lang="sv-SE" sz="1400" b="1" dirty="0">
                <a:effectLst/>
                <a:latin typeface="Arial" panose="020B0604020202020204" pitchFamily="34" charset="0"/>
                <a:cs typeface="Arial" panose="020B0604020202020204" pitchFamily="34" charset="0"/>
              </a:rPr>
              <a:t>ARBETSGIVARVARUMÄRKE</a:t>
            </a:r>
          </a:p>
        </p:txBody>
      </p:sp>
      <p:sp>
        <p:nvSpPr>
          <p:cNvPr id="28" name="Triangel 27">
            <a:extLst>
              <a:ext uri="{FF2B5EF4-FFF2-40B4-BE49-F238E27FC236}">
                <a16:creationId xmlns:a16="http://schemas.microsoft.com/office/drawing/2014/main" id="{895C6DEE-5A3D-95F1-7B80-48A8168ABCC3}"/>
              </a:ext>
            </a:extLst>
          </p:cNvPr>
          <p:cNvSpPr/>
          <p:nvPr/>
        </p:nvSpPr>
        <p:spPr>
          <a:xfrm rot="5400000">
            <a:off x="8213196" y="5147327"/>
            <a:ext cx="302447" cy="163876"/>
          </a:xfrm>
          <a:prstGeom prst="triangle">
            <a:avLst>
              <a:gd name="adj" fmla="val 51614"/>
            </a:avLst>
          </a:prstGeom>
          <a:solidFill>
            <a:srgbClr val="0081C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latin typeface="Arial" panose="020B0604020202020204" pitchFamily="34" charset="0"/>
              <a:cs typeface="Arial" panose="020B0604020202020204" pitchFamily="34" charset="0"/>
            </a:endParaRPr>
          </a:p>
        </p:txBody>
      </p:sp>
      <p:sp>
        <p:nvSpPr>
          <p:cNvPr id="29" name="Triangel 28">
            <a:extLst>
              <a:ext uri="{FF2B5EF4-FFF2-40B4-BE49-F238E27FC236}">
                <a16:creationId xmlns:a16="http://schemas.microsoft.com/office/drawing/2014/main" id="{15302185-A45A-B525-1C2E-59A90C111BD1}"/>
              </a:ext>
            </a:extLst>
          </p:cNvPr>
          <p:cNvSpPr/>
          <p:nvPr/>
        </p:nvSpPr>
        <p:spPr>
          <a:xfrm rot="5400000">
            <a:off x="7724990" y="1225380"/>
            <a:ext cx="432000" cy="360000"/>
          </a:xfrm>
          <a:prstGeom prst="triangle">
            <a:avLst>
              <a:gd name="adj" fmla="val 51614"/>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latin typeface="Arial" panose="020B0604020202020204" pitchFamily="34" charset="0"/>
              <a:cs typeface="Arial" panose="020B0604020202020204" pitchFamily="34" charset="0"/>
            </a:endParaRPr>
          </a:p>
        </p:txBody>
      </p:sp>
      <p:sp>
        <p:nvSpPr>
          <p:cNvPr id="30" name="textruta 29">
            <a:extLst>
              <a:ext uri="{FF2B5EF4-FFF2-40B4-BE49-F238E27FC236}">
                <a16:creationId xmlns:a16="http://schemas.microsoft.com/office/drawing/2014/main" id="{11A35F3B-09D3-B2C0-2980-4187C93A7CC7}"/>
              </a:ext>
            </a:extLst>
          </p:cNvPr>
          <p:cNvSpPr txBox="1"/>
          <p:nvPr/>
        </p:nvSpPr>
        <p:spPr>
          <a:xfrm>
            <a:off x="839788" y="836613"/>
            <a:ext cx="1368000" cy="1332000"/>
          </a:xfrm>
          <a:prstGeom prst="rect">
            <a:avLst/>
          </a:prstGeom>
          <a:solidFill>
            <a:schemeClr val="accent1"/>
          </a:solidFill>
        </p:spPr>
        <p:txBody>
          <a:bodyPr wrap="square" lIns="144000" tIns="144000" rIns="144000" bIns="0">
            <a:noAutofit/>
          </a:bodyPr>
          <a:lstStyle/>
          <a:p>
            <a:pPr fontAlgn="base">
              <a:spcAft>
                <a:spcPts val="300"/>
              </a:spcAft>
            </a:pPr>
            <a: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t>MÅLGRUPP</a:t>
            </a:r>
            <a:r>
              <a:rPr lang="sv-SE" sz="10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a:t>
            </a:r>
          </a:p>
          <a:p>
            <a:pPr marL="171450" indent="-171450" fontAlgn="base">
              <a:spcAft>
                <a:spcPts val="300"/>
              </a:spcAft>
              <a:buFont typeface="Arial" panose="020B0604020202020204" pitchFamily="34" charset="0"/>
              <a:buChar char="•"/>
            </a:pPr>
            <a:r>
              <a:rPr lang="sv-SE" sz="1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Invånare</a:t>
            </a:r>
          </a:p>
          <a:p>
            <a:pPr marL="171450" indent="-171450" fontAlgn="base">
              <a:spcAft>
                <a:spcPts val="300"/>
              </a:spcAft>
              <a:buFont typeface="Arial" panose="020B0604020202020204" pitchFamily="34" charset="0"/>
              <a:buChar char="•"/>
            </a:pPr>
            <a:r>
              <a:rPr lang="sv-SE" sz="1000" dirty="0">
                <a:solidFill>
                  <a:schemeClr val="bg2"/>
                </a:solidFill>
                <a:latin typeface="Arial" panose="020B0604020202020204" pitchFamily="34" charset="0"/>
                <a:ea typeface="Times New Roman" panose="02020603050405020304" pitchFamily="18" charset="0"/>
                <a:cs typeface="Arial" panose="020B0604020202020204" pitchFamily="34" charset="0"/>
              </a:rPr>
              <a:t>Näringsliv</a:t>
            </a:r>
          </a:p>
          <a:p>
            <a:pPr marL="171450" indent="-171450" fontAlgn="base">
              <a:spcAft>
                <a:spcPts val="300"/>
              </a:spcAft>
              <a:buFont typeface="Arial" panose="020B0604020202020204" pitchFamily="34" charset="0"/>
              <a:buChar char="•"/>
            </a:pPr>
            <a:r>
              <a:rPr lang="sv-SE" sz="10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Besökare</a:t>
            </a:r>
            <a:endParaRPr lang="sv-SE"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31" name="textruta 30">
            <a:extLst>
              <a:ext uri="{FF2B5EF4-FFF2-40B4-BE49-F238E27FC236}">
                <a16:creationId xmlns:a16="http://schemas.microsoft.com/office/drawing/2014/main" id="{A563ED0B-3B70-1370-B0DC-1BF8678C1427}"/>
              </a:ext>
            </a:extLst>
          </p:cNvPr>
          <p:cNvSpPr txBox="1"/>
          <p:nvPr/>
        </p:nvSpPr>
        <p:spPr>
          <a:xfrm>
            <a:off x="2239792" y="836613"/>
            <a:ext cx="1620000" cy="1332000"/>
          </a:xfrm>
          <a:prstGeom prst="rect">
            <a:avLst/>
          </a:prstGeom>
          <a:solidFill>
            <a:schemeClr val="accent1"/>
          </a:solidFill>
        </p:spPr>
        <p:txBody>
          <a:bodyPr wrap="square" lIns="144000" tIns="144000" rIns="0" bIns="0">
            <a:noAutofit/>
          </a:bodyPr>
          <a:lstStyle/>
          <a:p>
            <a:pPr fontAlgn="base">
              <a:spcAft>
                <a:spcPts val="300"/>
              </a:spcAft>
            </a:pPr>
            <a: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t>MISSION:</a:t>
            </a:r>
            <a:b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sv-SE" sz="1000" dirty="0">
                <a:solidFill>
                  <a:schemeClr val="bg2"/>
                </a:solidFill>
                <a:latin typeface="Arial" panose="020B0604020202020204" pitchFamily="34" charset="0"/>
                <a:ea typeface="Times New Roman" panose="02020603050405020304" pitchFamily="18" charset="0"/>
                <a:cs typeface="Arial" panose="020B0604020202020204" pitchFamily="34" charset="0"/>
              </a:rPr>
              <a:t>Haninge kommun är ett drivhus för människor, företag och organisationer som både vill växa, utvecklas och värdesätter hög livskvalitet.</a:t>
            </a:r>
            <a:endParaRPr lang="sv-SE"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32" name="textruta 31">
            <a:extLst>
              <a:ext uri="{FF2B5EF4-FFF2-40B4-BE49-F238E27FC236}">
                <a16:creationId xmlns:a16="http://schemas.microsoft.com/office/drawing/2014/main" id="{AE4F119F-3A45-31B7-4942-0AD0CC962861}"/>
              </a:ext>
            </a:extLst>
          </p:cNvPr>
          <p:cNvSpPr txBox="1"/>
          <p:nvPr/>
        </p:nvSpPr>
        <p:spPr>
          <a:xfrm>
            <a:off x="3884980" y="836613"/>
            <a:ext cx="1667075" cy="1332000"/>
          </a:xfrm>
          <a:prstGeom prst="rect">
            <a:avLst/>
          </a:prstGeom>
          <a:solidFill>
            <a:schemeClr val="accent1"/>
          </a:solidFill>
        </p:spPr>
        <p:txBody>
          <a:bodyPr wrap="square" lIns="144000" tIns="144000" rIns="36000" bIns="0">
            <a:noAutofit/>
          </a:bodyPr>
          <a:lstStyle/>
          <a:p>
            <a:pPr fontAlgn="base">
              <a:spcAft>
                <a:spcPts val="300"/>
              </a:spcAft>
            </a:pPr>
            <a: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t>POSITION: </a:t>
            </a:r>
            <a:b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sv-SE" sz="1000" dirty="0">
                <a:solidFill>
                  <a:schemeClr val="bg2"/>
                </a:solidFill>
                <a:latin typeface="Arial" panose="020B0604020202020204" pitchFamily="34" charset="0"/>
                <a:ea typeface="Times New Roman" panose="02020603050405020304" pitchFamily="18" charset="0"/>
                <a:cs typeface="Arial" panose="020B0604020202020204" pitchFamily="34" charset="0"/>
              </a:rPr>
              <a:t>Haninge kommun har bästa läget för en framtid i balans. Både en del av storstaden och nära naturen.</a:t>
            </a:r>
            <a:endParaRPr lang="sv-SE" sz="1000" dirty="0">
              <a:solidFill>
                <a:schemeClr val="bg1"/>
              </a:solidFill>
              <a:latin typeface="Arial" panose="020B0604020202020204" pitchFamily="34" charset="0"/>
              <a:cs typeface="Arial" panose="020B0604020202020204" pitchFamily="34" charset="0"/>
            </a:endParaRPr>
          </a:p>
        </p:txBody>
      </p:sp>
      <p:sp>
        <p:nvSpPr>
          <p:cNvPr id="33" name="textruta 32">
            <a:extLst>
              <a:ext uri="{FF2B5EF4-FFF2-40B4-BE49-F238E27FC236}">
                <a16:creationId xmlns:a16="http://schemas.microsoft.com/office/drawing/2014/main" id="{33F5A7A6-87BB-2055-E76F-1A40C277B075}"/>
              </a:ext>
            </a:extLst>
          </p:cNvPr>
          <p:cNvSpPr txBox="1"/>
          <p:nvPr/>
        </p:nvSpPr>
        <p:spPr>
          <a:xfrm>
            <a:off x="5584059" y="836613"/>
            <a:ext cx="1332000" cy="1332000"/>
          </a:xfrm>
          <a:prstGeom prst="rect">
            <a:avLst/>
          </a:prstGeom>
          <a:solidFill>
            <a:schemeClr val="accent1"/>
          </a:solidFill>
        </p:spPr>
        <p:txBody>
          <a:bodyPr wrap="square" lIns="144000" tIns="144000" rIns="144000" bIns="0">
            <a:noAutofit/>
          </a:bodyPr>
          <a:lstStyle/>
          <a:p>
            <a:pPr fontAlgn="base">
              <a:spcAft>
                <a:spcPts val="300"/>
              </a:spcAft>
            </a:pPr>
            <a: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t>LÖFTE: </a:t>
            </a:r>
            <a:b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sv-SE" sz="1000" dirty="0">
                <a:solidFill>
                  <a:schemeClr val="bg2"/>
                </a:solidFill>
                <a:latin typeface="Arial" panose="020B0604020202020204" pitchFamily="34" charset="0"/>
                <a:ea typeface="Times New Roman" panose="02020603050405020304" pitchFamily="18" charset="0"/>
                <a:cs typeface="Arial" panose="020B0604020202020204" pitchFamily="34" charset="0"/>
              </a:rPr>
              <a:t>Haninge kommun erbjuder inspiration, möjligheter och nya perspektiv.</a:t>
            </a:r>
            <a:endParaRPr lang="sv-SE"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34" name="textruta 33">
            <a:extLst>
              <a:ext uri="{FF2B5EF4-FFF2-40B4-BE49-F238E27FC236}">
                <a16:creationId xmlns:a16="http://schemas.microsoft.com/office/drawing/2014/main" id="{EE6EF43C-6214-2740-C9FB-44522A14055E}"/>
              </a:ext>
            </a:extLst>
          </p:cNvPr>
          <p:cNvSpPr txBox="1"/>
          <p:nvPr/>
        </p:nvSpPr>
        <p:spPr>
          <a:xfrm>
            <a:off x="6948064" y="836613"/>
            <a:ext cx="1332000" cy="1332000"/>
          </a:xfrm>
          <a:prstGeom prst="rect">
            <a:avLst/>
          </a:prstGeom>
          <a:solidFill>
            <a:schemeClr val="accent1"/>
          </a:solidFill>
        </p:spPr>
        <p:txBody>
          <a:bodyPr wrap="square" lIns="144000" tIns="144000" rIns="144000" bIns="0">
            <a:noAutofit/>
          </a:bodyPr>
          <a:lstStyle/>
          <a:p>
            <a:pPr fontAlgn="base">
              <a:spcAft>
                <a:spcPts val="300"/>
              </a:spcAft>
            </a:pPr>
            <a: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t>KÄRNVÄRDE: </a:t>
            </a:r>
            <a:br>
              <a:rPr lang="sv-SE" sz="1000" b="1"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sv-SE" sz="1000" dirty="0">
                <a:solidFill>
                  <a:schemeClr val="bg2"/>
                </a:solidFill>
                <a:latin typeface="Arial" panose="020B0604020202020204" pitchFamily="34" charset="0"/>
                <a:ea typeface="Times New Roman" panose="02020603050405020304" pitchFamily="18" charset="0"/>
                <a:cs typeface="Arial" panose="020B0604020202020204" pitchFamily="34" charset="0"/>
              </a:rPr>
              <a:t>Haninge kommun kännetecknas av driv, nyfikenhet och omtänksamhet.</a:t>
            </a:r>
            <a:endParaRPr lang="sv-SE"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35" name="textruta 34">
            <a:extLst>
              <a:ext uri="{FF2B5EF4-FFF2-40B4-BE49-F238E27FC236}">
                <a16:creationId xmlns:a16="http://schemas.microsoft.com/office/drawing/2014/main" id="{F395A497-FDFA-3873-03D5-2F13B7F69D41}"/>
              </a:ext>
            </a:extLst>
          </p:cNvPr>
          <p:cNvSpPr txBox="1"/>
          <p:nvPr/>
        </p:nvSpPr>
        <p:spPr>
          <a:xfrm>
            <a:off x="839788" y="568587"/>
            <a:ext cx="3325178" cy="215444"/>
          </a:xfrm>
          <a:prstGeom prst="rect">
            <a:avLst/>
          </a:prstGeom>
          <a:noFill/>
        </p:spPr>
        <p:txBody>
          <a:bodyPr wrap="square" lIns="0" tIns="0" rIns="0" bIns="0" anchor="t">
            <a:spAutoFit/>
          </a:bodyPr>
          <a:lstStyle/>
          <a:p>
            <a:pPr fontAlgn="base">
              <a:spcAft>
                <a:spcPts val="200"/>
              </a:spcAft>
            </a:pPr>
            <a:r>
              <a:rPr lang="sv-SE" sz="1400" b="1" dirty="0">
                <a:latin typeface="Arial"/>
                <a:ea typeface="Times New Roman" panose="02020603050405020304" pitchFamily="18" charset="0"/>
                <a:cs typeface="Arial"/>
              </a:rPr>
              <a:t>PLATSVARUMÄRKE</a:t>
            </a:r>
            <a:endParaRPr lang="sv-SE" sz="14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6" name="Triangel 35">
            <a:extLst>
              <a:ext uri="{FF2B5EF4-FFF2-40B4-BE49-F238E27FC236}">
                <a16:creationId xmlns:a16="http://schemas.microsoft.com/office/drawing/2014/main" id="{98CF5B49-7D33-AB4F-BD59-395FA53DAFF2}"/>
              </a:ext>
            </a:extLst>
          </p:cNvPr>
          <p:cNvSpPr/>
          <p:nvPr/>
        </p:nvSpPr>
        <p:spPr>
          <a:xfrm rot="5400000">
            <a:off x="8242380" y="1438803"/>
            <a:ext cx="302447" cy="163876"/>
          </a:xfrm>
          <a:prstGeom prst="triangle">
            <a:avLst>
              <a:gd name="adj" fmla="val 51614"/>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3707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person, klädsel, utomhus, träd&#10;&#10;Automatiskt genererad beskrivning">
            <a:extLst>
              <a:ext uri="{FF2B5EF4-FFF2-40B4-BE49-F238E27FC236}">
                <a16:creationId xmlns:a16="http://schemas.microsoft.com/office/drawing/2014/main" id="{DF8A3B9C-9094-3723-6967-F8199199FAD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96000" y="692150"/>
            <a:ext cx="5795963" cy="5390089"/>
          </a:xfrm>
          <a:prstGeom prst="rect">
            <a:avLst/>
          </a:prstGeom>
        </p:spPr>
      </p:pic>
      <p:sp>
        <p:nvSpPr>
          <p:cNvPr id="8" name="textruta 7">
            <a:extLst>
              <a:ext uri="{FF2B5EF4-FFF2-40B4-BE49-F238E27FC236}">
                <a16:creationId xmlns:a16="http://schemas.microsoft.com/office/drawing/2014/main" id="{289AE339-3A91-3EB4-5EB7-8326CD34AF5A}"/>
              </a:ext>
            </a:extLst>
          </p:cNvPr>
          <p:cNvSpPr txBox="1"/>
          <p:nvPr/>
        </p:nvSpPr>
        <p:spPr>
          <a:xfrm>
            <a:off x="839788" y="306000"/>
            <a:ext cx="8886102" cy="276999"/>
          </a:xfrm>
          <a:prstGeom prst="rect">
            <a:avLst/>
          </a:prstGeom>
          <a:noFill/>
        </p:spPr>
        <p:txBody>
          <a:bodyPr wrap="square" lIns="0" tIns="0" rIns="0" bIns="0" rtlCol="0">
            <a:spAutoFit/>
          </a:bodyPr>
          <a:lstStyle/>
          <a:p>
            <a:pPr fontAlgn="base"/>
            <a:r>
              <a:rPr lang="sv-SE" sz="900" b="1">
                <a:latin typeface="Arial" panose="020B0604020202020204" pitchFamily="34" charset="0"/>
                <a:cs typeface="Arial" panose="020B0604020202020204" pitchFamily="34" charset="0"/>
              </a:rPr>
              <a:t>ORGANISATIONSVARUMÄRKE  |  KÄRNVÄRDEN  |  Vad vi vill förmedla och vad människor ska känna</a:t>
            </a:r>
          </a:p>
          <a:p>
            <a:endParaRPr lang="sv-SE" sz="900" b="1">
              <a:latin typeface="Arial" panose="020B0604020202020204" pitchFamily="34" charset="0"/>
              <a:cs typeface="Arial" panose="020B0604020202020204" pitchFamily="34" charset="0"/>
            </a:endParaRPr>
          </a:p>
        </p:txBody>
      </p:sp>
      <p:sp>
        <p:nvSpPr>
          <p:cNvPr id="10" name="textruta 9">
            <a:extLst>
              <a:ext uri="{FF2B5EF4-FFF2-40B4-BE49-F238E27FC236}">
                <a16:creationId xmlns:a16="http://schemas.microsoft.com/office/drawing/2014/main" id="{46880B5C-F485-66EB-F59F-5714F655B42B}"/>
              </a:ext>
            </a:extLst>
          </p:cNvPr>
          <p:cNvSpPr txBox="1"/>
          <p:nvPr/>
        </p:nvSpPr>
        <p:spPr>
          <a:xfrm>
            <a:off x="833112" y="2402079"/>
            <a:ext cx="3756932" cy="1968195"/>
          </a:xfrm>
          <a:prstGeom prst="rect">
            <a:avLst/>
          </a:prstGeom>
          <a:noFill/>
          <a:ln>
            <a:noFill/>
          </a:ln>
        </p:spPr>
        <p:txBody>
          <a:bodyPr wrap="square" lIns="0" tIns="288000" rIns="0" bIns="0" rtlCol="0" anchor="t">
            <a:spAutoFit/>
          </a:bodyPr>
          <a:lstStyle/>
          <a:p>
            <a:pPr>
              <a:spcAft>
                <a:spcPts val="600"/>
              </a:spcAft>
            </a:pPr>
            <a:r>
              <a:rPr lang="sv-SE" sz="1100" dirty="0">
                <a:effectLst/>
                <a:latin typeface="Arial" panose="020B0604020202020204" pitchFamily="34" charset="0"/>
                <a:ea typeface="MS Mincho"/>
                <a:cs typeface="Arial" panose="020B0604020202020204" pitchFamily="34" charset="0"/>
              </a:rPr>
              <a:t>Vi drivs av att ge bästa möjliga service för dem som bor här, verkar här, för dem som besöker eller vill flytta till Haninge. Vi </a:t>
            </a:r>
            <a:r>
              <a:rPr lang="sv-SE" sz="1100" dirty="0">
                <a:latin typeface="Arial" panose="020B0604020202020204" pitchFamily="34" charset="0"/>
                <a:ea typeface="MS Mincho"/>
                <a:cs typeface="Arial" panose="020B0604020202020204" pitchFamily="34" charset="0"/>
              </a:rPr>
              <a:t>driver aktivt utvecklingen och v</a:t>
            </a:r>
            <a:r>
              <a:rPr lang="sv-SE" sz="1100" dirty="0">
                <a:effectLst/>
                <a:latin typeface="Arial" panose="020B0604020202020204" pitchFamily="34" charset="0"/>
                <a:ea typeface="MS Mincho"/>
                <a:cs typeface="Arial" panose="020B0604020202020204" pitchFamily="34" charset="0"/>
              </a:rPr>
              <a:t>i tror på vår gemensamma styrka och på platsens, organisationens och medarbetarnas kraft att lösa utmaningar tillsammans.</a:t>
            </a:r>
          </a:p>
          <a:p>
            <a:pPr>
              <a:spcAft>
                <a:spcPts val="600"/>
              </a:spcAft>
            </a:pPr>
            <a:r>
              <a:rPr lang="sv-SE" sz="1100" dirty="0">
                <a:effectLst/>
                <a:latin typeface="Arial" panose="020B0604020202020204" pitchFamily="34" charset="0"/>
                <a:ea typeface="MS Mincho"/>
                <a:cs typeface="Arial" panose="020B0604020202020204" pitchFamily="34" charset="0"/>
              </a:rPr>
              <a:t>Vi vill veta mer, </a:t>
            </a:r>
            <a:r>
              <a:rPr lang="sv-SE" sz="1100" dirty="0">
                <a:latin typeface="Arial" panose="020B0604020202020204" pitchFamily="34" charset="0"/>
                <a:ea typeface="MS Mincho"/>
                <a:cs typeface="Arial" panose="020B0604020202020204" pitchFamily="34" charset="0"/>
              </a:rPr>
              <a:t>lära oss och </a:t>
            </a:r>
            <a:r>
              <a:rPr lang="sv-SE" sz="1100" dirty="0">
                <a:effectLst/>
                <a:latin typeface="Arial" panose="020B0604020202020204" pitchFamily="34" charset="0"/>
                <a:ea typeface="MS Mincho"/>
                <a:cs typeface="Arial" panose="020B0604020202020204" pitchFamily="34" charset="0"/>
              </a:rPr>
              <a:t>förstå. När vi gör det kan vi utveckla kommunorganisationen för att ständigt bli bättre.</a:t>
            </a:r>
          </a:p>
          <a:p>
            <a:pPr>
              <a:spcAft>
                <a:spcPts val="600"/>
              </a:spcAft>
            </a:pPr>
            <a:r>
              <a:rPr lang="sv-SE" sz="1100" dirty="0">
                <a:effectLst/>
                <a:latin typeface="Arial" panose="020B0604020202020204" pitchFamily="34" charset="0"/>
                <a:ea typeface="MS Mincho"/>
                <a:cs typeface="Arial" panose="020B0604020202020204" pitchFamily="34" charset="0"/>
              </a:rPr>
              <a:t>Vi lyssnar på behoven hos dem vi finns till för och vi bryr oss om varandra.</a:t>
            </a:r>
          </a:p>
        </p:txBody>
      </p:sp>
      <p:sp>
        <p:nvSpPr>
          <p:cNvPr id="11" name="textruta 10">
            <a:extLst>
              <a:ext uri="{FF2B5EF4-FFF2-40B4-BE49-F238E27FC236}">
                <a16:creationId xmlns:a16="http://schemas.microsoft.com/office/drawing/2014/main" id="{45A6666C-775F-9441-2138-3DD7BE4899E8}"/>
              </a:ext>
            </a:extLst>
          </p:cNvPr>
          <p:cNvSpPr txBox="1"/>
          <p:nvPr/>
        </p:nvSpPr>
        <p:spPr>
          <a:xfrm>
            <a:off x="833111" y="1606702"/>
            <a:ext cx="5136515" cy="738664"/>
          </a:xfrm>
          <a:prstGeom prst="rect">
            <a:avLst/>
          </a:prstGeom>
          <a:noFill/>
        </p:spPr>
        <p:txBody>
          <a:bodyPr wrap="square" lIns="0" tIns="0" rIns="0" bIns="0" anchor="t">
            <a:spAutoFit/>
          </a:bodyPr>
          <a:lstStyle/>
          <a:p>
            <a:pPr fontAlgn="base"/>
            <a:r>
              <a:rPr lang="sv-SE" sz="2400" b="1" dirty="0">
                <a:effectLst/>
                <a:latin typeface="Arial" panose="020B0604020202020204" pitchFamily="34" charset="0"/>
                <a:ea typeface="Times New Roman" panose="02020603050405020304" pitchFamily="18" charset="0"/>
                <a:cs typeface="Arial" panose="020B0604020202020204" pitchFamily="34" charset="0"/>
              </a:rPr>
              <a:t>Vi är drivna</a:t>
            </a:r>
            <a:r>
              <a:rPr lang="sv-SE" sz="2400" b="1" dirty="0">
                <a:latin typeface="Arial" panose="020B0604020202020204" pitchFamily="34" charset="0"/>
                <a:ea typeface="Times New Roman" panose="02020603050405020304" pitchFamily="18" charset="0"/>
                <a:cs typeface="Arial" panose="020B0604020202020204" pitchFamily="34" charset="0"/>
              </a:rPr>
              <a:t>, </a:t>
            </a:r>
            <a:r>
              <a:rPr lang="sv-SE" sz="2400" b="1" dirty="0">
                <a:effectLst/>
                <a:latin typeface="Arial" panose="020B0604020202020204" pitchFamily="34" charset="0"/>
                <a:ea typeface="Times New Roman" panose="02020603050405020304" pitchFamily="18" charset="0"/>
                <a:cs typeface="Arial" panose="020B0604020202020204" pitchFamily="34" charset="0"/>
              </a:rPr>
              <a:t>nyfikna </a:t>
            </a:r>
            <a:br>
              <a:rPr lang="sv-SE" sz="2400" b="1" dirty="0">
                <a:effectLst/>
                <a:latin typeface="Arial" panose="020B0604020202020204" pitchFamily="34" charset="0"/>
                <a:ea typeface="Times New Roman" panose="02020603050405020304" pitchFamily="18" charset="0"/>
                <a:cs typeface="Arial" panose="020B0604020202020204" pitchFamily="34" charset="0"/>
              </a:rPr>
            </a:br>
            <a:r>
              <a:rPr lang="sv-SE" sz="2400" b="1" dirty="0">
                <a:effectLst/>
                <a:latin typeface="Arial" panose="020B0604020202020204" pitchFamily="34" charset="0"/>
                <a:ea typeface="Times New Roman" panose="02020603050405020304" pitchFamily="18" charset="0"/>
                <a:cs typeface="Arial" panose="020B0604020202020204" pitchFamily="34" charset="0"/>
              </a:rPr>
              <a:t>och omtänksamma.</a:t>
            </a:r>
          </a:p>
        </p:txBody>
      </p:sp>
    </p:spTree>
    <p:extLst>
      <p:ext uri="{BB962C8B-B14F-4D97-AF65-F5344CB8AC3E}">
        <p14:creationId xmlns:p14="http://schemas.microsoft.com/office/powerpoint/2010/main" val="3082352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utomhus, himmel, bana, tåg&#10;&#10;Automatiskt genererad beskrivning">
            <a:extLst>
              <a:ext uri="{FF2B5EF4-FFF2-40B4-BE49-F238E27FC236}">
                <a16:creationId xmlns:a16="http://schemas.microsoft.com/office/drawing/2014/main" id="{D0511303-1C06-7A0C-CE06-B429F941C49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458"/>
          <a:stretch/>
        </p:blipFill>
        <p:spPr>
          <a:xfrm>
            <a:off x="0" y="-41533"/>
            <a:ext cx="12290269" cy="6134358"/>
          </a:xfrm>
          <a:prstGeom prst="rect">
            <a:avLst/>
          </a:prstGeom>
        </p:spPr>
      </p:pic>
      <p:sp>
        <p:nvSpPr>
          <p:cNvPr id="7" name="Rektangel 6">
            <a:extLst>
              <a:ext uri="{FF2B5EF4-FFF2-40B4-BE49-F238E27FC236}">
                <a16:creationId xmlns:a16="http://schemas.microsoft.com/office/drawing/2014/main" id="{3D031546-6288-7AA2-435C-ED614F5055EF}"/>
              </a:ext>
            </a:extLst>
          </p:cNvPr>
          <p:cNvSpPr/>
          <p:nvPr/>
        </p:nvSpPr>
        <p:spPr>
          <a:xfrm>
            <a:off x="0" y="2622293"/>
            <a:ext cx="12204000" cy="3465512"/>
          </a:xfrm>
          <a:prstGeom prst="rect">
            <a:avLst/>
          </a:prstGeom>
          <a:gradFill>
            <a:gsLst>
              <a:gs pos="7000">
                <a:schemeClr val="bg1">
                  <a:lumMod val="0"/>
                  <a:lumOff val="100000"/>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latin typeface="Arial" panose="020B0604020202020204" pitchFamily="34" charset="0"/>
              <a:cs typeface="Arial" panose="020B0604020202020204" pitchFamily="34" charset="0"/>
            </a:endParaRPr>
          </a:p>
        </p:txBody>
      </p:sp>
      <p:sp>
        <p:nvSpPr>
          <p:cNvPr id="8" name="Rubrik 2">
            <a:extLst>
              <a:ext uri="{FF2B5EF4-FFF2-40B4-BE49-F238E27FC236}">
                <a16:creationId xmlns:a16="http://schemas.microsoft.com/office/drawing/2014/main" id="{6615EE80-2AF9-E433-D719-1C136DBEC29A}"/>
              </a:ext>
            </a:extLst>
          </p:cNvPr>
          <p:cNvSpPr txBox="1">
            <a:spLocks/>
          </p:cNvSpPr>
          <p:nvPr/>
        </p:nvSpPr>
        <p:spPr>
          <a:xfrm>
            <a:off x="0" y="3329379"/>
            <a:ext cx="12203195" cy="1567097"/>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a:lnSpc>
                <a:spcPts val="7000"/>
              </a:lnSpc>
            </a:pPr>
            <a:r>
              <a:rPr lang="sv-SE" sz="6700">
                <a:solidFill>
                  <a:schemeClr val="bg2"/>
                </a:solidFill>
              </a:rPr>
              <a:t>ARBETSGIVAR-VARUMÄRKET</a:t>
            </a:r>
          </a:p>
        </p:txBody>
      </p:sp>
      <p:sp>
        <p:nvSpPr>
          <p:cNvPr id="9" name="textruta 8">
            <a:extLst>
              <a:ext uri="{FF2B5EF4-FFF2-40B4-BE49-F238E27FC236}">
                <a16:creationId xmlns:a16="http://schemas.microsoft.com/office/drawing/2014/main" id="{69496092-0932-6CA4-0E5C-A3CE43E0AAC7}"/>
              </a:ext>
            </a:extLst>
          </p:cNvPr>
          <p:cNvSpPr txBox="1"/>
          <p:nvPr/>
        </p:nvSpPr>
        <p:spPr>
          <a:xfrm>
            <a:off x="0" y="5238476"/>
            <a:ext cx="12203196" cy="500137"/>
          </a:xfrm>
          <a:prstGeom prst="rect">
            <a:avLst/>
          </a:prstGeom>
          <a:noFill/>
        </p:spPr>
        <p:txBody>
          <a:bodyPr wrap="square">
            <a:spAutoFit/>
          </a:bodyPr>
          <a:lstStyle/>
          <a:p>
            <a:pPr algn="ctr" fontAlgn="base">
              <a:spcAft>
                <a:spcPts val="300"/>
              </a:spcAft>
            </a:pPr>
            <a:r>
              <a:rPr lang="sv-SE" sz="1200" b="1">
                <a:solidFill>
                  <a:schemeClr val="bg1"/>
                </a:solidFill>
                <a:latin typeface="Arial" panose="020B0604020202020204" pitchFamily="34" charset="0"/>
                <a:ea typeface="Times New Roman" panose="02020603050405020304" pitchFamily="18" charset="0"/>
                <a:cs typeface="Arial" panose="020B0604020202020204" pitchFamily="34" charset="0"/>
              </a:rPr>
              <a:t>MÅLGRUPP</a:t>
            </a:r>
            <a:r>
              <a:rPr lang="sv-SE" sz="1200" b="1">
                <a:solidFill>
                  <a:schemeClr val="bg2"/>
                </a:solidFill>
                <a:latin typeface="Arial" panose="020B0604020202020204" pitchFamily="34" charset="0"/>
                <a:ea typeface="Times New Roman" panose="02020603050405020304" pitchFamily="18" charset="0"/>
                <a:cs typeface="Arial" panose="020B0604020202020204" pitchFamily="34" charset="0"/>
              </a:rPr>
              <a:t>: </a:t>
            </a:r>
            <a:r>
              <a:rPr lang="sv-SE" sz="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MEDARBETARE</a:t>
            </a:r>
            <a:r>
              <a:rPr lang="sv-SE" sz="1200">
                <a:solidFill>
                  <a:schemeClr val="bg1"/>
                </a:solidFill>
                <a:latin typeface="Arial" panose="020B0604020202020204" pitchFamily="34" charset="0"/>
                <a:ea typeface="Times New Roman" panose="02020603050405020304" pitchFamily="18" charset="0"/>
                <a:cs typeface="Arial" panose="020B0604020202020204" pitchFamily="34" charset="0"/>
              </a:rPr>
              <a:t>, BLIVANDE MEDARBETARE</a:t>
            </a:r>
          </a:p>
          <a:p>
            <a:pPr algn="ctr" fontAlgn="base">
              <a:spcAft>
                <a:spcPts val="300"/>
              </a:spcAft>
            </a:pPr>
            <a:endParaRPr lang="sv-SE" sz="12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70301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person&#10;&#10;Automatiskt genererad beskrivning">
            <a:extLst>
              <a:ext uri="{FF2B5EF4-FFF2-40B4-BE49-F238E27FC236}">
                <a16:creationId xmlns:a16="http://schemas.microsoft.com/office/drawing/2014/main" id="{C8C00C50-DCAF-8312-C438-50701C848EC9}"/>
              </a:ext>
            </a:extLst>
          </p:cNvPr>
          <p:cNvPicPr preferRelativeResize="0">
            <a:picLocks/>
          </p:cNvPicPr>
          <p:nvPr/>
        </p:nvPicPr>
        <p:blipFill rotWithShape="1">
          <a:blip r:embed="rId2" cstate="print">
            <a:extLst>
              <a:ext uri="{28A0092B-C50C-407E-A947-70E740481C1C}">
                <a14:useLocalDpi xmlns:a14="http://schemas.microsoft.com/office/drawing/2010/main"/>
              </a:ext>
            </a:extLst>
          </a:blip>
          <a:srcRect/>
          <a:stretch/>
        </p:blipFill>
        <p:spPr>
          <a:xfrm>
            <a:off x="6095998" y="678786"/>
            <a:ext cx="5795963" cy="5414038"/>
          </a:xfrm>
          <a:prstGeom prst="rect">
            <a:avLst/>
          </a:prstGeom>
        </p:spPr>
      </p:pic>
      <p:sp>
        <p:nvSpPr>
          <p:cNvPr id="16" name="textruta 15">
            <a:extLst>
              <a:ext uri="{FF2B5EF4-FFF2-40B4-BE49-F238E27FC236}">
                <a16:creationId xmlns:a16="http://schemas.microsoft.com/office/drawing/2014/main" id="{52E27CA9-DF68-DBE2-7213-A1EF37DF3072}"/>
              </a:ext>
            </a:extLst>
          </p:cNvPr>
          <p:cNvSpPr txBox="1"/>
          <p:nvPr/>
        </p:nvSpPr>
        <p:spPr>
          <a:xfrm>
            <a:off x="839788" y="306000"/>
            <a:ext cx="8886102" cy="292388"/>
          </a:xfrm>
          <a:prstGeom prst="rect">
            <a:avLst/>
          </a:prstGeom>
          <a:noFill/>
        </p:spPr>
        <p:txBody>
          <a:bodyPr wrap="square" lIns="0" tIns="0" rIns="0" bIns="0" rtlCol="0">
            <a:spAutoFit/>
          </a:bodyPr>
          <a:lstStyle/>
          <a:p>
            <a:pPr fontAlgn="base"/>
            <a:r>
              <a:rPr lang="sv-SE" sz="900" b="1">
                <a:latin typeface="Arial" panose="020B0604020202020204" pitchFamily="34" charset="0"/>
                <a:cs typeface="Arial" panose="020B0604020202020204" pitchFamily="34" charset="0"/>
              </a:rPr>
              <a:t>ARBETSGIVARUMÄRKE  |  MISSION  |  Haninge kommuns uppdrag som arbetsgivare</a:t>
            </a:r>
          </a:p>
          <a:p>
            <a:endParaRPr lang="sv-SE" sz="1000" b="1">
              <a:latin typeface="Arial" panose="020B0604020202020204" pitchFamily="34" charset="0"/>
              <a:cs typeface="Arial" panose="020B0604020202020204" pitchFamily="34" charset="0"/>
            </a:endParaRPr>
          </a:p>
        </p:txBody>
      </p:sp>
      <p:sp>
        <p:nvSpPr>
          <p:cNvPr id="6" name="textruta 5">
            <a:extLst>
              <a:ext uri="{FF2B5EF4-FFF2-40B4-BE49-F238E27FC236}">
                <a16:creationId xmlns:a16="http://schemas.microsoft.com/office/drawing/2014/main" id="{5E872AC9-4569-4349-CD1C-CC61FE308AEC}"/>
              </a:ext>
            </a:extLst>
          </p:cNvPr>
          <p:cNvSpPr txBox="1"/>
          <p:nvPr/>
        </p:nvSpPr>
        <p:spPr>
          <a:xfrm>
            <a:off x="839789" y="3391406"/>
            <a:ext cx="3756932" cy="1214142"/>
          </a:xfrm>
          <a:prstGeom prst="rect">
            <a:avLst/>
          </a:prstGeom>
          <a:noFill/>
          <a:ln>
            <a:noFill/>
          </a:ln>
        </p:spPr>
        <p:txBody>
          <a:bodyPr wrap="square" lIns="0" tIns="288000" rIns="0" bIns="0" rtlCol="0" anchor="t">
            <a:spAutoFit/>
          </a:bodyPr>
          <a:lstStyle/>
          <a:p>
            <a:pPr>
              <a:spcAft>
                <a:spcPts val="600"/>
              </a:spcAft>
            </a:pPr>
            <a:r>
              <a:rPr lang="sv-SE" sz="1100">
                <a:effectLst/>
                <a:latin typeface="Arial" panose="020B0604020202020204" pitchFamily="34" charset="0"/>
                <a:ea typeface="MS Mincho" panose="02020609040205080304" pitchFamily="49" charset="-128"/>
                <a:cs typeface="Arial" panose="020B0604020202020204" pitchFamily="34" charset="0"/>
              </a:rPr>
              <a:t>Haninge kommun driver aktivt utvecklingen av den hållbara arbetsplatsen och lyfter fram det samhällsviktiga uppdraget kommunen har.</a:t>
            </a:r>
          </a:p>
          <a:p>
            <a:pPr>
              <a:spcAft>
                <a:spcPts val="600"/>
              </a:spcAft>
            </a:pPr>
            <a:r>
              <a:rPr lang="sv-SE" sz="1100">
                <a:effectLst/>
                <a:latin typeface="Arial" panose="020B0604020202020204" pitchFamily="34" charset="0"/>
                <a:ea typeface="MS Mincho" panose="02020609040205080304" pitchFamily="49" charset="-128"/>
                <a:cs typeface="Arial" panose="020B0604020202020204" pitchFamily="34" charset="0"/>
              </a:rPr>
              <a:t>Här finns det goda ledarskapet och öppenhet för allas idéer och lösningar.</a:t>
            </a:r>
          </a:p>
        </p:txBody>
      </p:sp>
      <p:sp>
        <p:nvSpPr>
          <p:cNvPr id="7" name="textruta 6">
            <a:extLst>
              <a:ext uri="{FF2B5EF4-FFF2-40B4-BE49-F238E27FC236}">
                <a16:creationId xmlns:a16="http://schemas.microsoft.com/office/drawing/2014/main" id="{9003E5D1-F2AF-A1BF-20BB-80F8FBE56A8D}"/>
              </a:ext>
            </a:extLst>
          </p:cNvPr>
          <p:cNvSpPr txBox="1"/>
          <p:nvPr/>
        </p:nvSpPr>
        <p:spPr>
          <a:xfrm>
            <a:off x="839788" y="1605429"/>
            <a:ext cx="5136515" cy="1846659"/>
          </a:xfrm>
          <a:prstGeom prst="rect">
            <a:avLst/>
          </a:prstGeom>
          <a:noFill/>
        </p:spPr>
        <p:txBody>
          <a:bodyPr wrap="square" lIns="0" tIns="0" rIns="0" bIns="0" anchor="t">
            <a:spAutoFit/>
          </a:bodyPr>
          <a:lstStyle/>
          <a:p>
            <a:pPr fontAlgn="base"/>
            <a:r>
              <a:rPr lang="sv-SE" sz="2400" b="1" dirty="0">
                <a:latin typeface="Arial" panose="020B0604020202020204" pitchFamily="34" charset="0"/>
                <a:ea typeface="Times New Roman" panose="02020603050405020304" pitchFamily="18" charset="0"/>
                <a:cs typeface="Arial" panose="020B0604020202020204" pitchFamily="34" charset="0"/>
              </a:rPr>
              <a:t>Haninge kommun verkar för ett meningsfullt och hållbart arbetsliv baserat på glädje, tillit och medskapande.</a:t>
            </a:r>
            <a:endParaRPr lang="sv-SE" sz="2400" b="1" strike="sngStrike" dirty="0">
              <a:latin typeface="Arial" panose="020B0604020202020204" pitchFamily="34" charset="0"/>
              <a:ea typeface="Times New Roman" panose="02020603050405020304" pitchFamily="18" charset="0"/>
              <a:cs typeface="Arial" panose="020B0604020202020204" pitchFamily="34" charset="0"/>
            </a:endParaRPr>
          </a:p>
          <a:p>
            <a:endParaRPr lang="sv-SE" sz="24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93140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En bild som visar klädsel, person, inomhus, person&#10;&#10;Automatiskt genererad beskrivning">
            <a:extLst>
              <a:ext uri="{FF2B5EF4-FFF2-40B4-BE49-F238E27FC236}">
                <a16:creationId xmlns:a16="http://schemas.microsoft.com/office/drawing/2014/main" id="{90A809D1-1391-ADC1-2623-5F5510AEB30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56"/>
          <a:stretch/>
        </p:blipFill>
        <p:spPr>
          <a:xfrm>
            <a:off x="6096000" y="692149"/>
            <a:ext cx="5795962" cy="5400676"/>
          </a:xfrm>
          <a:prstGeom prst="rect">
            <a:avLst/>
          </a:prstGeom>
        </p:spPr>
      </p:pic>
      <p:sp>
        <p:nvSpPr>
          <p:cNvPr id="3" name="textruta 2">
            <a:extLst>
              <a:ext uri="{FF2B5EF4-FFF2-40B4-BE49-F238E27FC236}">
                <a16:creationId xmlns:a16="http://schemas.microsoft.com/office/drawing/2014/main" id="{521A3B57-D790-DA93-8D77-96AD7198B8CD}"/>
              </a:ext>
            </a:extLst>
          </p:cNvPr>
          <p:cNvSpPr txBox="1"/>
          <p:nvPr/>
        </p:nvSpPr>
        <p:spPr>
          <a:xfrm>
            <a:off x="839788" y="306000"/>
            <a:ext cx="8886102" cy="430887"/>
          </a:xfrm>
          <a:prstGeom prst="rect">
            <a:avLst/>
          </a:prstGeom>
          <a:noFill/>
        </p:spPr>
        <p:txBody>
          <a:bodyPr wrap="square" lIns="0" tIns="0" rIns="0" bIns="0" rtlCol="0">
            <a:spAutoFit/>
          </a:bodyPr>
          <a:lstStyle/>
          <a:p>
            <a:pPr fontAlgn="base"/>
            <a:r>
              <a:rPr lang="sv-SE" sz="900" b="1">
                <a:latin typeface="Arial" panose="020B0604020202020204" pitchFamily="34" charset="0"/>
                <a:cs typeface="Arial" panose="020B0604020202020204" pitchFamily="34" charset="0"/>
              </a:rPr>
              <a:t>ARBETSGIVARUMÄRKE  |  POSITION  |  vilken plats vill arbetsgivaren Haninge kommun ta, och hur vill vi uppfattas</a:t>
            </a:r>
          </a:p>
          <a:p>
            <a:pPr fontAlgn="base"/>
            <a:endParaRPr lang="sv-SE" sz="900" b="1">
              <a:latin typeface="Arial" panose="020B0604020202020204" pitchFamily="34" charset="0"/>
              <a:cs typeface="Arial" panose="020B0604020202020204" pitchFamily="34" charset="0"/>
            </a:endParaRPr>
          </a:p>
          <a:p>
            <a:pPr fontAlgn="base"/>
            <a:endParaRPr lang="sv-SE" sz="900" b="1">
              <a:latin typeface="Arial" panose="020B0604020202020204" pitchFamily="34" charset="0"/>
              <a:cs typeface="Arial" panose="020B0604020202020204" pitchFamily="34" charset="0"/>
            </a:endParaRPr>
          </a:p>
        </p:txBody>
      </p:sp>
      <p:sp>
        <p:nvSpPr>
          <p:cNvPr id="2" name="textruta 1">
            <a:extLst>
              <a:ext uri="{FF2B5EF4-FFF2-40B4-BE49-F238E27FC236}">
                <a16:creationId xmlns:a16="http://schemas.microsoft.com/office/drawing/2014/main" id="{4473608E-4DC6-669A-800B-2E88331CC870}"/>
              </a:ext>
            </a:extLst>
          </p:cNvPr>
          <p:cNvSpPr txBox="1"/>
          <p:nvPr/>
        </p:nvSpPr>
        <p:spPr>
          <a:xfrm>
            <a:off x="839788" y="3818214"/>
            <a:ext cx="4390023" cy="1629641"/>
          </a:xfrm>
          <a:prstGeom prst="rect">
            <a:avLst/>
          </a:prstGeom>
          <a:noFill/>
          <a:ln>
            <a:noFill/>
          </a:ln>
        </p:spPr>
        <p:txBody>
          <a:bodyPr wrap="square" lIns="0" tIns="288000" rIns="0" bIns="0" rtlCol="0" anchor="t">
            <a:spAutoFit/>
          </a:bodyPr>
          <a:lstStyle/>
          <a:p>
            <a:pPr>
              <a:spcAft>
                <a:spcPts val="600"/>
              </a:spcAft>
            </a:pPr>
            <a:r>
              <a:rPr lang="sv-SE" sz="1100" dirty="0">
                <a:effectLst/>
                <a:latin typeface="Arial" panose="020B0604020202020204" pitchFamily="34" charset="0"/>
                <a:ea typeface="MS Mincho" panose="02020609040205080304" pitchFamily="49" charset="-128"/>
                <a:cs typeface="Arial" panose="020B0604020202020204" pitchFamily="34" charset="0"/>
              </a:rPr>
              <a:t>Haninge kommun är visionär och vi ser organisationens breda och aktiva roll i samhället. Vi vill utvecklas på ett modernt och modigt sätt och arbetar för att kunna erbjuda god och attraktiv samhällsservice.</a:t>
            </a:r>
          </a:p>
          <a:p>
            <a:pPr>
              <a:spcAft>
                <a:spcPts val="600"/>
              </a:spcAft>
            </a:pPr>
            <a:r>
              <a:rPr lang="sv-SE" sz="1100" dirty="0">
                <a:effectLst/>
                <a:latin typeface="Arial" panose="020B0604020202020204" pitchFamily="34" charset="0"/>
                <a:ea typeface="MS Mincho" panose="02020609040205080304" pitchFamily="49" charset="-128"/>
                <a:cs typeface="Arial" panose="020B0604020202020204" pitchFamily="34" charset="0"/>
              </a:rPr>
              <a:t>Haninge kommun värnar en kultur som ger medarbetare arbetsglädje och energi för att driva utvecklingen framåt och på olika sätt bidra till det samhällsviktiga uppdraget.</a:t>
            </a:r>
          </a:p>
          <a:p>
            <a:pPr>
              <a:spcAft>
                <a:spcPts val="600"/>
              </a:spcAft>
            </a:pPr>
            <a:endParaRPr lang="sv-SE" sz="11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7" name="textruta 6">
            <a:extLst>
              <a:ext uri="{FF2B5EF4-FFF2-40B4-BE49-F238E27FC236}">
                <a16:creationId xmlns:a16="http://schemas.microsoft.com/office/drawing/2014/main" id="{6A773491-E710-A18E-64C7-F468305F8196}"/>
              </a:ext>
            </a:extLst>
          </p:cNvPr>
          <p:cNvSpPr txBox="1"/>
          <p:nvPr/>
        </p:nvSpPr>
        <p:spPr>
          <a:xfrm>
            <a:off x="839789" y="1581650"/>
            <a:ext cx="5136515" cy="2215991"/>
          </a:xfrm>
          <a:prstGeom prst="rect">
            <a:avLst/>
          </a:prstGeom>
          <a:noFill/>
        </p:spPr>
        <p:txBody>
          <a:bodyPr wrap="square" lIns="0" tIns="0" rIns="0" bIns="0" anchor="t">
            <a:spAutoFit/>
          </a:bodyPr>
          <a:lstStyle/>
          <a:p>
            <a:pPr fontAlgn="base"/>
            <a:r>
              <a:rPr lang="sv-SE" sz="2400" b="1" dirty="0">
                <a:latin typeface="Arial"/>
                <a:cs typeface="Arial"/>
              </a:rPr>
              <a:t>Haninge kommun är </a:t>
            </a:r>
            <a:r>
              <a:rPr lang="sv-SE" sz="2400" b="1" dirty="0">
                <a:latin typeface="Arial"/>
                <a:ea typeface="Times New Roman" panose="02020603050405020304" pitchFamily="18" charset="0"/>
                <a:cs typeface="Arial"/>
              </a:rPr>
              <a:t>en nytänkande samhällsaktör med växtkraft </a:t>
            </a:r>
            <a:r>
              <a:rPr lang="sv-SE" sz="2400" b="1" dirty="0">
                <a:latin typeface="Arial"/>
                <a:cs typeface="Arial"/>
              </a:rPr>
              <a:t>för dig </a:t>
            </a:r>
            <a:br>
              <a:rPr lang="sv-SE" sz="2400" b="1" dirty="0">
                <a:latin typeface="Arial"/>
                <a:cs typeface="Arial"/>
              </a:rPr>
            </a:br>
            <a:r>
              <a:rPr lang="sv-SE" sz="2400" b="1" dirty="0">
                <a:latin typeface="Arial"/>
                <a:cs typeface="Arial"/>
              </a:rPr>
              <a:t>som vill utveckla svar på morgondagens tillväxt- </a:t>
            </a:r>
            <a:br>
              <a:rPr lang="sv-SE" sz="2400" b="1" dirty="0">
                <a:latin typeface="Arial" panose="020B0604020202020204" pitchFamily="34" charset="0"/>
                <a:cs typeface="Arial" panose="020B0604020202020204" pitchFamily="34" charset="0"/>
              </a:rPr>
            </a:br>
            <a:r>
              <a:rPr lang="sv-SE" sz="2400" b="1" dirty="0">
                <a:latin typeface="Arial"/>
                <a:cs typeface="Arial"/>
              </a:rPr>
              <a:t>och välfärdsfrågor.</a:t>
            </a:r>
            <a:endParaRPr lang="sv-SE" sz="2400" b="1" dirty="0">
              <a:latin typeface="Arial"/>
              <a:ea typeface="Times New Roman" panose="02020603050405020304" pitchFamily="18" charset="0"/>
              <a:cs typeface="Arial"/>
            </a:endParaRPr>
          </a:p>
        </p:txBody>
      </p:sp>
    </p:spTree>
    <p:extLst>
      <p:ext uri="{BB962C8B-B14F-4D97-AF65-F5344CB8AC3E}">
        <p14:creationId xmlns:p14="http://schemas.microsoft.com/office/powerpoint/2010/main" val="1784616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F90A7724-477B-5A5F-EC26-CE07E9FA0A2F}"/>
              </a:ext>
            </a:extLst>
          </p:cNvPr>
          <p:cNvSpPr txBox="1"/>
          <p:nvPr/>
        </p:nvSpPr>
        <p:spPr>
          <a:xfrm>
            <a:off x="839788" y="306000"/>
            <a:ext cx="8886102" cy="276999"/>
          </a:xfrm>
          <a:prstGeom prst="rect">
            <a:avLst/>
          </a:prstGeom>
          <a:noFill/>
        </p:spPr>
        <p:txBody>
          <a:bodyPr wrap="square" lIns="0" tIns="0" rIns="0" bIns="0" rtlCol="0">
            <a:spAutoFit/>
          </a:bodyPr>
          <a:lstStyle/>
          <a:p>
            <a:r>
              <a:rPr lang="sv-SE" sz="900" b="1">
                <a:latin typeface="Arial" panose="020B0604020202020204" pitchFamily="34" charset="0"/>
                <a:cs typeface="Arial" panose="020B0604020202020204" pitchFamily="34" charset="0"/>
              </a:rPr>
              <a:t>ARBETSGIVARVARUMÄRKE  |  LÖFTE  |  vad lovar Haninge kommun medarbetarna</a:t>
            </a:r>
          </a:p>
          <a:p>
            <a:endParaRPr lang="sv-SE" sz="900" b="1">
              <a:latin typeface="Arial" panose="020B0604020202020204" pitchFamily="34" charset="0"/>
              <a:cs typeface="Arial" panose="020B0604020202020204" pitchFamily="34" charset="0"/>
            </a:endParaRPr>
          </a:p>
        </p:txBody>
      </p:sp>
      <p:sp>
        <p:nvSpPr>
          <p:cNvPr id="4" name="textruta 3">
            <a:extLst>
              <a:ext uri="{FF2B5EF4-FFF2-40B4-BE49-F238E27FC236}">
                <a16:creationId xmlns:a16="http://schemas.microsoft.com/office/drawing/2014/main" id="{5040835B-01BA-BF13-5CF0-C2ADE0A99223}"/>
              </a:ext>
            </a:extLst>
          </p:cNvPr>
          <p:cNvSpPr txBox="1"/>
          <p:nvPr/>
        </p:nvSpPr>
        <p:spPr>
          <a:xfrm>
            <a:off x="839788" y="3055592"/>
            <a:ext cx="4379595" cy="1891251"/>
          </a:xfrm>
          <a:prstGeom prst="rect">
            <a:avLst/>
          </a:prstGeom>
          <a:noFill/>
          <a:ln>
            <a:noFill/>
          </a:ln>
        </p:spPr>
        <p:txBody>
          <a:bodyPr wrap="square" lIns="0" tIns="288000" rIns="0" bIns="0" rtlCol="0" anchor="t">
            <a:spAutoFit/>
          </a:bodyPr>
          <a:lstStyle/>
          <a:p>
            <a:pPr>
              <a:spcAft>
                <a:spcPts val="600"/>
              </a:spcAft>
            </a:pPr>
            <a:r>
              <a:rPr lang="sv-SE" sz="1100" dirty="0">
                <a:effectLst/>
                <a:latin typeface="Arial" panose="020B0604020202020204" pitchFamily="34" charset="0"/>
                <a:ea typeface="MS Mincho"/>
                <a:cs typeface="Arial" panose="020B0604020202020204" pitchFamily="34" charset="0"/>
              </a:rPr>
              <a:t>Haninge har en trygg, lärande organisation, med en prestigelös och medskapande kultur där invånare och näringsliv står i centrum. I Haninge kommun får alla medarbetare möjlighet att utveckla sin potential och ständiga förbättringar är en naturlig del i alla arbetsprocesser.</a:t>
            </a:r>
          </a:p>
          <a:p>
            <a:pPr>
              <a:spcAft>
                <a:spcPts val="600"/>
              </a:spcAft>
            </a:pPr>
            <a:r>
              <a:rPr lang="sv-SE" sz="1100" dirty="0">
                <a:effectLst/>
                <a:latin typeface="Arial" panose="020B0604020202020204" pitchFamily="34" charset="0"/>
                <a:ea typeface="MS Mincho"/>
                <a:cs typeface="Arial" panose="020B0604020202020204" pitchFamily="34" charset="0"/>
              </a:rPr>
              <a:t>Haninge sätter ljus på behovet av medarbetares tankar, idéer och dagliga samtal för att nå kommunens mål. Vi tror på vår gemensamma styrka och på platsens, organisationens och medarbetarnas kraft att lösa utmaningar tillsammans.</a:t>
            </a:r>
          </a:p>
        </p:txBody>
      </p:sp>
      <p:sp>
        <p:nvSpPr>
          <p:cNvPr id="5" name="textruta 4">
            <a:extLst>
              <a:ext uri="{FF2B5EF4-FFF2-40B4-BE49-F238E27FC236}">
                <a16:creationId xmlns:a16="http://schemas.microsoft.com/office/drawing/2014/main" id="{42C32C28-363C-BBB2-8348-08C5CEDF4934}"/>
              </a:ext>
            </a:extLst>
          </p:cNvPr>
          <p:cNvSpPr txBox="1"/>
          <p:nvPr/>
        </p:nvSpPr>
        <p:spPr>
          <a:xfrm>
            <a:off x="839788" y="1592065"/>
            <a:ext cx="4502233" cy="1477328"/>
          </a:xfrm>
          <a:prstGeom prst="rect">
            <a:avLst/>
          </a:prstGeom>
          <a:noFill/>
        </p:spPr>
        <p:txBody>
          <a:bodyPr wrap="square" lIns="0" tIns="0" rIns="0" bIns="0" anchor="t">
            <a:spAutoFit/>
          </a:bodyPr>
          <a:lstStyle/>
          <a:p>
            <a:pPr fontAlgn="base"/>
            <a:r>
              <a:rPr lang="sv-SE" sz="2400" b="1" dirty="0">
                <a:latin typeface="Arial" panose="020B0604020202020204" pitchFamily="34" charset="0"/>
                <a:ea typeface="Times New Roman" panose="02020603050405020304" pitchFamily="18" charset="0"/>
                <a:cs typeface="Arial" panose="020B0604020202020204" pitchFamily="34" charset="0"/>
              </a:rPr>
              <a:t>Haninge kommun erbjuder tid för utveckling och rum för idéer. Tillsammans gör vi skillnad.</a:t>
            </a:r>
          </a:p>
        </p:txBody>
      </p:sp>
      <p:pic>
        <p:nvPicPr>
          <p:cNvPr id="2" name="Bildobjekt 1" descr="En bild som visar text, person, inomhus, bärbar dator&#10;&#10;Automatiskt genererad beskrivning">
            <a:extLst>
              <a:ext uri="{FF2B5EF4-FFF2-40B4-BE49-F238E27FC236}">
                <a16:creationId xmlns:a16="http://schemas.microsoft.com/office/drawing/2014/main" id="{3F6D1543-1A08-A55A-C95E-210B6D0C9D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306000"/>
            <a:ext cx="5775289" cy="5499488"/>
          </a:xfrm>
          <a:prstGeom prst="rect">
            <a:avLst/>
          </a:prstGeom>
        </p:spPr>
      </p:pic>
    </p:spTree>
    <p:extLst>
      <p:ext uri="{BB962C8B-B14F-4D97-AF65-F5344CB8AC3E}">
        <p14:creationId xmlns:p14="http://schemas.microsoft.com/office/powerpoint/2010/main" val="2217453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289AE339-3A91-3EB4-5EB7-8326CD34AF5A}"/>
              </a:ext>
            </a:extLst>
          </p:cNvPr>
          <p:cNvSpPr txBox="1"/>
          <p:nvPr/>
        </p:nvSpPr>
        <p:spPr>
          <a:xfrm>
            <a:off x="839788" y="306000"/>
            <a:ext cx="8886102" cy="415498"/>
          </a:xfrm>
          <a:prstGeom prst="rect">
            <a:avLst/>
          </a:prstGeom>
          <a:noFill/>
        </p:spPr>
        <p:txBody>
          <a:bodyPr wrap="square" lIns="0" tIns="0" rIns="0" bIns="0" rtlCol="0">
            <a:spAutoFit/>
          </a:bodyPr>
          <a:lstStyle/>
          <a:p>
            <a:pPr fontAlgn="base"/>
            <a:r>
              <a:rPr lang="sv-SE" sz="900" b="1">
                <a:latin typeface="Arial" panose="020B0604020202020204" pitchFamily="34" charset="0"/>
                <a:cs typeface="Arial" panose="020B0604020202020204" pitchFamily="34" charset="0"/>
              </a:rPr>
              <a:t>ARBETSGIVARVARUMÄRKE  |  KÄRNVÄRDEN  |  vad vi vill förmedla och vad medarbetare ska känna</a:t>
            </a:r>
          </a:p>
          <a:p>
            <a:pPr fontAlgn="base"/>
            <a:endParaRPr lang="sv-SE" sz="900" b="1">
              <a:latin typeface="Arial" panose="020B0604020202020204" pitchFamily="34" charset="0"/>
              <a:cs typeface="Arial" panose="020B0604020202020204" pitchFamily="34" charset="0"/>
            </a:endParaRPr>
          </a:p>
          <a:p>
            <a:endParaRPr lang="sv-SE" sz="900" b="1">
              <a:latin typeface="Arial" panose="020B0604020202020204" pitchFamily="34" charset="0"/>
              <a:cs typeface="Arial" panose="020B0604020202020204" pitchFamily="34" charset="0"/>
            </a:endParaRPr>
          </a:p>
        </p:txBody>
      </p:sp>
      <p:pic>
        <p:nvPicPr>
          <p:cNvPr id="2" name="Bildobjekt 1" descr="En bild som visar Människoansikte, person, klädsel, leende&#10;&#10;Automatiskt genererad beskrivning">
            <a:extLst>
              <a:ext uri="{FF2B5EF4-FFF2-40B4-BE49-F238E27FC236}">
                <a16:creationId xmlns:a16="http://schemas.microsoft.com/office/drawing/2014/main" id="{DCA67A14-953A-0AB6-EB64-A8D486B9DC5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95999" y="692150"/>
            <a:ext cx="5795964" cy="5400676"/>
          </a:xfrm>
          <a:prstGeom prst="rect">
            <a:avLst/>
          </a:prstGeom>
        </p:spPr>
      </p:pic>
      <p:sp>
        <p:nvSpPr>
          <p:cNvPr id="3" name="textruta 2">
            <a:extLst>
              <a:ext uri="{FF2B5EF4-FFF2-40B4-BE49-F238E27FC236}">
                <a16:creationId xmlns:a16="http://schemas.microsoft.com/office/drawing/2014/main" id="{90D8DF73-A1F2-2C4E-48F0-1EFAE742FCE2}"/>
              </a:ext>
            </a:extLst>
          </p:cNvPr>
          <p:cNvSpPr txBox="1"/>
          <p:nvPr/>
        </p:nvSpPr>
        <p:spPr>
          <a:xfrm>
            <a:off x="839788" y="2367422"/>
            <a:ext cx="4837478" cy="1629641"/>
          </a:xfrm>
          <a:prstGeom prst="rect">
            <a:avLst/>
          </a:prstGeom>
          <a:noFill/>
          <a:ln>
            <a:noFill/>
          </a:ln>
        </p:spPr>
        <p:txBody>
          <a:bodyPr wrap="square" lIns="0" tIns="288000" rIns="0" bIns="0" rtlCol="0" anchor="t">
            <a:spAutoFit/>
          </a:bodyPr>
          <a:lstStyle/>
          <a:p>
            <a:pPr>
              <a:spcAft>
                <a:spcPts val="600"/>
              </a:spcAft>
            </a:pPr>
            <a:r>
              <a:rPr lang="sv-SE" sz="1100" dirty="0">
                <a:effectLst/>
                <a:latin typeface="Arial" panose="020B0604020202020204" pitchFamily="34" charset="0"/>
                <a:ea typeface="MS Mincho" panose="02020609040205080304" pitchFamily="49" charset="-128"/>
                <a:cs typeface="Arial" panose="020B0604020202020204" pitchFamily="34" charset="0"/>
              </a:rPr>
              <a:t>Vi drivs av att skapa en bättre framtid, för dem som bor här, verkar här, för dem som besöker eller vill flytta till Haninge. Vi tror på vår gemensamma styrka och på platsens, organisationens och medarbetarnas kraft att lösa utmaningar tillsammans.</a:t>
            </a:r>
          </a:p>
          <a:p>
            <a:pPr>
              <a:spcAft>
                <a:spcPts val="600"/>
              </a:spcAft>
            </a:pPr>
            <a:r>
              <a:rPr lang="sv-SE" sz="1100" dirty="0">
                <a:effectLst/>
                <a:latin typeface="Arial" panose="020B0604020202020204" pitchFamily="34" charset="0"/>
                <a:ea typeface="MS Mincho" panose="02020609040205080304" pitchFamily="49" charset="-128"/>
                <a:cs typeface="Arial" panose="020B0604020202020204" pitchFamily="34" charset="0"/>
              </a:rPr>
              <a:t>Vi är nyfikna, vi vill veta mer, lära oss och förstå. När vi gör det kan vi utveckla Haninge för att ständigt bli bättre.</a:t>
            </a:r>
          </a:p>
          <a:p>
            <a:pPr>
              <a:spcAft>
                <a:spcPts val="600"/>
              </a:spcAft>
            </a:pPr>
            <a:r>
              <a:rPr lang="sv-SE" sz="1100" dirty="0">
                <a:effectLst/>
                <a:latin typeface="Arial" panose="020B0604020202020204" pitchFamily="34" charset="0"/>
                <a:ea typeface="MS Mincho" panose="02020609040205080304" pitchFamily="49" charset="-128"/>
                <a:cs typeface="Arial" panose="020B0604020202020204" pitchFamily="34" charset="0"/>
              </a:rPr>
              <a:t>Vi lyssnar på behoven hos dem vi finns till för och vi bryr oss om varandra. </a:t>
            </a:r>
          </a:p>
        </p:txBody>
      </p:sp>
      <p:sp>
        <p:nvSpPr>
          <p:cNvPr id="4" name="textruta 3">
            <a:extLst>
              <a:ext uri="{FF2B5EF4-FFF2-40B4-BE49-F238E27FC236}">
                <a16:creationId xmlns:a16="http://schemas.microsoft.com/office/drawing/2014/main" id="{90FDC0A1-EBE3-32BF-74A3-24A7F61422EE}"/>
              </a:ext>
            </a:extLst>
          </p:cNvPr>
          <p:cNvSpPr txBox="1"/>
          <p:nvPr/>
        </p:nvSpPr>
        <p:spPr>
          <a:xfrm>
            <a:off x="839788" y="1590486"/>
            <a:ext cx="5136515" cy="738664"/>
          </a:xfrm>
          <a:prstGeom prst="rect">
            <a:avLst/>
          </a:prstGeom>
          <a:noFill/>
        </p:spPr>
        <p:txBody>
          <a:bodyPr wrap="square" lIns="0" tIns="0" rIns="0" bIns="0" anchor="t">
            <a:spAutoFit/>
          </a:bodyPr>
          <a:lstStyle/>
          <a:p>
            <a:pPr fontAlgn="base"/>
            <a:r>
              <a:rPr lang="sv-SE" sz="2400" b="1" dirty="0">
                <a:effectLst/>
                <a:latin typeface="Arial" panose="020B0604020202020204" pitchFamily="34" charset="0"/>
                <a:ea typeface="Times New Roman" panose="02020603050405020304" pitchFamily="18" charset="0"/>
                <a:cs typeface="Arial" panose="020B0604020202020204" pitchFamily="34" charset="0"/>
              </a:rPr>
              <a:t>Vi är drivna</a:t>
            </a:r>
            <a:r>
              <a:rPr lang="sv-SE" sz="2400" b="1" dirty="0">
                <a:latin typeface="Arial" panose="020B0604020202020204" pitchFamily="34" charset="0"/>
                <a:ea typeface="Times New Roman" panose="02020603050405020304" pitchFamily="18" charset="0"/>
                <a:cs typeface="Arial" panose="020B0604020202020204" pitchFamily="34" charset="0"/>
              </a:rPr>
              <a:t>, </a:t>
            </a:r>
            <a:r>
              <a:rPr lang="sv-SE" sz="2400" b="1" dirty="0">
                <a:effectLst/>
                <a:latin typeface="Arial" panose="020B0604020202020204" pitchFamily="34" charset="0"/>
                <a:ea typeface="Times New Roman" panose="02020603050405020304" pitchFamily="18" charset="0"/>
                <a:cs typeface="Arial" panose="020B0604020202020204" pitchFamily="34" charset="0"/>
              </a:rPr>
              <a:t>nyfikna </a:t>
            </a:r>
            <a:br>
              <a:rPr lang="sv-SE" sz="2400" b="1" dirty="0">
                <a:effectLst/>
                <a:latin typeface="Arial" panose="020B0604020202020204" pitchFamily="34" charset="0"/>
                <a:ea typeface="Times New Roman" panose="02020603050405020304" pitchFamily="18" charset="0"/>
                <a:cs typeface="Arial" panose="020B0604020202020204" pitchFamily="34" charset="0"/>
              </a:rPr>
            </a:br>
            <a:r>
              <a:rPr lang="sv-SE" sz="2400" b="1" dirty="0">
                <a:effectLst/>
                <a:latin typeface="Arial" panose="020B0604020202020204" pitchFamily="34" charset="0"/>
                <a:ea typeface="Times New Roman" panose="02020603050405020304" pitchFamily="18" charset="0"/>
                <a:cs typeface="Arial" panose="020B0604020202020204" pitchFamily="34" charset="0"/>
              </a:rPr>
              <a:t>och omtänksamma.</a:t>
            </a:r>
          </a:p>
        </p:txBody>
      </p:sp>
    </p:spTree>
    <p:extLst>
      <p:ext uri="{BB962C8B-B14F-4D97-AF65-F5344CB8AC3E}">
        <p14:creationId xmlns:p14="http://schemas.microsoft.com/office/powerpoint/2010/main" val="2762410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utomhus, växt, gräs, Landskapsvård&#10;&#10;Automatiskt genererad beskrivning">
            <a:extLst>
              <a:ext uri="{FF2B5EF4-FFF2-40B4-BE49-F238E27FC236}">
                <a16:creationId xmlns:a16="http://schemas.microsoft.com/office/drawing/2014/main" id="{BD9AEC79-2C8B-BCB7-0CEC-8FF8C8895B4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2000" y="-45686"/>
            <a:ext cx="12204000" cy="6138511"/>
          </a:xfrm>
          <a:prstGeom prst="rect">
            <a:avLst/>
          </a:prstGeom>
        </p:spPr>
      </p:pic>
      <p:sp>
        <p:nvSpPr>
          <p:cNvPr id="3" name="Rektangel 2">
            <a:extLst>
              <a:ext uri="{FF2B5EF4-FFF2-40B4-BE49-F238E27FC236}">
                <a16:creationId xmlns:a16="http://schemas.microsoft.com/office/drawing/2014/main" id="{1FC3197D-D66C-1CF3-327D-FE6FEBF893FF}"/>
              </a:ext>
            </a:extLst>
          </p:cNvPr>
          <p:cNvSpPr/>
          <p:nvPr/>
        </p:nvSpPr>
        <p:spPr>
          <a:xfrm>
            <a:off x="-11999" y="3120318"/>
            <a:ext cx="12204000" cy="2963333"/>
          </a:xfrm>
          <a:prstGeom prst="rect">
            <a:avLst/>
          </a:prstGeom>
          <a:gradFill>
            <a:gsLst>
              <a:gs pos="7000">
                <a:schemeClr val="bg1">
                  <a:lumMod val="0"/>
                  <a:lumOff val="100000"/>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latin typeface="Arial" panose="020B0604020202020204" pitchFamily="34" charset="0"/>
              <a:cs typeface="Arial" panose="020B0604020202020204" pitchFamily="34" charset="0"/>
            </a:endParaRPr>
          </a:p>
        </p:txBody>
      </p:sp>
      <p:sp>
        <p:nvSpPr>
          <p:cNvPr id="4" name="Rubrik 2">
            <a:extLst>
              <a:ext uri="{FF2B5EF4-FFF2-40B4-BE49-F238E27FC236}">
                <a16:creationId xmlns:a16="http://schemas.microsoft.com/office/drawing/2014/main" id="{D4619103-45AB-8FB0-40A4-704E12C8B3A1}"/>
              </a:ext>
            </a:extLst>
          </p:cNvPr>
          <p:cNvSpPr txBox="1">
            <a:spLocks/>
          </p:cNvSpPr>
          <p:nvPr/>
        </p:nvSpPr>
        <p:spPr>
          <a:xfrm>
            <a:off x="6762" y="4421106"/>
            <a:ext cx="12173239" cy="1781012"/>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a:lnSpc>
                <a:spcPts val="7000"/>
              </a:lnSpc>
            </a:pPr>
            <a:r>
              <a:rPr lang="sv-SE" sz="7000">
                <a:solidFill>
                  <a:schemeClr val="bg2"/>
                </a:solidFill>
              </a:rPr>
              <a:t>GEMENSAM MÅLBILD</a:t>
            </a:r>
            <a:endParaRPr lang="sv-SE" sz="2000">
              <a:solidFill>
                <a:schemeClr val="bg2"/>
              </a:solidFill>
            </a:endParaRPr>
          </a:p>
        </p:txBody>
      </p:sp>
    </p:spTree>
    <p:extLst>
      <p:ext uri="{BB962C8B-B14F-4D97-AF65-F5344CB8AC3E}">
        <p14:creationId xmlns:p14="http://schemas.microsoft.com/office/powerpoint/2010/main" val="2378339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person&#10;&#10;Automatiskt genererad beskrivning">
            <a:extLst>
              <a:ext uri="{FF2B5EF4-FFF2-40B4-BE49-F238E27FC236}">
                <a16:creationId xmlns:a16="http://schemas.microsoft.com/office/drawing/2014/main" id="{C8C00C50-DCAF-8312-C438-50701C848EC9}"/>
              </a:ext>
            </a:extLst>
          </p:cNvPr>
          <p:cNvPicPr preferRelativeResize="0">
            <a:picLocks/>
          </p:cNvPicPr>
          <p:nvPr/>
        </p:nvPicPr>
        <p:blipFill rotWithShape="1">
          <a:blip r:embed="rId3" cstate="print">
            <a:extLst>
              <a:ext uri="{28A0092B-C50C-407E-A947-70E740481C1C}">
                <a14:useLocalDpi xmlns:a14="http://schemas.microsoft.com/office/drawing/2010/main"/>
              </a:ext>
            </a:extLst>
          </a:blip>
          <a:srcRect/>
          <a:stretch/>
        </p:blipFill>
        <p:spPr>
          <a:xfrm>
            <a:off x="6095998" y="678786"/>
            <a:ext cx="5795963" cy="5414038"/>
          </a:xfrm>
          <a:prstGeom prst="rect">
            <a:avLst/>
          </a:prstGeom>
        </p:spPr>
      </p:pic>
      <p:sp>
        <p:nvSpPr>
          <p:cNvPr id="16" name="textruta 15">
            <a:extLst>
              <a:ext uri="{FF2B5EF4-FFF2-40B4-BE49-F238E27FC236}">
                <a16:creationId xmlns:a16="http://schemas.microsoft.com/office/drawing/2014/main" id="{52E27CA9-DF68-DBE2-7213-A1EF37DF3072}"/>
              </a:ext>
            </a:extLst>
          </p:cNvPr>
          <p:cNvSpPr txBox="1"/>
          <p:nvPr/>
        </p:nvSpPr>
        <p:spPr>
          <a:xfrm>
            <a:off x="839788" y="306000"/>
            <a:ext cx="8886102" cy="307777"/>
          </a:xfrm>
          <a:prstGeom prst="rect">
            <a:avLst/>
          </a:prstGeom>
          <a:noFill/>
        </p:spPr>
        <p:txBody>
          <a:bodyPr wrap="square" lIns="0" tIns="0" rIns="0" bIns="0" rtlCol="0">
            <a:spAutoFit/>
          </a:bodyPr>
          <a:lstStyle/>
          <a:p>
            <a:pPr fontAlgn="base"/>
            <a:r>
              <a:rPr lang="sv-SE" sz="1000" b="1">
                <a:latin typeface="Arial" panose="020B0604020202020204" pitchFamily="34" charset="0"/>
                <a:cs typeface="Arial" panose="020B0604020202020204" pitchFamily="34" charset="0"/>
              </a:rPr>
              <a:t>GEMENSAM MÅLBILD</a:t>
            </a:r>
          </a:p>
          <a:p>
            <a:endParaRPr lang="sv-SE" sz="1000" b="1">
              <a:latin typeface="Arial" panose="020B0604020202020204" pitchFamily="34" charset="0"/>
              <a:cs typeface="Arial" panose="020B0604020202020204" pitchFamily="34" charset="0"/>
            </a:endParaRPr>
          </a:p>
        </p:txBody>
      </p:sp>
      <p:pic>
        <p:nvPicPr>
          <p:cNvPr id="2" name="Bildobjekt 1" descr="En bild som visar utomhus, byggnad, träd, fönster&#10;&#10;Automatiskt genererad beskrivning">
            <a:extLst>
              <a:ext uri="{FF2B5EF4-FFF2-40B4-BE49-F238E27FC236}">
                <a16:creationId xmlns:a16="http://schemas.microsoft.com/office/drawing/2014/main" id="{598C4DC7-7A44-73F0-129B-DDA7A46E881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95998" y="678786"/>
            <a:ext cx="5795963" cy="5414038"/>
          </a:xfrm>
          <a:prstGeom prst="rect">
            <a:avLst/>
          </a:prstGeom>
        </p:spPr>
      </p:pic>
      <p:sp>
        <p:nvSpPr>
          <p:cNvPr id="3" name="Ellips 2">
            <a:extLst>
              <a:ext uri="{FF2B5EF4-FFF2-40B4-BE49-F238E27FC236}">
                <a16:creationId xmlns:a16="http://schemas.microsoft.com/office/drawing/2014/main" id="{59120649-B70A-7EF0-067F-2ACCB18B8B06}"/>
              </a:ext>
            </a:extLst>
          </p:cNvPr>
          <p:cNvSpPr/>
          <p:nvPr/>
        </p:nvSpPr>
        <p:spPr>
          <a:xfrm>
            <a:off x="9173025" y="1020109"/>
            <a:ext cx="1860944" cy="18609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latin typeface="Arial" panose="020B0604020202020204" pitchFamily="34" charset="0"/>
              <a:cs typeface="Arial" panose="020B0604020202020204" pitchFamily="34" charset="0"/>
            </a:endParaRPr>
          </a:p>
        </p:txBody>
      </p:sp>
      <p:sp>
        <p:nvSpPr>
          <p:cNvPr id="4" name="textruta 3">
            <a:extLst>
              <a:ext uri="{FF2B5EF4-FFF2-40B4-BE49-F238E27FC236}">
                <a16:creationId xmlns:a16="http://schemas.microsoft.com/office/drawing/2014/main" id="{8FD26245-43E6-9BCE-C6ED-29360E531905}"/>
              </a:ext>
            </a:extLst>
          </p:cNvPr>
          <p:cNvSpPr txBox="1"/>
          <p:nvPr/>
        </p:nvSpPr>
        <p:spPr>
          <a:xfrm>
            <a:off x="9173025" y="1688971"/>
            <a:ext cx="1860944" cy="523220"/>
          </a:xfrm>
          <a:prstGeom prst="rect">
            <a:avLst/>
          </a:prstGeom>
          <a:noFill/>
        </p:spPr>
        <p:txBody>
          <a:bodyPr wrap="square">
            <a:spAutoFit/>
          </a:bodyPr>
          <a:lstStyle/>
          <a:p>
            <a:pPr algn="ctr"/>
            <a:r>
              <a:rPr lang="sv-SE" sz="1400" b="1">
                <a:solidFill>
                  <a:schemeClr val="bg1"/>
                </a:solidFill>
                <a:latin typeface="Arial" panose="020B0604020202020204" pitchFamily="34" charset="0"/>
                <a:cs typeface="Arial" panose="020B0604020202020204" pitchFamily="34" charset="0"/>
              </a:rPr>
              <a:t>MÅLBILD </a:t>
            </a:r>
          </a:p>
          <a:p>
            <a:pPr algn="ctr"/>
            <a:r>
              <a:rPr lang="sv-SE" sz="1400" b="1">
                <a:solidFill>
                  <a:schemeClr val="bg1"/>
                </a:solidFill>
                <a:latin typeface="Arial" panose="020B0604020202020204" pitchFamily="34" charset="0"/>
                <a:cs typeface="Arial" panose="020B0604020202020204" pitchFamily="34" charset="0"/>
              </a:rPr>
              <a:t>HANINGE 2032</a:t>
            </a:r>
          </a:p>
        </p:txBody>
      </p:sp>
      <p:sp>
        <p:nvSpPr>
          <p:cNvPr id="8" name="textruta 7">
            <a:extLst>
              <a:ext uri="{FF2B5EF4-FFF2-40B4-BE49-F238E27FC236}">
                <a16:creationId xmlns:a16="http://schemas.microsoft.com/office/drawing/2014/main" id="{44EF3AFC-DFF1-716B-D005-71B013A8856D}"/>
              </a:ext>
            </a:extLst>
          </p:cNvPr>
          <p:cNvSpPr txBox="1"/>
          <p:nvPr/>
        </p:nvSpPr>
        <p:spPr>
          <a:xfrm>
            <a:off x="839788" y="4476582"/>
            <a:ext cx="4243887" cy="1306475"/>
          </a:xfrm>
          <a:prstGeom prst="rect">
            <a:avLst/>
          </a:prstGeom>
          <a:noFill/>
          <a:ln>
            <a:noFill/>
          </a:ln>
        </p:spPr>
        <p:txBody>
          <a:bodyPr wrap="square" lIns="0" tIns="288000" rIns="0" bIns="0" rtlCol="0" anchor="t">
            <a:spAutoFit/>
          </a:bodyPr>
          <a:lstStyle/>
          <a:p>
            <a:pPr algn="l"/>
            <a:r>
              <a:rPr lang="sv-SE" sz="1100" dirty="0">
                <a:latin typeface="Arial" panose="020B0604020202020204" pitchFamily="34" charset="0"/>
                <a:cs typeface="Arial" panose="020B0604020202020204" pitchFamily="34" charset="0"/>
              </a:rPr>
              <a:t>Målbilden är visionär och har ett perspektiv till 2032. Den bottnar i målgruppsanalysen som inkluderar såväl strategiska styrdokument (inklusive visionsformuleringen i Mål och budget 2024/27) som platsens och kommunens styrkor samt andra förutsättningar. Dessa insikter har sedan sammanställts i målgruppsanalysen 2022 och en målformulering med perspektiv 2032 har tagits fram.  </a:t>
            </a:r>
          </a:p>
        </p:txBody>
      </p:sp>
      <p:sp>
        <p:nvSpPr>
          <p:cNvPr id="9" name="textruta 8">
            <a:extLst>
              <a:ext uri="{FF2B5EF4-FFF2-40B4-BE49-F238E27FC236}">
                <a16:creationId xmlns:a16="http://schemas.microsoft.com/office/drawing/2014/main" id="{7A44B9D3-04C0-0E41-B696-27EE393EE09C}"/>
              </a:ext>
            </a:extLst>
          </p:cNvPr>
          <p:cNvSpPr txBox="1"/>
          <p:nvPr/>
        </p:nvSpPr>
        <p:spPr>
          <a:xfrm>
            <a:off x="839788" y="994969"/>
            <a:ext cx="4660446" cy="3831818"/>
          </a:xfrm>
          <a:prstGeom prst="rect">
            <a:avLst/>
          </a:prstGeom>
          <a:noFill/>
        </p:spPr>
        <p:txBody>
          <a:bodyPr wrap="square" lIns="0" tIns="0" rIns="0" bIns="0" anchor="t">
            <a:spAutoFit/>
          </a:bodyPr>
          <a:lstStyle/>
          <a:p>
            <a:pPr fontAlgn="base">
              <a:spcAft>
                <a:spcPts val="600"/>
              </a:spcAft>
            </a:pPr>
            <a:r>
              <a:rPr lang="sv-SE" sz="1600" b="1" dirty="0">
                <a:effectLst/>
                <a:latin typeface="Arial" panose="020B0604020202020204" pitchFamily="34" charset="0"/>
                <a:cs typeface="Arial" panose="020B0604020202020204" pitchFamily="34" charset="0"/>
              </a:rPr>
              <a:t>Haninge öppnar dörrar till ett gott liv, </a:t>
            </a:r>
            <a:br>
              <a:rPr lang="sv-SE" sz="1600" b="1" dirty="0">
                <a:effectLst/>
                <a:latin typeface="Arial" panose="020B0604020202020204" pitchFamily="34" charset="0"/>
                <a:cs typeface="Arial" panose="020B0604020202020204" pitchFamily="34" charset="0"/>
              </a:rPr>
            </a:br>
            <a:r>
              <a:rPr lang="sv-SE" sz="1600" b="1" dirty="0">
                <a:effectLst/>
                <a:latin typeface="Arial" panose="020B0604020202020204" pitchFamily="34" charset="0"/>
                <a:cs typeface="Arial" panose="020B0604020202020204" pitchFamily="34" charset="0"/>
              </a:rPr>
              <a:t>till nyskapande och till rekreation. </a:t>
            </a:r>
            <a:endParaRPr lang="sv-SE" sz="1600" b="1" dirty="0">
              <a:latin typeface="Arial" panose="020B0604020202020204" pitchFamily="34" charset="0"/>
              <a:cs typeface="Arial" panose="020B0604020202020204" pitchFamily="34" charset="0"/>
            </a:endParaRPr>
          </a:p>
          <a:p>
            <a:pPr fontAlgn="base">
              <a:spcAft>
                <a:spcPts val="600"/>
              </a:spcAft>
            </a:pPr>
            <a:r>
              <a:rPr lang="sv-SE" sz="1600" b="1" dirty="0">
                <a:effectLst/>
                <a:latin typeface="Arial" panose="020B0604020202020204" pitchFamily="34" charset="0"/>
                <a:cs typeface="Arial" panose="020B0604020202020204" pitchFamily="34" charset="0"/>
              </a:rPr>
              <a:t>Här finns det uppenbara: </a:t>
            </a:r>
            <a:br>
              <a:rPr lang="sv-SE" sz="1600" b="1" dirty="0">
                <a:effectLst/>
                <a:latin typeface="Arial" panose="020B0604020202020204" pitchFamily="34" charset="0"/>
                <a:cs typeface="Arial" panose="020B0604020202020204" pitchFamily="34" charset="0"/>
              </a:rPr>
            </a:br>
            <a:r>
              <a:rPr lang="sv-SE" sz="1600" b="1" dirty="0">
                <a:effectLst/>
                <a:latin typeface="Arial" panose="020B0604020202020204" pitchFamily="34" charset="0"/>
                <a:cs typeface="Arial" panose="020B0604020202020204" pitchFamily="34" charset="0"/>
              </a:rPr>
              <a:t>Havet, skogen och närheten till storstaden. </a:t>
            </a:r>
            <a:endParaRPr lang="sv-SE" sz="1600" b="1" dirty="0">
              <a:latin typeface="Arial" panose="020B0604020202020204" pitchFamily="34" charset="0"/>
              <a:cs typeface="Arial" panose="020B0604020202020204" pitchFamily="34" charset="0"/>
            </a:endParaRPr>
          </a:p>
          <a:p>
            <a:pPr fontAlgn="base">
              <a:spcAft>
                <a:spcPts val="600"/>
              </a:spcAft>
            </a:pPr>
            <a:r>
              <a:rPr lang="sv-SE" sz="1600" b="1" dirty="0">
                <a:effectLst/>
                <a:latin typeface="Arial" panose="020B0604020202020204" pitchFamily="34" charset="0"/>
                <a:cs typeface="Arial" panose="020B0604020202020204" pitchFamily="34" charset="0"/>
              </a:rPr>
              <a:t>I Haninge 2032 finns en stark gemenskap, </a:t>
            </a:r>
            <a:br>
              <a:rPr lang="sv-SE" sz="1600" b="1" dirty="0">
                <a:effectLst/>
                <a:latin typeface="Arial" panose="020B0604020202020204" pitchFamily="34" charset="0"/>
                <a:cs typeface="Arial" panose="020B0604020202020204" pitchFamily="34" charset="0"/>
              </a:rPr>
            </a:br>
            <a:r>
              <a:rPr lang="sv-SE" sz="1600" b="1" dirty="0">
                <a:effectLst/>
                <a:latin typeface="Arial" panose="020B0604020202020204" pitchFamily="34" charset="0"/>
                <a:cs typeface="Arial" panose="020B0604020202020204" pitchFamily="34" charset="0"/>
              </a:rPr>
              <a:t>ett vardagsäventyr om hörnet och </a:t>
            </a:r>
            <a:br>
              <a:rPr lang="sv-SE" sz="1600" b="1" dirty="0">
                <a:effectLst/>
                <a:latin typeface="Arial" panose="020B0604020202020204" pitchFamily="34" charset="0"/>
                <a:cs typeface="Arial" panose="020B0604020202020204" pitchFamily="34" charset="0"/>
              </a:rPr>
            </a:br>
            <a:r>
              <a:rPr lang="sv-SE" sz="1600" b="1" dirty="0">
                <a:effectLst/>
                <a:latin typeface="Arial" panose="020B0604020202020204" pitchFamily="34" charset="0"/>
                <a:cs typeface="Arial" panose="020B0604020202020204" pitchFamily="34" charset="0"/>
              </a:rPr>
              <a:t>en växtkraft utöver det vanliga. </a:t>
            </a:r>
            <a:endParaRPr lang="sv-SE" sz="1600" b="1" dirty="0">
              <a:latin typeface="Arial" panose="020B0604020202020204" pitchFamily="34" charset="0"/>
              <a:cs typeface="Arial" panose="020B0604020202020204" pitchFamily="34" charset="0"/>
            </a:endParaRPr>
          </a:p>
          <a:p>
            <a:pPr fontAlgn="base">
              <a:spcAft>
                <a:spcPts val="600"/>
              </a:spcAft>
            </a:pPr>
            <a:r>
              <a:rPr lang="sv-SE" sz="1600" b="1" dirty="0">
                <a:effectLst/>
                <a:latin typeface="Arial" panose="020B0604020202020204" pitchFamily="34" charset="0"/>
                <a:cs typeface="Arial" panose="020B0604020202020204" pitchFamily="34" charset="0"/>
              </a:rPr>
              <a:t>I Haninge 2032 finns utrymme för det stora och det lilla, plats för idéer och för nya perspektiv. </a:t>
            </a:r>
            <a:endParaRPr lang="sv-SE" sz="1600" b="1" dirty="0">
              <a:latin typeface="Arial" panose="020B0604020202020204" pitchFamily="34" charset="0"/>
              <a:cs typeface="Arial" panose="020B0604020202020204" pitchFamily="34" charset="0"/>
            </a:endParaRPr>
          </a:p>
          <a:p>
            <a:pPr fontAlgn="base">
              <a:spcAft>
                <a:spcPts val="600"/>
              </a:spcAft>
            </a:pPr>
            <a:r>
              <a:rPr lang="sv-SE" sz="1600" b="1" dirty="0">
                <a:effectLst/>
                <a:latin typeface="Arial" panose="020B0604020202020204" pitchFamily="34" charset="0"/>
                <a:cs typeface="Arial" panose="020B0604020202020204" pitchFamily="34" charset="0"/>
              </a:rPr>
              <a:t>I Haninge finns en rörelse framåt</a:t>
            </a:r>
            <a:br>
              <a:rPr lang="sv-SE" sz="1600" b="1" dirty="0">
                <a:effectLst/>
                <a:latin typeface="Arial" panose="020B0604020202020204" pitchFamily="34" charset="0"/>
                <a:cs typeface="Arial" panose="020B0604020202020204" pitchFamily="34" charset="0"/>
              </a:rPr>
            </a:br>
            <a:r>
              <a:rPr lang="sv-SE" sz="1600" b="1" dirty="0">
                <a:effectLst/>
                <a:latin typeface="Arial" panose="020B0604020202020204" pitchFamily="34" charset="0"/>
                <a:cs typeface="Arial" panose="020B0604020202020204" pitchFamily="34" charset="0"/>
              </a:rPr>
              <a:t>för hållbar utveckling och för ett liv i balans, </a:t>
            </a:r>
            <a:br>
              <a:rPr lang="sv-SE" sz="1600" b="1" dirty="0">
                <a:effectLst/>
                <a:latin typeface="Arial" panose="020B0604020202020204" pitchFamily="34" charset="0"/>
                <a:cs typeface="Arial" panose="020B0604020202020204" pitchFamily="34" charset="0"/>
              </a:rPr>
            </a:br>
            <a:r>
              <a:rPr lang="sv-SE" sz="1600" b="1" dirty="0">
                <a:effectLst/>
                <a:latin typeface="Arial" panose="020B0604020202020204" pitchFamily="34" charset="0"/>
                <a:cs typeface="Arial" panose="020B0604020202020204" pitchFamily="34" charset="0"/>
              </a:rPr>
              <a:t>ett liv som vi skapar tillsammans.</a:t>
            </a:r>
          </a:p>
          <a:p>
            <a:pPr fontAlgn="base"/>
            <a:endParaRPr lang="sv-SE" sz="1600" b="1" dirty="0">
              <a:latin typeface="Arial" panose="020B0604020202020204" pitchFamily="34" charset="0"/>
              <a:ea typeface="Times New Roman" panose="02020603050405020304" pitchFamily="18" charset="0"/>
              <a:cs typeface="Arial" panose="020B0604020202020204" pitchFamily="34" charset="0"/>
            </a:endParaRPr>
          </a:p>
          <a:p>
            <a:pPr fontAlgn="base"/>
            <a:endParaRPr lang="sv-SE" sz="16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2164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person, Människoansikte, utomhus, klädsel&#10;&#10;Automatiskt genererad beskrivning">
            <a:extLst>
              <a:ext uri="{FF2B5EF4-FFF2-40B4-BE49-F238E27FC236}">
                <a16:creationId xmlns:a16="http://schemas.microsoft.com/office/drawing/2014/main" id="{4B7C8FA6-6990-2555-89AD-92A1957BB8C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222248" cy="6129337"/>
          </a:xfrm>
          <a:prstGeom prst="rect">
            <a:avLst/>
          </a:prstGeom>
        </p:spPr>
      </p:pic>
      <p:sp>
        <p:nvSpPr>
          <p:cNvPr id="4" name="Rubrik 2">
            <a:extLst>
              <a:ext uri="{FF2B5EF4-FFF2-40B4-BE49-F238E27FC236}">
                <a16:creationId xmlns:a16="http://schemas.microsoft.com/office/drawing/2014/main" id="{3E7CAE80-C881-6DCC-78AD-F8CB731D3E73}"/>
              </a:ext>
            </a:extLst>
          </p:cNvPr>
          <p:cNvSpPr txBox="1">
            <a:spLocks/>
          </p:cNvSpPr>
          <p:nvPr/>
        </p:nvSpPr>
        <p:spPr>
          <a:xfrm>
            <a:off x="-37420" y="4768540"/>
            <a:ext cx="12193814" cy="1011606"/>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a:lnSpc>
                <a:spcPts val="7000"/>
              </a:lnSpc>
            </a:pPr>
            <a:r>
              <a:rPr lang="sv-SE" sz="7000" dirty="0">
                <a:solidFill>
                  <a:schemeClr val="bg2"/>
                </a:solidFill>
              </a:rPr>
              <a:t>BAKGRUND</a:t>
            </a:r>
            <a:endParaRPr lang="sv-SE" sz="2000" dirty="0">
              <a:solidFill>
                <a:schemeClr val="bg2"/>
              </a:solidFill>
            </a:endParaRPr>
          </a:p>
        </p:txBody>
      </p:sp>
    </p:spTree>
    <p:extLst>
      <p:ext uri="{BB962C8B-B14F-4D97-AF65-F5344CB8AC3E}">
        <p14:creationId xmlns:p14="http://schemas.microsoft.com/office/powerpoint/2010/main" val="989719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2"/>
          <p:cNvSpPr/>
          <p:nvPr/>
        </p:nvSpPr>
        <p:spPr>
          <a:xfrm>
            <a:off x="0" y="1797168"/>
            <a:ext cx="12192000" cy="2092875"/>
          </a:xfrm>
          <a:prstGeom prst="rect">
            <a:avLst/>
          </a:prstGeom>
          <a:ln w="12700">
            <a:miter lim="400000"/>
          </a:ln>
          <a:extLst>
            <a:ext uri="{C572A759-6A51-4108-AA02-DFA0A04FC94B}">
              <ma14:wrappingTextBoxFlag xmlns="" xmlns:ma14="http://schemas.microsoft.com/office/mac/drawingml/2011/main" val="1"/>
            </a:ext>
          </a:extLst>
        </p:spPr>
        <p:txBody>
          <a:bodyPr wrap="square" lIns="60957" tIns="60957" rIns="60957" bIns="60957">
            <a:spAutoFit/>
          </a:bodyPr>
          <a:lstStyle>
            <a:lvl1pPr algn="ctr">
              <a:spcBef>
                <a:spcPts val="1000"/>
              </a:spcBef>
              <a:defRPr sz="2800">
                <a:solidFill>
                  <a:srgbClr val="FFFFFF"/>
                </a:solidFill>
                <a:latin typeface="Arial Rounded MT Lt"/>
                <a:ea typeface="Arial Rounded MT Lt"/>
                <a:cs typeface="Arial Rounded MT Lt"/>
                <a:sym typeface="Arial Rounded MT Lt"/>
              </a:defRPr>
            </a:lvl1pPr>
          </a:lstStyle>
          <a:p>
            <a:r>
              <a:rPr lang="sv-SE" sz="3200" dirty="0">
                <a:solidFill>
                  <a:schemeClr val="tx1"/>
                </a:solidFill>
                <a:latin typeface="Arial" charset="0"/>
                <a:ea typeface="Arial" charset="0"/>
                <a:cs typeface="Arial" charset="0"/>
              </a:rPr>
              <a:t>Varumärket hjälper oss </a:t>
            </a:r>
            <a:br>
              <a:rPr lang="sv-SE" sz="3200" dirty="0">
                <a:solidFill>
                  <a:schemeClr val="tx1"/>
                </a:solidFill>
                <a:latin typeface="Arial" charset="0"/>
                <a:ea typeface="Arial" charset="0"/>
                <a:cs typeface="Arial" charset="0"/>
              </a:rPr>
            </a:br>
            <a:r>
              <a:rPr lang="sv-SE" sz="3200" dirty="0">
                <a:solidFill>
                  <a:schemeClr val="tx1"/>
                </a:solidFill>
                <a:latin typeface="Arial" charset="0"/>
                <a:ea typeface="Arial" charset="0"/>
                <a:cs typeface="Arial" charset="0"/>
              </a:rPr>
              <a:t>att definiera vilka vi är och vill vara, </a:t>
            </a:r>
            <a:br>
              <a:rPr lang="sv-SE" sz="3200" dirty="0">
                <a:solidFill>
                  <a:schemeClr val="tx1"/>
                </a:solidFill>
                <a:latin typeface="Arial" charset="0"/>
                <a:ea typeface="Arial" charset="0"/>
                <a:cs typeface="Arial" charset="0"/>
              </a:rPr>
            </a:br>
            <a:r>
              <a:rPr lang="sv-SE" sz="3200" dirty="0">
                <a:solidFill>
                  <a:schemeClr val="tx1"/>
                </a:solidFill>
                <a:latin typeface="Arial" charset="0"/>
                <a:ea typeface="Arial" charset="0"/>
                <a:cs typeface="Arial" charset="0"/>
              </a:rPr>
              <a:t>för vår omvärld, </a:t>
            </a:r>
            <a:br>
              <a:rPr lang="sv-SE" sz="3200" dirty="0">
                <a:solidFill>
                  <a:schemeClr val="tx1"/>
                </a:solidFill>
                <a:latin typeface="Arial" charset="0"/>
                <a:ea typeface="Arial" charset="0"/>
                <a:cs typeface="Arial" charset="0"/>
              </a:rPr>
            </a:br>
            <a:r>
              <a:rPr lang="sv-SE" sz="3200" dirty="0">
                <a:solidFill>
                  <a:schemeClr val="tx1"/>
                </a:solidFill>
                <a:latin typeface="Arial" charset="0"/>
                <a:ea typeface="Arial" charset="0"/>
                <a:cs typeface="Arial" charset="0"/>
              </a:rPr>
              <a:t>men även för oss själva.</a:t>
            </a:r>
          </a:p>
        </p:txBody>
      </p:sp>
      <p:sp>
        <p:nvSpPr>
          <p:cNvPr id="2" name="textruta 1">
            <a:extLst>
              <a:ext uri="{FF2B5EF4-FFF2-40B4-BE49-F238E27FC236}">
                <a16:creationId xmlns:a16="http://schemas.microsoft.com/office/drawing/2014/main" id="{2FE691A5-CE2F-3423-3B03-76A80101B82B}"/>
              </a:ext>
            </a:extLst>
          </p:cNvPr>
          <p:cNvSpPr txBox="1"/>
          <p:nvPr/>
        </p:nvSpPr>
        <p:spPr>
          <a:xfrm>
            <a:off x="860519" y="306000"/>
            <a:ext cx="8886102" cy="138499"/>
          </a:xfrm>
          <a:prstGeom prst="rect">
            <a:avLst/>
          </a:prstGeom>
          <a:noFill/>
        </p:spPr>
        <p:txBody>
          <a:bodyPr wrap="square" lIns="0" tIns="0" rIns="0" bIns="0" rtlCol="0">
            <a:spAutoFit/>
          </a:bodyPr>
          <a:lstStyle/>
          <a:p>
            <a:r>
              <a:rPr lang="sv-SE" sz="900" b="1" dirty="0">
                <a:latin typeface="Arial" panose="020B0604020202020204" pitchFamily="34" charset="0"/>
                <a:cs typeface="Arial" panose="020B0604020202020204" pitchFamily="34" charset="0"/>
              </a:rPr>
              <a:t>BAKGRUND</a:t>
            </a:r>
          </a:p>
        </p:txBody>
      </p:sp>
    </p:spTree>
    <p:extLst>
      <p:ext uri="{BB962C8B-B14F-4D97-AF65-F5344CB8AC3E}">
        <p14:creationId xmlns:p14="http://schemas.microsoft.com/office/powerpoint/2010/main" val="14705505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E2C2404-7D14-0F30-A826-7CBBCA55E9C1}"/>
              </a:ext>
            </a:extLst>
          </p:cNvPr>
          <p:cNvSpPr>
            <a:spLocks noGrp="1"/>
          </p:cNvSpPr>
          <p:nvPr>
            <p:ph idx="1"/>
          </p:nvPr>
        </p:nvSpPr>
        <p:spPr>
          <a:xfrm>
            <a:off x="838201" y="1980000"/>
            <a:ext cx="8719685" cy="4248000"/>
          </a:xfrm>
        </p:spPr>
        <p:txBody>
          <a:bodyPr vert="horz" lIns="0" tIns="0" rIns="0" bIns="0" rtlCol="0" anchor="t">
            <a:noAutofit/>
          </a:bodyPr>
          <a:lstStyle/>
          <a:p>
            <a:pPr>
              <a:lnSpc>
                <a:spcPct val="100000"/>
              </a:lnSpc>
              <a:spcBef>
                <a:spcPts val="0"/>
              </a:spcBef>
            </a:pPr>
            <a:r>
              <a:rPr lang="sv-SE" sz="1400" b="1" dirty="0">
                <a:latin typeface="Arial" panose="020B0604020202020204" pitchFamily="34" charset="0"/>
                <a:cs typeface="Arial" panose="020B0604020202020204" pitchFamily="34" charset="0"/>
              </a:rPr>
              <a:t>Vårt varumärke är </a:t>
            </a:r>
            <a:r>
              <a:rPr lang="sv-SE" sz="1400" dirty="0">
                <a:latin typeface="Arial" panose="020B0604020202020204" pitchFamily="34" charset="0"/>
                <a:cs typeface="Arial" panose="020B0604020202020204" pitchFamily="34" charset="0"/>
              </a:rPr>
              <a:t>den uppfattning, den bild, som omvärlden har av vår organisation. </a:t>
            </a:r>
            <a:br>
              <a:rPr lang="sv-SE" sz="1400" dirty="0">
                <a:latin typeface="Arial" panose="020B0604020202020204" pitchFamily="34" charset="0"/>
                <a:cs typeface="Arial" panose="020B0604020202020204" pitchFamily="34" charset="0"/>
              </a:rPr>
            </a:br>
            <a:r>
              <a:rPr lang="sv-SE" sz="1400" dirty="0">
                <a:latin typeface="Arial" panose="020B0604020202020204" pitchFamily="34" charset="0"/>
                <a:cs typeface="Arial" panose="020B0604020202020204" pitchFamily="34" charset="0"/>
              </a:rPr>
              <a:t>Vi blir inte bedömda för vad vi är utan för vad andra tror att vi är. </a:t>
            </a:r>
            <a:br>
              <a:rPr lang="sv-SE" sz="1400" dirty="0">
                <a:latin typeface="Arial" panose="020B0604020202020204" pitchFamily="34" charset="0"/>
                <a:cs typeface="Arial" panose="020B0604020202020204" pitchFamily="34" charset="0"/>
              </a:rPr>
            </a:br>
            <a:r>
              <a:rPr lang="sv-SE" sz="1400" dirty="0">
                <a:latin typeface="Arial" panose="020B0604020202020204" pitchFamily="34" charset="0"/>
                <a:cs typeface="Arial" panose="020B0604020202020204" pitchFamily="34" charset="0"/>
              </a:rPr>
              <a:t>Därför är det nödvändigt att planmässigt och konsekvent lyfta fram det som är </a:t>
            </a:r>
            <a:br>
              <a:rPr lang="sv-SE" sz="1400" dirty="0">
                <a:latin typeface="Arial" panose="020B0604020202020204" pitchFamily="34" charset="0"/>
                <a:cs typeface="Arial" panose="020B0604020202020204" pitchFamily="34" charset="0"/>
              </a:rPr>
            </a:br>
            <a:r>
              <a:rPr lang="sv-SE" sz="1400" dirty="0">
                <a:latin typeface="Arial" panose="020B0604020202020204" pitchFamily="34" charset="0"/>
                <a:cs typeface="Arial" panose="020B0604020202020204" pitchFamily="34" charset="0"/>
              </a:rPr>
              <a:t>positivt, särskiljande och konkurrenskraftigt.</a:t>
            </a:r>
          </a:p>
          <a:p>
            <a:pPr>
              <a:lnSpc>
                <a:spcPct val="100000"/>
              </a:lnSpc>
              <a:spcBef>
                <a:spcPts val="0"/>
              </a:spcBef>
            </a:pPr>
            <a:endParaRPr lang="sv-SE" sz="1400" dirty="0">
              <a:latin typeface="Arial" panose="020B0604020202020204" pitchFamily="34" charset="0"/>
              <a:cs typeface="Arial" panose="020B0604020202020204" pitchFamily="34" charset="0"/>
            </a:endParaRPr>
          </a:p>
          <a:p>
            <a:pPr>
              <a:lnSpc>
                <a:spcPct val="100000"/>
              </a:lnSpc>
              <a:spcBef>
                <a:spcPts val="0"/>
              </a:spcBef>
            </a:pPr>
            <a:r>
              <a:rPr lang="sv-SE" sz="1400" b="1" dirty="0">
                <a:latin typeface="Arial"/>
                <a:cs typeface="Arial"/>
              </a:rPr>
              <a:t>En varumärkesplattform </a:t>
            </a:r>
            <a:r>
              <a:rPr lang="sv-SE" sz="1400" dirty="0">
                <a:latin typeface="Arial"/>
                <a:cs typeface="Arial"/>
              </a:rPr>
              <a:t>är ett stöd och verktyg för alla i organisationen. </a:t>
            </a:r>
            <a:br>
              <a:rPr lang="sv-SE" sz="1400" dirty="0">
                <a:latin typeface="Arial" panose="020B0604020202020204" pitchFamily="34" charset="0"/>
                <a:cs typeface="Arial" panose="020B0604020202020204" pitchFamily="34" charset="0"/>
              </a:rPr>
            </a:br>
            <a:r>
              <a:rPr lang="sv-SE" sz="1400" dirty="0">
                <a:latin typeface="Arial"/>
                <a:cs typeface="Arial"/>
              </a:rPr>
              <a:t>I varumärkesplattformen formuleras, på ett enkelt och begripligt sätt, hur vi gemensamt ska kommunicera för att skapa och stärka en attraktiv och tydlig bild av Haninge kommun. Innehållet i en varumärkesplattform berör alla anställda inom organisationen. Varje gång omvärlden möter organisationen, till exempel i form av annonser, personliga möten eller genom ett samtal till växeln, skapas en föreställning om varumärket. </a:t>
            </a:r>
            <a:endParaRPr lang="sv-SE" sz="1400" dirty="0">
              <a:latin typeface="Arial" panose="020B0604020202020204" pitchFamily="34" charset="0"/>
              <a:cs typeface="Arial" panose="020B0604020202020204" pitchFamily="34" charset="0"/>
            </a:endParaRPr>
          </a:p>
          <a:p>
            <a:pPr>
              <a:lnSpc>
                <a:spcPct val="100000"/>
              </a:lnSpc>
              <a:spcBef>
                <a:spcPts val="0"/>
              </a:spcBef>
            </a:pPr>
            <a:endParaRPr lang="sv-SE" sz="1400" dirty="0">
              <a:latin typeface="Arial" panose="020B0604020202020204" pitchFamily="34" charset="0"/>
              <a:ea typeface="Arial" charset="0"/>
              <a:cs typeface="Arial" panose="020B0604020202020204" pitchFamily="34" charset="0"/>
            </a:endParaRPr>
          </a:p>
          <a:p>
            <a:pPr>
              <a:lnSpc>
                <a:spcPct val="100000"/>
              </a:lnSpc>
              <a:spcBef>
                <a:spcPts val="0"/>
              </a:spcBef>
            </a:pPr>
            <a:r>
              <a:rPr lang="sv-SE" sz="1400" b="1" dirty="0">
                <a:ea typeface="Arial" charset="0"/>
              </a:rPr>
              <a:t>Målet med varumärkesplattform: </a:t>
            </a:r>
          </a:p>
          <a:p>
            <a:pPr lvl="1">
              <a:lnSpc>
                <a:spcPct val="100000"/>
              </a:lnSpc>
              <a:spcBef>
                <a:spcPts val="0"/>
              </a:spcBef>
            </a:pPr>
            <a:r>
              <a:rPr lang="sv-SE" sz="1400" dirty="0">
                <a:latin typeface="Arial" panose="020B0604020202020204" pitchFamily="34" charset="0"/>
                <a:ea typeface="Arial" charset="0"/>
                <a:cs typeface="Arial" panose="020B0604020202020204" pitchFamily="34" charset="0"/>
              </a:rPr>
              <a:t>Tydliggöra för utvalda målgrupper vad vi står för</a:t>
            </a:r>
          </a:p>
          <a:p>
            <a:pPr lvl="1">
              <a:lnSpc>
                <a:spcPct val="100000"/>
              </a:lnSpc>
              <a:spcBef>
                <a:spcPts val="0"/>
              </a:spcBef>
            </a:pPr>
            <a:r>
              <a:rPr lang="sv-SE" sz="1400" dirty="0">
                <a:latin typeface="Arial" panose="020B0604020202020204" pitchFamily="34" charset="0"/>
                <a:ea typeface="Arial" charset="0"/>
                <a:cs typeface="Arial" panose="020B0604020202020204" pitchFamily="34" charset="0"/>
              </a:rPr>
              <a:t>Förenkla rutiner kring hur vi kommunicerar och presenterar oss</a:t>
            </a:r>
          </a:p>
          <a:p>
            <a:pPr lvl="1">
              <a:lnSpc>
                <a:spcPct val="100000"/>
              </a:lnSpc>
              <a:spcBef>
                <a:spcPts val="0"/>
              </a:spcBef>
            </a:pPr>
            <a:r>
              <a:rPr lang="sv-SE" sz="1400" dirty="0">
                <a:latin typeface="Arial" panose="020B0604020202020204" pitchFamily="34" charset="0"/>
                <a:ea typeface="Arial" charset="0"/>
                <a:cs typeface="Arial" panose="020B0604020202020204" pitchFamily="34" charset="0"/>
              </a:rPr>
              <a:t>Förenkla för framtida beslut</a:t>
            </a:r>
            <a:endParaRPr lang="sv-SE" sz="1400" dirty="0">
              <a:latin typeface="Arial" panose="020B0604020202020204" pitchFamily="34" charset="0"/>
              <a:cs typeface="Arial" panose="020B0604020202020204" pitchFamily="34" charset="0"/>
            </a:endParaRPr>
          </a:p>
        </p:txBody>
      </p:sp>
      <p:sp>
        <p:nvSpPr>
          <p:cNvPr id="2" name="Rubrik 1">
            <a:extLst>
              <a:ext uri="{FF2B5EF4-FFF2-40B4-BE49-F238E27FC236}">
                <a16:creationId xmlns:a16="http://schemas.microsoft.com/office/drawing/2014/main" id="{DA7DF605-CD06-F132-5DC4-9DC1FA7A76D1}"/>
              </a:ext>
            </a:extLst>
          </p:cNvPr>
          <p:cNvSpPr>
            <a:spLocks noGrp="1"/>
          </p:cNvSpPr>
          <p:nvPr>
            <p:ph type="title"/>
          </p:nvPr>
        </p:nvSpPr>
        <p:spPr>
          <a:xfrm>
            <a:off x="836613" y="1404000"/>
            <a:ext cx="10515600" cy="427188"/>
          </a:xfrm>
        </p:spPr>
        <p:txBody>
          <a:bodyPr/>
          <a:lstStyle/>
          <a:p>
            <a:r>
              <a:rPr lang="sv-SE" sz="2800" dirty="0"/>
              <a:t>Ett starkt varumärke</a:t>
            </a:r>
          </a:p>
        </p:txBody>
      </p:sp>
      <p:sp>
        <p:nvSpPr>
          <p:cNvPr id="4" name="textruta 3">
            <a:extLst>
              <a:ext uri="{FF2B5EF4-FFF2-40B4-BE49-F238E27FC236}">
                <a16:creationId xmlns:a16="http://schemas.microsoft.com/office/drawing/2014/main" id="{61A8DA6A-46DA-D52E-E03B-11B5A48620A4}"/>
              </a:ext>
            </a:extLst>
          </p:cNvPr>
          <p:cNvSpPr txBox="1"/>
          <p:nvPr/>
        </p:nvSpPr>
        <p:spPr>
          <a:xfrm>
            <a:off x="860519" y="306000"/>
            <a:ext cx="8886102" cy="138499"/>
          </a:xfrm>
          <a:prstGeom prst="rect">
            <a:avLst/>
          </a:prstGeom>
          <a:noFill/>
        </p:spPr>
        <p:txBody>
          <a:bodyPr wrap="square" lIns="0" tIns="0" rIns="0" bIns="0" rtlCol="0">
            <a:spAutoFit/>
          </a:bodyPr>
          <a:lstStyle/>
          <a:p>
            <a:r>
              <a:rPr lang="sv-SE" sz="900" b="1" dirty="0">
                <a:latin typeface="Arial" panose="020B0604020202020204" pitchFamily="34" charset="0"/>
                <a:cs typeface="Arial" panose="020B0604020202020204" pitchFamily="34" charset="0"/>
              </a:rPr>
              <a:t>BAKGRUND</a:t>
            </a:r>
          </a:p>
        </p:txBody>
      </p:sp>
    </p:spTree>
    <p:extLst>
      <p:ext uri="{BB962C8B-B14F-4D97-AF65-F5344CB8AC3E}">
        <p14:creationId xmlns:p14="http://schemas.microsoft.com/office/powerpoint/2010/main" val="1924150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FA76433-7121-0966-92AF-2A35E390BB29}"/>
              </a:ext>
            </a:extLst>
          </p:cNvPr>
          <p:cNvSpPr/>
          <p:nvPr/>
        </p:nvSpPr>
        <p:spPr>
          <a:xfrm>
            <a:off x="5638311" y="692150"/>
            <a:ext cx="6253652" cy="5400675"/>
          </a:xfrm>
          <a:prstGeom prst="rect">
            <a:avLst/>
          </a:prstGeom>
          <a:gradFill>
            <a:gsLst>
              <a:gs pos="0">
                <a:schemeClr val="tx1"/>
              </a:gs>
              <a:gs pos="78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latin typeface="Arial" panose="020B0604020202020204" pitchFamily="34" charset="0"/>
              <a:cs typeface="Arial" panose="020B0604020202020204" pitchFamily="34" charset="0"/>
            </a:endParaRPr>
          </a:p>
        </p:txBody>
      </p:sp>
      <p:sp>
        <p:nvSpPr>
          <p:cNvPr id="5" name="textruta 4">
            <a:extLst>
              <a:ext uri="{FF2B5EF4-FFF2-40B4-BE49-F238E27FC236}">
                <a16:creationId xmlns:a16="http://schemas.microsoft.com/office/drawing/2014/main" id="{A0F245A1-76EB-81AB-045B-7019F8E8099C}"/>
              </a:ext>
            </a:extLst>
          </p:cNvPr>
          <p:cNvSpPr txBox="1"/>
          <p:nvPr/>
        </p:nvSpPr>
        <p:spPr>
          <a:xfrm>
            <a:off x="857061" y="1606702"/>
            <a:ext cx="4781147" cy="861774"/>
          </a:xfrm>
          <a:prstGeom prst="rect">
            <a:avLst/>
          </a:prstGeom>
          <a:noFill/>
        </p:spPr>
        <p:txBody>
          <a:bodyPr wrap="square" lIns="0" tIns="0" rIns="0" bIns="0" anchor="t">
            <a:spAutoFit/>
          </a:bodyPr>
          <a:lstStyle/>
          <a:p>
            <a:pPr fontAlgn="base"/>
            <a:r>
              <a:rPr lang="sv-SE" sz="2800" b="1">
                <a:effectLst/>
                <a:latin typeface="Arial" panose="020B0604020202020204" pitchFamily="34" charset="0"/>
                <a:ea typeface="Times New Roman" panose="02020603050405020304" pitchFamily="18" charset="0"/>
                <a:cs typeface="Arial" panose="020B0604020202020204" pitchFamily="34" charset="0"/>
              </a:rPr>
              <a:t>Varumärkesförflyttning</a:t>
            </a:r>
          </a:p>
          <a:p>
            <a:pPr fontAlgn="base"/>
            <a:r>
              <a:rPr lang="sv-SE" sz="2800" b="1">
                <a:latin typeface="Arial" panose="020B0604020202020204" pitchFamily="34" charset="0"/>
                <a:ea typeface="Times New Roman" panose="02020603050405020304" pitchFamily="18" charset="0"/>
                <a:cs typeface="Arial" panose="020B0604020202020204" pitchFamily="34" charset="0"/>
              </a:rPr>
              <a:t>2023-2032</a:t>
            </a:r>
            <a:endParaRPr lang="sv-SE" sz="2800" b="1">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Bildobjekt 5">
            <a:extLst>
              <a:ext uri="{FF2B5EF4-FFF2-40B4-BE49-F238E27FC236}">
                <a16:creationId xmlns:a16="http://schemas.microsoft.com/office/drawing/2014/main" id="{3EF9447E-ECD9-334C-5771-D0DACA2514D4}"/>
              </a:ext>
            </a:extLst>
          </p:cNvPr>
          <p:cNvPicPr>
            <a:picLocks noChangeAspect="1"/>
          </p:cNvPicPr>
          <p:nvPr/>
        </p:nvPicPr>
        <p:blipFill>
          <a:blip r:embed="rId3"/>
          <a:stretch>
            <a:fillRect/>
          </a:stretch>
        </p:blipFill>
        <p:spPr>
          <a:xfrm>
            <a:off x="1072962" y="3626727"/>
            <a:ext cx="1108127" cy="686682"/>
          </a:xfrm>
          <a:prstGeom prst="rect">
            <a:avLst/>
          </a:prstGeom>
        </p:spPr>
      </p:pic>
      <p:sp>
        <p:nvSpPr>
          <p:cNvPr id="7" name="textruta 6">
            <a:extLst>
              <a:ext uri="{FF2B5EF4-FFF2-40B4-BE49-F238E27FC236}">
                <a16:creationId xmlns:a16="http://schemas.microsoft.com/office/drawing/2014/main" id="{B0363185-8D17-9845-6E42-5D06C3FFC60E}"/>
              </a:ext>
            </a:extLst>
          </p:cNvPr>
          <p:cNvSpPr txBox="1"/>
          <p:nvPr/>
        </p:nvSpPr>
        <p:spPr>
          <a:xfrm>
            <a:off x="857062" y="2379939"/>
            <a:ext cx="3878123" cy="1521919"/>
          </a:xfrm>
          <a:prstGeom prst="rect">
            <a:avLst/>
          </a:prstGeom>
          <a:noFill/>
        </p:spPr>
        <p:txBody>
          <a:bodyPr wrap="square" lIns="0" tIns="288000" rIns="0" bIns="0">
            <a:spAutoFit/>
          </a:bodyPr>
          <a:lstStyle/>
          <a:p>
            <a:pPr marL="171450" indent="-171450">
              <a:spcAft>
                <a:spcPts val="600"/>
              </a:spcAft>
              <a:buFont typeface="Arial" panose="020B0604020202020204" pitchFamily="34" charset="0"/>
              <a:buChar char="•"/>
            </a:pPr>
            <a:r>
              <a:rPr lang="sv-SE" sz="1200">
                <a:solidFill>
                  <a:schemeClr val="tx1"/>
                </a:solidFill>
                <a:latin typeface="Arial" panose="020B0604020202020204" pitchFamily="34" charset="0"/>
                <a:cs typeface="Arial" panose="020B0604020202020204" pitchFamily="34" charset="0"/>
              </a:rPr>
              <a:t>Vilka är vi idag och hur uppfattas vi?</a:t>
            </a:r>
          </a:p>
          <a:p>
            <a:pPr marL="171450" indent="-171450">
              <a:spcAft>
                <a:spcPts val="600"/>
              </a:spcAft>
              <a:buFont typeface="Arial" panose="020B0604020202020204" pitchFamily="34" charset="0"/>
              <a:buChar char="•"/>
            </a:pPr>
            <a:r>
              <a:rPr lang="sv-SE" sz="1200">
                <a:solidFill>
                  <a:schemeClr val="tx1"/>
                </a:solidFill>
                <a:latin typeface="Arial" panose="020B0604020202020204" pitchFamily="34" charset="0"/>
                <a:cs typeface="Arial" panose="020B0604020202020204" pitchFamily="34" charset="0"/>
              </a:rPr>
              <a:t>Vilka kan och vill vi vara?</a:t>
            </a:r>
          </a:p>
          <a:p>
            <a:pPr marL="171450" indent="-171450">
              <a:spcAft>
                <a:spcPts val="600"/>
              </a:spcAft>
              <a:buFont typeface="Arial" panose="020B0604020202020204" pitchFamily="34" charset="0"/>
              <a:buChar char="•"/>
            </a:pPr>
            <a:r>
              <a:rPr lang="sv-SE" sz="1200">
                <a:solidFill>
                  <a:schemeClr val="tx1"/>
                </a:solidFill>
                <a:latin typeface="Arial" panose="020B0604020202020204" pitchFamily="34" charset="0"/>
                <a:cs typeface="Arial" panose="020B0604020202020204" pitchFamily="34" charset="0"/>
              </a:rPr>
              <a:t>Hur kommer vi dit?</a:t>
            </a:r>
          </a:p>
          <a:p>
            <a:pPr>
              <a:spcAft>
                <a:spcPts val="600"/>
              </a:spcAft>
            </a:pPr>
            <a:endParaRPr lang="sv-SE" sz="1200">
              <a:solidFill>
                <a:schemeClr val="tx1"/>
              </a:solidFill>
              <a:latin typeface="Arial" panose="020B0604020202020204" pitchFamily="34" charset="0"/>
              <a:cs typeface="Arial" panose="020B0604020202020204" pitchFamily="34" charset="0"/>
            </a:endParaRPr>
          </a:p>
          <a:p>
            <a:pPr>
              <a:buNone/>
            </a:pPr>
            <a:endParaRPr lang="sv-SE" sz="1200">
              <a:solidFill>
                <a:schemeClr val="tx1"/>
              </a:solidFill>
              <a:latin typeface="Arial" panose="020B0604020202020204" pitchFamily="34" charset="0"/>
              <a:cs typeface="Arial" panose="020B0604020202020204" pitchFamily="34" charset="0"/>
            </a:endParaRPr>
          </a:p>
        </p:txBody>
      </p:sp>
      <p:sp>
        <p:nvSpPr>
          <p:cNvPr id="8" name="textruta 7">
            <a:extLst>
              <a:ext uri="{FF2B5EF4-FFF2-40B4-BE49-F238E27FC236}">
                <a16:creationId xmlns:a16="http://schemas.microsoft.com/office/drawing/2014/main" id="{7DC0E46B-8879-8453-4BCB-2C4D048F56D0}"/>
              </a:ext>
            </a:extLst>
          </p:cNvPr>
          <p:cNvSpPr txBox="1"/>
          <p:nvPr/>
        </p:nvSpPr>
        <p:spPr>
          <a:xfrm>
            <a:off x="5735586" y="1868550"/>
            <a:ext cx="2584160" cy="3739485"/>
          </a:xfrm>
          <a:prstGeom prst="rect">
            <a:avLst/>
          </a:prstGeom>
          <a:noFill/>
        </p:spPr>
        <p:txBody>
          <a:bodyPr wrap="square" lIns="0" tIns="0" rIns="0" bIns="0">
            <a:spAutoFit/>
          </a:bodyPr>
          <a:lstStyle/>
          <a:p>
            <a:pPr algn="r">
              <a:spcAft>
                <a:spcPts val="600"/>
              </a:spcAft>
            </a:pPr>
            <a:r>
              <a:rPr lang="sv-SE" sz="5000" b="1">
                <a:solidFill>
                  <a:schemeClr val="bg2"/>
                </a:solidFill>
                <a:latin typeface="Arial" panose="020B0604020202020204" pitchFamily="34" charset="0"/>
                <a:cs typeface="Arial" panose="020B0604020202020204" pitchFamily="34" charset="0"/>
              </a:rPr>
              <a:t>2023</a:t>
            </a:r>
          </a:p>
          <a:p>
            <a:pPr algn="r">
              <a:spcAft>
                <a:spcPts val="1200"/>
              </a:spcAft>
            </a:pPr>
            <a:r>
              <a:rPr lang="sv-SE" sz="1200">
                <a:solidFill>
                  <a:schemeClr val="bg2"/>
                </a:solidFill>
                <a:latin typeface="Arial" panose="020B0604020202020204" pitchFamily="34" charset="0"/>
                <a:cs typeface="Arial" panose="020B0604020202020204" pitchFamily="34" charset="0"/>
              </a:rPr>
              <a:t>Okänd </a:t>
            </a:r>
          </a:p>
          <a:p>
            <a:pPr algn="r">
              <a:spcAft>
                <a:spcPts val="1200"/>
              </a:spcAft>
            </a:pPr>
            <a:r>
              <a:rPr lang="sv-SE" sz="1200">
                <a:solidFill>
                  <a:schemeClr val="bg2"/>
                </a:solidFill>
                <a:latin typeface="Arial" panose="020B0604020202020204" pitchFamily="34" charset="0"/>
                <a:cs typeface="Arial" panose="020B0604020202020204" pitchFamily="34" charset="0"/>
              </a:rPr>
              <a:t>Ytterförort</a:t>
            </a:r>
          </a:p>
          <a:p>
            <a:pPr algn="r">
              <a:spcAft>
                <a:spcPts val="1200"/>
              </a:spcAft>
            </a:pPr>
            <a:r>
              <a:rPr lang="sv-SE" sz="1200">
                <a:solidFill>
                  <a:schemeClr val="bg2"/>
                </a:solidFill>
                <a:latin typeface="Arial" panose="020B0604020202020204" pitchFamily="34" charset="0"/>
                <a:cs typeface="Arial" panose="020B0604020202020204" pitchFamily="34" charset="0"/>
              </a:rPr>
              <a:t>Långt bort</a:t>
            </a:r>
          </a:p>
          <a:p>
            <a:pPr algn="r">
              <a:spcAft>
                <a:spcPts val="1200"/>
              </a:spcAft>
            </a:pPr>
            <a:r>
              <a:rPr lang="sv-SE" sz="1200">
                <a:solidFill>
                  <a:schemeClr val="bg2"/>
                </a:solidFill>
                <a:latin typeface="Arial" panose="020B0604020202020204" pitchFamily="34" charset="0"/>
                <a:cs typeface="Arial" panose="020B0604020202020204" pitchFamily="34" charset="0"/>
              </a:rPr>
              <a:t>Upplevd otrygghet</a:t>
            </a:r>
          </a:p>
          <a:p>
            <a:pPr algn="r">
              <a:spcAft>
                <a:spcPts val="1200"/>
              </a:spcAft>
            </a:pPr>
            <a:r>
              <a:rPr lang="sv-SE" sz="1200">
                <a:solidFill>
                  <a:schemeClr val="bg2"/>
                </a:solidFill>
                <a:latin typeface="Arial" panose="020B0604020202020204" pitchFamily="34" charset="0"/>
                <a:cs typeface="Arial" panose="020B0604020202020204" pitchFamily="34" charset="0"/>
              </a:rPr>
              <a:t>Destinationer, kommundelar</a:t>
            </a:r>
          </a:p>
          <a:p>
            <a:pPr algn="r">
              <a:spcAft>
                <a:spcPts val="1200"/>
              </a:spcAft>
            </a:pPr>
            <a:r>
              <a:rPr lang="sv-SE" sz="1200">
                <a:solidFill>
                  <a:schemeClr val="bg2"/>
                </a:solidFill>
                <a:latin typeface="Arial" panose="020B0604020202020204" pitchFamily="34" charset="0"/>
                <a:cs typeface="Arial" panose="020B0604020202020204" pitchFamily="34" charset="0"/>
              </a:rPr>
              <a:t>Skolrykte</a:t>
            </a:r>
          </a:p>
          <a:p>
            <a:pPr algn="r">
              <a:spcAft>
                <a:spcPts val="1200"/>
              </a:spcAft>
            </a:pPr>
            <a:r>
              <a:rPr lang="sv-SE" sz="1200">
                <a:solidFill>
                  <a:schemeClr val="bg2"/>
                </a:solidFill>
                <a:latin typeface="Arial" panose="020B0604020202020204" pitchFamily="34" charset="0"/>
                <a:cs typeface="Arial" panose="020B0604020202020204" pitchFamily="34" charset="0"/>
              </a:rPr>
              <a:t>”Krångligt”</a:t>
            </a:r>
          </a:p>
          <a:p>
            <a:pPr algn="r">
              <a:spcAft>
                <a:spcPts val="1200"/>
              </a:spcAft>
            </a:pPr>
            <a:r>
              <a:rPr lang="sv-SE" sz="1200">
                <a:solidFill>
                  <a:schemeClr val="bg2"/>
                </a:solidFill>
                <a:latin typeface="Arial" panose="020B0604020202020204" pitchFamily="34" charset="0"/>
                <a:cs typeface="Arial" panose="020B0604020202020204" pitchFamily="34" charset="0"/>
              </a:rPr>
              <a:t>Medborgardialog och samverkan </a:t>
            </a:r>
          </a:p>
          <a:p>
            <a:pPr algn="r">
              <a:spcAft>
                <a:spcPts val="1200"/>
              </a:spcAft>
            </a:pPr>
            <a:r>
              <a:rPr lang="sv-SE" sz="1200">
                <a:solidFill>
                  <a:schemeClr val="bg2"/>
                </a:solidFill>
                <a:latin typeface="Arial" panose="020B0604020202020204" pitchFamily="34" charset="0"/>
                <a:cs typeface="Arial" panose="020B0604020202020204" pitchFamily="34" charset="0"/>
              </a:rPr>
              <a:t>Identitet egna arbetsplatsen </a:t>
            </a:r>
          </a:p>
        </p:txBody>
      </p:sp>
      <p:sp>
        <p:nvSpPr>
          <p:cNvPr id="9" name="textruta 8">
            <a:extLst>
              <a:ext uri="{FF2B5EF4-FFF2-40B4-BE49-F238E27FC236}">
                <a16:creationId xmlns:a16="http://schemas.microsoft.com/office/drawing/2014/main" id="{C2DA54E0-D010-CDC8-A6ED-F25D3CA69A76}"/>
              </a:ext>
            </a:extLst>
          </p:cNvPr>
          <p:cNvSpPr txBox="1"/>
          <p:nvPr/>
        </p:nvSpPr>
        <p:spPr>
          <a:xfrm>
            <a:off x="8818574" y="1868550"/>
            <a:ext cx="2872549" cy="4108817"/>
          </a:xfrm>
          <a:prstGeom prst="rect">
            <a:avLst/>
          </a:prstGeom>
          <a:noFill/>
        </p:spPr>
        <p:txBody>
          <a:bodyPr wrap="square" lIns="0" tIns="0" rIns="0" bIns="0">
            <a:spAutoFit/>
          </a:bodyPr>
          <a:lstStyle/>
          <a:p>
            <a:pPr>
              <a:spcAft>
                <a:spcPts val="600"/>
              </a:spcAft>
            </a:pPr>
            <a:r>
              <a:rPr lang="sv-SE" sz="5000" b="1" dirty="0">
                <a:solidFill>
                  <a:schemeClr val="bg2"/>
                </a:solidFill>
                <a:latin typeface="Arial" panose="020B0604020202020204" pitchFamily="34" charset="0"/>
                <a:cs typeface="Arial" panose="020B0604020202020204" pitchFamily="34" charset="0"/>
              </a:rPr>
              <a:t>2032</a:t>
            </a:r>
          </a:p>
          <a:p>
            <a:pPr>
              <a:spcAft>
                <a:spcPts val="1200"/>
              </a:spcAft>
            </a:pPr>
            <a:r>
              <a:rPr lang="sv-SE" sz="1200" dirty="0">
                <a:solidFill>
                  <a:schemeClr val="bg2"/>
                </a:solidFill>
                <a:latin typeface="Arial" panose="020B0604020202020204" pitchFamily="34" charset="0"/>
                <a:cs typeface="Arial" panose="020B0604020202020204" pitchFamily="34" charset="0"/>
              </a:rPr>
              <a:t>Känd</a:t>
            </a:r>
          </a:p>
          <a:p>
            <a:pPr>
              <a:spcAft>
                <a:spcPts val="1200"/>
              </a:spcAft>
            </a:pPr>
            <a:r>
              <a:rPr lang="sv-SE" sz="1200" dirty="0">
                <a:solidFill>
                  <a:schemeClr val="bg2"/>
                </a:solidFill>
                <a:latin typeface="Arial" panose="020B0604020202020204" pitchFamily="34" charset="0"/>
                <a:cs typeface="Arial" panose="020B0604020202020204" pitchFamily="34" charset="0"/>
              </a:rPr>
              <a:t>Regional stadskärna och stadskänsla</a:t>
            </a:r>
          </a:p>
          <a:p>
            <a:pPr>
              <a:spcAft>
                <a:spcPts val="1200"/>
              </a:spcAft>
            </a:pPr>
            <a:r>
              <a:rPr lang="sv-SE" sz="1200" dirty="0">
                <a:solidFill>
                  <a:schemeClr val="bg2"/>
                </a:solidFill>
                <a:latin typeface="Arial" panose="020B0604020202020204" pitchFamily="34" charset="0"/>
                <a:cs typeface="Arial" panose="020B0604020202020204" pitchFamily="34" charset="0"/>
              </a:rPr>
              <a:t>Känslomässigt närmare</a:t>
            </a:r>
          </a:p>
          <a:p>
            <a:pPr>
              <a:spcAft>
                <a:spcPts val="1200"/>
              </a:spcAft>
            </a:pPr>
            <a:r>
              <a:rPr lang="sv-SE" sz="1200" dirty="0">
                <a:solidFill>
                  <a:schemeClr val="bg2"/>
                </a:solidFill>
                <a:latin typeface="Arial" panose="020B0604020202020204" pitchFamily="34" charset="0"/>
                <a:cs typeface="Arial" panose="020B0604020202020204" pitchFamily="34" charset="0"/>
              </a:rPr>
              <a:t>Trygghet</a:t>
            </a:r>
          </a:p>
          <a:p>
            <a:pPr>
              <a:spcAft>
                <a:spcPts val="1200"/>
              </a:spcAft>
            </a:pPr>
            <a:r>
              <a:rPr lang="sv-SE" sz="1200" dirty="0">
                <a:solidFill>
                  <a:schemeClr val="bg2"/>
                </a:solidFill>
                <a:latin typeface="Arial" panose="020B0604020202020204" pitchFamily="34" charset="0"/>
                <a:cs typeface="Arial" panose="020B0604020202020204" pitchFamily="34" charset="0"/>
              </a:rPr>
              <a:t>En kommun</a:t>
            </a:r>
          </a:p>
          <a:p>
            <a:pPr>
              <a:spcAft>
                <a:spcPts val="1200"/>
              </a:spcAft>
            </a:pPr>
            <a:r>
              <a:rPr lang="sv-SE" sz="1200" dirty="0">
                <a:solidFill>
                  <a:schemeClr val="bg2"/>
                </a:solidFill>
                <a:latin typeface="Arial" panose="020B0604020202020204" pitchFamily="34" charset="0"/>
                <a:cs typeface="Arial" panose="020B0604020202020204" pitchFamily="34" charset="0"/>
              </a:rPr>
              <a:t>Känd för bra skolor</a:t>
            </a:r>
          </a:p>
          <a:p>
            <a:pPr>
              <a:spcAft>
                <a:spcPts val="1200"/>
              </a:spcAft>
            </a:pPr>
            <a:r>
              <a:rPr lang="sv-SE" sz="1200" dirty="0">
                <a:solidFill>
                  <a:schemeClr val="bg2"/>
                </a:solidFill>
                <a:latin typeface="Arial" panose="020B0604020202020204" pitchFamily="34" charset="0"/>
                <a:cs typeface="Arial" panose="020B0604020202020204" pitchFamily="34" charset="0"/>
              </a:rPr>
              <a:t>Snabbt, enkelt, digitalt</a:t>
            </a:r>
          </a:p>
          <a:p>
            <a:pPr>
              <a:spcAft>
                <a:spcPts val="1200"/>
              </a:spcAft>
            </a:pPr>
            <a:r>
              <a:rPr lang="sv-SE" sz="1200" dirty="0">
                <a:solidFill>
                  <a:schemeClr val="bg2"/>
                </a:solidFill>
                <a:latin typeface="Arial" panose="020B0604020202020204" pitchFamily="34" charset="0"/>
                <a:cs typeface="Arial" panose="020B0604020202020204" pitchFamily="34" charset="0"/>
              </a:rPr>
              <a:t>Ökad dialog, mer inflytande och påverkan</a:t>
            </a:r>
          </a:p>
          <a:p>
            <a:pPr>
              <a:spcAft>
                <a:spcPts val="1200"/>
              </a:spcAft>
            </a:pPr>
            <a:r>
              <a:rPr lang="sv-SE" sz="1200" dirty="0">
                <a:solidFill>
                  <a:schemeClr val="bg2"/>
                </a:solidFill>
                <a:latin typeface="Arial" panose="020B0604020202020204" pitchFamily="34" charset="0"/>
                <a:cs typeface="Arial" panose="020B0604020202020204" pitchFamily="34" charset="0"/>
              </a:rPr>
              <a:t>Identitet kommun</a:t>
            </a:r>
          </a:p>
          <a:p>
            <a:pPr>
              <a:spcAft>
                <a:spcPts val="1200"/>
              </a:spcAft>
            </a:pPr>
            <a:endParaRPr lang="sv-SE" sz="1400" dirty="0">
              <a:solidFill>
                <a:schemeClr val="bg2"/>
              </a:solidFill>
              <a:latin typeface="Arial" panose="020B0604020202020204" pitchFamily="34" charset="0"/>
              <a:cs typeface="Arial" panose="020B0604020202020204" pitchFamily="34" charset="0"/>
            </a:endParaRPr>
          </a:p>
        </p:txBody>
      </p:sp>
      <p:pic>
        <p:nvPicPr>
          <p:cNvPr id="10" name="Bildobjekt 9">
            <a:extLst>
              <a:ext uri="{FF2B5EF4-FFF2-40B4-BE49-F238E27FC236}">
                <a16:creationId xmlns:a16="http://schemas.microsoft.com/office/drawing/2014/main" id="{6D64B503-DB0C-82E2-9B1C-A98CA60B29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7124" y="2689864"/>
            <a:ext cx="290204" cy="192162"/>
          </a:xfrm>
          <a:prstGeom prst="rect">
            <a:avLst/>
          </a:prstGeom>
        </p:spPr>
      </p:pic>
      <p:pic>
        <p:nvPicPr>
          <p:cNvPr id="11" name="Bildobjekt 10">
            <a:extLst>
              <a:ext uri="{FF2B5EF4-FFF2-40B4-BE49-F238E27FC236}">
                <a16:creationId xmlns:a16="http://schemas.microsoft.com/office/drawing/2014/main" id="{B9C6EC5C-A0B1-2756-67BB-B947AFABD8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7124" y="3040047"/>
            <a:ext cx="290204" cy="192162"/>
          </a:xfrm>
          <a:prstGeom prst="rect">
            <a:avLst/>
          </a:prstGeom>
        </p:spPr>
      </p:pic>
      <p:pic>
        <p:nvPicPr>
          <p:cNvPr id="12" name="Bildobjekt 11">
            <a:extLst>
              <a:ext uri="{FF2B5EF4-FFF2-40B4-BE49-F238E27FC236}">
                <a16:creationId xmlns:a16="http://schemas.microsoft.com/office/drawing/2014/main" id="{E955062F-44C6-85B8-2FB1-D16345CED6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7124" y="3368876"/>
            <a:ext cx="290204" cy="192162"/>
          </a:xfrm>
          <a:prstGeom prst="rect">
            <a:avLst/>
          </a:prstGeom>
        </p:spPr>
      </p:pic>
      <p:pic>
        <p:nvPicPr>
          <p:cNvPr id="13" name="Bildobjekt 12">
            <a:extLst>
              <a:ext uri="{FF2B5EF4-FFF2-40B4-BE49-F238E27FC236}">
                <a16:creationId xmlns:a16="http://schemas.microsoft.com/office/drawing/2014/main" id="{71B2446C-5073-DD89-7477-CB1F12B966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7124" y="3742694"/>
            <a:ext cx="290204" cy="192162"/>
          </a:xfrm>
          <a:prstGeom prst="rect">
            <a:avLst/>
          </a:prstGeom>
        </p:spPr>
      </p:pic>
      <p:pic>
        <p:nvPicPr>
          <p:cNvPr id="14" name="Bildobjekt 13">
            <a:extLst>
              <a:ext uri="{FF2B5EF4-FFF2-40B4-BE49-F238E27FC236}">
                <a16:creationId xmlns:a16="http://schemas.microsoft.com/office/drawing/2014/main" id="{7508AEEB-26D1-DC5F-5BE8-FDF0CA6F4C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7124" y="4051844"/>
            <a:ext cx="290204" cy="192162"/>
          </a:xfrm>
          <a:prstGeom prst="rect">
            <a:avLst/>
          </a:prstGeom>
        </p:spPr>
      </p:pic>
      <p:pic>
        <p:nvPicPr>
          <p:cNvPr id="15" name="Bildobjekt 14">
            <a:extLst>
              <a:ext uri="{FF2B5EF4-FFF2-40B4-BE49-F238E27FC236}">
                <a16:creationId xmlns:a16="http://schemas.microsoft.com/office/drawing/2014/main" id="{872A74B0-FA23-A794-F4FA-1255052A0D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7124" y="4386609"/>
            <a:ext cx="290204" cy="192162"/>
          </a:xfrm>
          <a:prstGeom prst="rect">
            <a:avLst/>
          </a:prstGeom>
        </p:spPr>
      </p:pic>
      <p:pic>
        <p:nvPicPr>
          <p:cNvPr id="16" name="Bildobjekt 15">
            <a:extLst>
              <a:ext uri="{FF2B5EF4-FFF2-40B4-BE49-F238E27FC236}">
                <a16:creationId xmlns:a16="http://schemas.microsoft.com/office/drawing/2014/main" id="{94E88AEE-A26B-EA31-9FCD-2DE03CAB49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7124" y="4724819"/>
            <a:ext cx="290204" cy="192162"/>
          </a:xfrm>
          <a:prstGeom prst="rect">
            <a:avLst/>
          </a:prstGeom>
        </p:spPr>
      </p:pic>
      <p:pic>
        <p:nvPicPr>
          <p:cNvPr id="17" name="Bildobjekt 16">
            <a:extLst>
              <a:ext uri="{FF2B5EF4-FFF2-40B4-BE49-F238E27FC236}">
                <a16:creationId xmlns:a16="http://schemas.microsoft.com/office/drawing/2014/main" id="{3EE247AF-CF9C-8A37-FCBA-01A3D6465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7124" y="5050382"/>
            <a:ext cx="290204" cy="192162"/>
          </a:xfrm>
          <a:prstGeom prst="rect">
            <a:avLst/>
          </a:prstGeom>
        </p:spPr>
      </p:pic>
      <p:pic>
        <p:nvPicPr>
          <p:cNvPr id="18" name="Bildobjekt 17">
            <a:extLst>
              <a:ext uri="{FF2B5EF4-FFF2-40B4-BE49-F238E27FC236}">
                <a16:creationId xmlns:a16="http://schemas.microsoft.com/office/drawing/2014/main" id="{A28E148C-A212-B465-5D5D-0DBB3354BF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7124" y="5402578"/>
            <a:ext cx="290204" cy="192162"/>
          </a:xfrm>
          <a:prstGeom prst="rect">
            <a:avLst/>
          </a:prstGeom>
        </p:spPr>
      </p:pic>
      <p:sp>
        <p:nvSpPr>
          <p:cNvPr id="2" name="textruta 1">
            <a:extLst>
              <a:ext uri="{FF2B5EF4-FFF2-40B4-BE49-F238E27FC236}">
                <a16:creationId xmlns:a16="http://schemas.microsoft.com/office/drawing/2014/main" id="{C5C7F126-E249-F9C6-460D-CA25998CF4FF}"/>
              </a:ext>
            </a:extLst>
          </p:cNvPr>
          <p:cNvSpPr txBox="1"/>
          <p:nvPr/>
        </p:nvSpPr>
        <p:spPr>
          <a:xfrm>
            <a:off x="860519" y="306000"/>
            <a:ext cx="8886102" cy="138499"/>
          </a:xfrm>
          <a:prstGeom prst="rect">
            <a:avLst/>
          </a:prstGeom>
          <a:noFill/>
        </p:spPr>
        <p:txBody>
          <a:bodyPr wrap="square" lIns="0" tIns="0" rIns="0" bIns="0" rtlCol="0">
            <a:spAutoFit/>
          </a:bodyPr>
          <a:lstStyle/>
          <a:p>
            <a:r>
              <a:rPr lang="sv-SE" sz="900" b="1">
                <a:latin typeface="Arial" panose="020B0604020202020204" pitchFamily="34" charset="0"/>
                <a:cs typeface="Arial" panose="020B0604020202020204" pitchFamily="34" charset="0"/>
              </a:rPr>
              <a:t>BAKGRUND</a:t>
            </a:r>
          </a:p>
        </p:txBody>
      </p:sp>
    </p:spTree>
    <p:extLst>
      <p:ext uri="{BB962C8B-B14F-4D97-AF65-F5344CB8AC3E}">
        <p14:creationId xmlns:p14="http://schemas.microsoft.com/office/powerpoint/2010/main" val="654277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text, cirkel, logotyp, Teckensnitt&#10;&#10;Automatiskt genererad beskrivning">
            <a:extLst>
              <a:ext uri="{FF2B5EF4-FFF2-40B4-BE49-F238E27FC236}">
                <a16:creationId xmlns:a16="http://schemas.microsoft.com/office/drawing/2014/main" id="{AC160C84-820C-26E6-E4CA-8836B184FD9E}"/>
              </a:ext>
            </a:extLst>
          </p:cNvPr>
          <p:cNvPicPr>
            <a:picLocks noChangeAspect="1"/>
          </p:cNvPicPr>
          <p:nvPr/>
        </p:nvPicPr>
        <p:blipFill>
          <a:blip r:embed="rId3"/>
          <a:stretch>
            <a:fillRect/>
          </a:stretch>
        </p:blipFill>
        <p:spPr>
          <a:xfrm>
            <a:off x="9203083" y="1134342"/>
            <a:ext cx="2617846" cy="2617846"/>
          </a:xfrm>
          <a:prstGeom prst="rect">
            <a:avLst/>
          </a:prstGeom>
        </p:spPr>
      </p:pic>
      <p:pic>
        <p:nvPicPr>
          <p:cNvPr id="37" name="Bildobjekt 36">
            <a:extLst>
              <a:ext uri="{FF2B5EF4-FFF2-40B4-BE49-F238E27FC236}">
                <a16:creationId xmlns:a16="http://schemas.microsoft.com/office/drawing/2014/main" id="{B0C3B793-7F12-6395-B774-2E8EBE513C91}"/>
              </a:ext>
            </a:extLst>
          </p:cNvPr>
          <p:cNvPicPr>
            <a:picLocks noChangeAspect="1"/>
          </p:cNvPicPr>
          <p:nvPr/>
        </p:nvPicPr>
        <p:blipFill>
          <a:blip r:embed="rId4"/>
          <a:stretch>
            <a:fillRect/>
          </a:stretch>
        </p:blipFill>
        <p:spPr>
          <a:xfrm>
            <a:off x="859299" y="2679221"/>
            <a:ext cx="1957855" cy="1213239"/>
          </a:xfrm>
          <a:prstGeom prst="rect">
            <a:avLst/>
          </a:prstGeom>
        </p:spPr>
      </p:pic>
      <p:sp>
        <p:nvSpPr>
          <p:cNvPr id="38" name="Rubrik 7">
            <a:extLst>
              <a:ext uri="{FF2B5EF4-FFF2-40B4-BE49-F238E27FC236}">
                <a16:creationId xmlns:a16="http://schemas.microsoft.com/office/drawing/2014/main" id="{602C93F7-9F4F-3C9D-5195-FA6F4C7E98EB}"/>
              </a:ext>
            </a:extLst>
          </p:cNvPr>
          <p:cNvSpPr txBox="1">
            <a:spLocks/>
          </p:cNvSpPr>
          <p:nvPr/>
        </p:nvSpPr>
        <p:spPr>
          <a:xfrm>
            <a:off x="839618" y="1012889"/>
            <a:ext cx="2662233" cy="536892"/>
          </a:xfrm>
          <a:prstGeom prst="rect">
            <a:avLst/>
          </a:prstGeom>
        </p:spPr>
        <p:txBody>
          <a:bodyPr vert="horz" lIns="0" tIns="0" rIns="0" bIns="0" rtlCol="0" anchor="t" anchorCtr="0">
            <a:normAutofit lnSpcReduction="10000"/>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1800">
                <a:latin typeface="Arial" panose="020B0604020202020204" pitchFamily="34" charset="0"/>
                <a:cs typeface="Arial" panose="020B0604020202020204" pitchFamily="34" charset="0"/>
              </a:rPr>
              <a:t>Haninges varumärkesutveckling</a:t>
            </a:r>
          </a:p>
        </p:txBody>
      </p:sp>
      <p:sp>
        <p:nvSpPr>
          <p:cNvPr id="39" name="Rubrik 3">
            <a:extLst>
              <a:ext uri="{FF2B5EF4-FFF2-40B4-BE49-F238E27FC236}">
                <a16:creationId xmlns:a16="http://schemas.microsoft.com/office/drawing/2014/main" id="{F718B227-09E0-E1FF-7D58-4C561B378EDD}"/>
              </a:ext>
            </a:extLst>
          </p:cNvPr>
          <p:cNvSpPr txBox="1">
            <a:spLocks/>
          </p:cNvSpPr>
          <p:nvPr/>
        </p:nvSpPr>
        <p:spPr>
          <a:xfrm>
            <a:off x="3560370" y="1012889"/>
            <a:ext cx="3419382" cy="1649713"/>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1800">
                <a:latin typeface="Arial" panose="020B0604020202020204" pitchFamily="34" charset="0"/>
                <a:cs typeface="Arial" panose="020B0604020202020204" pitchFamily="34" charset="0"/>
              </a:rPr>
              <a:t>Haninges strategiska fördelar </a:t>
            </a:r>
            <a:br>
              <a:rPr lang="sv-SE" sz="1800">
                <a:latin typeface="Arial" panose="020B0604020202020204" pitchFamily="34" charset="0"/>
                <a:cs typeface="Arial" panose="020B0604020202020204" pitchFamily="34" charset="0"/>
              </a:rPr>
            </a:br>
            <a:r>
              <a:rPr lang="sv-SE" sz="1800">
                <a:latin typeface="Arial" panose="020B0604020202020204" pitchFamily="34" charset="0"/>
                <a:cs typeface="Arial" panose="020B0604020202020204" pitchFamily="34" charset="0"/>
              </a:rPr>
              <a:t>– en unik kombination</a:t>
            </a:r>
          </a:p>
        </p:txBody>
      </p:sp>
      <p:sp>
        <p:nvSpPr>
          <p:cNvPr id="40" name="Rubrik 2">
            <a:extLst>
              <a:ext uri="{FF2B5EF4-FFF2-40B4-BE49-F238E27FC236}">
                <a16:creationId xmlns:a16="http://schemas.microsoft.com/office/drawing/2014/main" id="{73DC5B99-B358-90B1-F65C-8DBCFE3E0B54}"/>
              </a:ext>
            </a:extLst>
          </p:cNvPr>
          <p:cNvSpPr txBox="1">
            <a:spLocks/>
          </p:cNvSpPr>
          <p:nvPr/>
        </p:nvSpPr>
        <p:spPr>
          <a:xfrm>
            <a:off x="7088410" y="1012889"/>
            <a:ext cx="2382268" cy="929929"/>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1800">
                <a:latin typeface="Arial" panose="020B0604020202020204" pitchFamily="34" charset="0"/>
                <a:cs typeface="Arial" panose="020B0604020202020204" pitchFamily="34" charset="0"/>
              </a:rPr>
              <a:t>Varumärkesplattform</a:t>
            </a:r>
          </a:p>
          <a:p>
            <a:r>
              <a:rPr lang="sv-SE" sz="1800">
                <a:latin typeface="Arial" panose="020B0604020202020204" pitchFamily="34" charset="0"/>
                <a:cs typeface="Arial" panose="020B0604020202020204" pitchFamily="34" charset="0"/>
              </a:rPr>
              <a:t>syfte</a:t>
            </a:r>
          </a:p>
        </p:txBody>
      </p:sp>
      <p:sp>
        <p:nvSpPr>
          <p:cNvPr id="41" name="Ellips 40">
            <a:extLst>
              <a:ext uri="{FF2B5EF4-FFF2-40B4-BE49-F238E27FC236}">
                <a16:creationId xmlns:a16="http://schemas.microsoft.com/office/drawing/2014/main" id="{DC09E76B-1AF0-8942-F486-6FFDA8EA9850}"/>
              </a:ext>
            </a:extLst>
          </p:cNvPr>
          <p:cNvSpPr/>
          <p:nvPr/>
        </p:nvSpPr>
        <p:spPr>
          <a:xfrm>
            <a:off x="10112637" y="4287314"/>
            <a:ext cx="1540618" cy="15406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latin typeface="Arial" panose="020B0604020202020204" pitchFamily="34" charset="0"/>
              <a:cs typeface="Arial" panose="020B0604020202020204" pitchFamily="34" charset="0"/>
            </a:endParaRPr>
          </a:p>
        </p:txBody>
      </p:sp>
      <p:sp>
        <p:nvSpPr>
          <p:cNvPr id="42" name="textruta 41">
            <a:extLst>
              <a:ext uri="{FF2B5EF4-FFF2-40B4-BE49-F238E27FC236}">
                <a16:creationId xmlns:a16="http://schemas.microsoft.com/office/drawing/2014/main" id="{4935C3BC-3ABB-8A25-AB5D-91F648915DD5}"/>
              </a:ext>
            </a:extLst>
          </p:cNvPr>
          <p:cNvSpPr txBox="1"/>
          <p:nvPr/>
        </p:nvSpPr>
        <p:spPr>
          <a:xfrm>
            <a:off x="10134799" y="4571996"/>
            <a:ext cx="1505496" cy="1169551"/>
          </a:xfrm>
          <a:prstGeom prst="rect">
            <a:avLst/>
          </a:prstGeom>
          <a:noFill/>
        </p:spPr>
        <p:txBody>
          <a:bodyPr wrap="square">
            <a:spAutoFit/>
          </a:bodyPr>
          <a:lstStyle/>
          <a:p>
            <a:pPr algn="ctr"/>
            <a:r>
              <a:rPr lang="sv-SE" sz="1000" b="1">
                <a:solidFill>
                  <a:schemeClr val="bg1"/>
                </a:solidFill>
                <a:latin typeface="Arial" panose="020B0604020202020204" pitchFamily="34" charset="0"/>
                <a:cs typeface="Arial" panose="020B0604020202020204" pitchFamily="34" charset="0"/>
              </a:rPr>
              <a:t>MÅLBILD</a:t>
            </a:r>
          </a:p>
          <a:p>
            <a:pPr algn="ctr"/>
            <a:r>
              <a:rPr lang="sv-SE" sz="1000" b="0">
                <a:solidFill>
                  <a:schemeClr val="bg1"/>
                </a:solidFill>
                <a:latin typeface="Arial" panose="020B0604020202020204" pitchFamily="34" charset="0"/>
                <a:cs typeface="Arial" panose="020B0604020202020204" pitchFamily="34" charset="0"/>
              </a:rPr>
              <a:t>Målbilden är långsiktig och beskrive</a:t>
            </a:r>
            <a:r>
              <a:rPr lang="sv-SE" sz="1000">
                <a:solidFill>
                  <a:schemeClr val="bg1"/>
                </a:solidFill>
                <a:latin typeface="Arial" panose="020B0604020202020204" pitchFamily="34" charset="0"/>
                <a:cs typeface="Arial" panose="020B0604020202020204" pitchFamily="34" charset="0"/>
              </a:rPr>
              <a:t>r </a:t>
            </a:r>
            <a:r>
              <a:rPr lang="sv-SE" sz="1000" b="0">
                <a:solidFill>
                  <a:schemeClr val="bg1"/>
                </a:solidFill>
                <a:latin typeface="Arial" panose="020B0604020202020204" pitchFamily="34" charset="0"/>
                <a:cs typeface="Arial" panose="020B0604020202020204" pitchFamily="34" charset="0"/>
              </a:rPr>
              <a:t>den gemensamma riktningen för de tre varumärkena.</a:t>
            </a:r>
          </a:p>
          <a:p>
            <a:pPr algn="ctr"/>
            <a:r>
              <a:rPr lang="sv-SE" sz="1000" b="1">
                <a:solidFill>
                  <a:schemeClr val="bg1"/>
                </a:solidFill>
                <a:latin typeface="Arial" panose="020B0604020202020204" pitchFamily="34" charset="0"/>
                <a:cs typeface="Arial" panose="020B0604020202020204" pitchFamily="34" charset="0"/>
              </a:rPr>
              <a:t> </a:t>
            </a:r>
          </a:p>
        </p:txBody>
      </p:sp>
      <p:cxnSp>
        <p:nvCxnSpPr>
          <p:cNvPr id="43" name="Rak 42">
            <a:extLst>
              <a:ext uri="{FF2B5EF4-FFF2-40B4-BE49-F238E27FC236}">
                <a16:creationId xmlns:a16="http://schemas.microsoft.com/office/drawing/2014/main" id="{04F766CA-39F9-8C32-AE2E-1EE387874AAA}"/>
              </a:ext>
            </a:extLst>
          </p:cNvPr>
          <p:cNvCxnSpPr>
            <a:cxnSpLocks/>
          </p:cNvCxnSpPr>
          <p:nvPr/>
        </p:nvCxnSpPr>
        <p:spPr>
          <a:xfrm>
            <a:off x="865019" y="4104779"/>
            <a:ext cx="10769442" cy="287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ubrik 2">
            <a:extLst>
              <a:ext uri="{FF2B5EF4-FFF2-40B4-BE49-F238E27FC236}">
                <a16:creationId xmlns:a16="http://schemas.microsoft.com/office/drawing/2014/main" id="{FF584F16-CE3E-356F-51D6-BEB6636A3841}"/>
              </a:ext>
            </a:extLst>
          </p:cNvPr>
          <p:cNvSpPr txBox="1">
            <a:spLocks/>
          </p:cNvSpPr>
          <p:nvPr/>
        </p:nvSpPr>
        <p:spPr>
          <a:xfrm>
            <a:off x="854926" y="4288317"/>
            <a:ext cx="3419383" cy="78176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1800">
                <a:latin typeface="Arial" panose="020B0604020202020204" pitchFamily="34" charset="0"/>
                <a:cs typeface="Arial" panose="020B0604020202020204" pitchFamily="34" charset="0"/>
              </a:rPr>
              <a:t>Varumärkesplattform</a:t>
            </a:r>
          </a:p>
        </p:txBody>
      </p:sp>
      <p:sp>
        <p:nvSpPr>
          <p:cNvPr id="45" name="textruta 44">
            <a:extLst>
              <a:ext uri="{FF2B5EF4-FFF2-40B4-BE49-F238E27FC236}">
                <a16:creationId xmlns:a16="http://schemas.microsoft.com/office/drawing/2014/main" id="{592BCD3F-D056-0B08-CD1E-3AAE9933B6A7}"/>
              </a:ext>
            </a:extLst>
          </p:cNvPr>
          <p:cNvSpPr txBox="1"/>
          <p:nvPr/>
        </p:nvSpPr>
        <p:spPr>
          <a:xfrm>
            <a:off x="831009" y="1678040"/>
            <a:ext cx="2131272" cy="1323439"/>
          </a:xfrm>
          <a:prstGeom prst="rect">
            <a:avLst/>
          </a:prstGeom>
          <a:noFill/>
        </p:spPr>
        <p:txBody>
          <a:bodyPr wrap="square" lIns="0" tIns="0" rIns="0" bIns="0">
            <a:spAutoFit/>
          </a:bodyPr>
          <a:lstStyle/>
          <a:p>
            <a:pPr marL="171450" indent="-171450">
              <a:spcAft>
                <a:spcPts val="600"/>
              </a:spcAft>
              <a:buFont typeface="Arial" panose="020B0604020202020204" pitchFamily="34" charset="0"/>
              <a:buChar char="•"/>
            </a:pPr>
            <a:r>
              <a:rPr lang="sv-SE" sz="1100" dirty="0">
                <a:solidFill>
                  <a:schemeClr val="tx1"/>
                </a:solidFill>
                <a:latin typeface="Arial" panose="020B0604020202020204" pitchFamily="34" charset="0"/>
                <a:cs typeface="Arial" panose="020B0604020202020204" pitchFamily="34" charset="0"/>
              </a:rPr>
              <a:t>Vilka är vi idag och hur uppfattas vi?</a:t>
            </a:r>
          </a:p>
          <a:p>
            <a:pPr marL="171450" indent="-171450">
              <a:spcAft>
                <a:spcPts val="600"/>
              </a:spcAft>
              <a:buFont typeface="Arial" panose="020B0604020202020204" pitchFamily="34" charset="0"/>
              <a:buChar char="•"/>
            </a:pPr>
            <a:r>
              <a:rPr lang="sv-SE" sz="1100" dirty="0">
                <a:solidFill>
                  <a:schemeClr val="tx1"/>
                </a:solidFill>
                <a:latin typeface="Arial" panose="020B0604020202020204" pitchFamily="34" charset="0"/>
                <a:cs typeface="Arial" panose="020B0604020202020204" pitchFamily="34" charset="0"/>
              </a:rPr>
              <a:t>Vilka kan och vilka vill vi vara?</a:t>
            </a:r>
          </a:p>
          <a:p>
            <a:pPr marL="171450" indent="-171450">
              <a:spcAft>
                <a:spcPts val="600"/>
              </a:spcAft>
              <a:buFont typeface="Arial" panose="020B0604020202020204" pitchFamily="34" charset="0"/>
              <a:buChar char="•"/>
            </a:pPr>
            <a:r>
              <a:rPr lang="sv-SE" sz="1100" dirty="0">
                <a:solidFill>
                  <a:schemeClr val="tx1"/>
                </a:solidFill>
                <a:latin typeface="Arial" panose="020B0604020202020204" pitchFamily="34" charset="0"/>
                <a:cs typeface="Arial" panose="020B0604020202020204" pitchFamily="34" charset="0"/>
              </a:rPr>
              <a:t>Hur kommer vi dit?</a:t>
            </a:r>
          </a:p>
          <a:p>
            <a:pPr>
              <a:spcAft>
                <a:spcPts val="600"/>
              </a:spcAft>
            </a:pPr>
            <a:endParaRPr lang="sv-SE" sz="1100" dirty="0">
              <a:solidFill>
                <a:schemeClr val="tx1"/>
              </a:solidFill>
              <a:latin typeface="Arial" panose="020B0604020202020204" pitchFamily="34" charset="0"/>
              <a:cs typeface="Arial" panose="020B0604020202020204" pitchFamily="34" charset="0"/>
            </a:endParaRPr>
          </a:p>
          <a:p>
            <a:pPr>
              <a:buNone/>
            </a:pPr>
            <a:endParaRPr lang="sv-SE" sz="1100" dirty="0">
              <a:solidFill>
                <a:schemeClr val="tx1"/>
              </a:solidFill>
              <a:latin typeface="Arial" panose="020B0604020202020204" pitchFamily="34" charset="0"/>
              <a:cs typeface="Arial" panose="020B0604020202020204" pitchFamily="34" charset="0"/>
            </a:endParaRPr>
          </a:p>
        </p:txBody>
      </p:sp>
      <p:sp>
        <p:nvSpPr>
          <p:cNvPr id="47" name="textruta 46">
            <a:extLst>
              <a:ext uri="{FF2B5EF4-FFF2-40B4-BE49-F238E27FC236}">
                <a16:creationId xmlns:a16="http://schemas.microsoft.com/office/drawing/2014/main" id="{5F66F89A-791E-E794-4D57-84F6BC0F2AAB}"/>
              </a:ext>
            </a:extLst>
          </p:cNvPr>
          <p:cNvSpPr txBox="1"/>
          <p:nvPr/>
        </p:nvSpPr>
        <p:spPr>
          <a:xfrm>
            <a:off x="851860" y="4618281"/>
            <a:ext cx="1656000" cy="1224000"/>
          </a:xfrm>
          <a:prstGeom prst="rect">
            <a:avLst/>
          </a:prstGeom>
          <a:solidFill>
            <a:schemeClr val="accent1"/>
          </a:solidFill>
        </p:spPr>
        <p:txBody>
          <a:bodyPr wrap="square" lIns="144000" tIns="144000" rIns="144000" bIns="0">
            <a:noAutofit/>
          </a:bodyPr>
          <a:lstStyle/>
          <a:p>
            <a:pPr fontAlgn="base">
              <a:spcAft>
                <a:spcPts val="600"/>
              </a:spcAft>
            </a:pPr>
            <a:r>
              <a:rPr lang="sv-SE" sz="1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MÅLGRUPPER: </a:t>
            </a:r>
            <a:br>
              <a:rPr lang="sv-SE" sz="1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lang="sv-SE" sz="1000" b="0">
                <a:solidFill>
                  <a:schemeClr val="bg1"/>
                </a:solidFill>
                <a:effectLst/>
                <a:latin typeface="Arial" panose="020B0604020202020204" pitchFamily="34" charset="0"/>
                <a:ea typeface="Times New Roman" panose="02020603050405020304" pitchFamily="18" charset="0"/>
                <a:cs typeface="Arial" panose="020B0604020202020204" pitchFamily="34" charset="0"/>
              </a:rPr>
              <a:t>Besökare</a:t>
            </a:r>
            <a:r>
              <a:rPr lang="sv-SE" sz="1000">
                <a:solidFill>
                  <a:schemeClr val="bg1"/>
                </a:solidFill>
                <a:latin typeface="Arial" panose="020B0604020202020204" pitchFamily="34" charset="0"/>
                <a:ea typeface="Times New Roman" panose="02020603050405020304" pitchFamily="18" charset="0"/>
                <a:cs typeface="Arial" panose="020B0604020202020204" pitchFamily="34" charset="0"/>
              </a:rPr>
              <a:t>, i</a:t>
            </a:r>
            <a:r>
              <a:rPr lang="sv-SE" sz="1000" b="0">
                <a:solidFill>
                  <a:schemeClr val="bg1"/>
                </a:solidFill>
                <a:latin typeface="Arial" panose="020B0604020202020204" pitchFamily="34" charset="0"/>
                <a:ea typeface="Times New Roman" panose="02020603050405020304" pitchFamily="18" charset="0"/>
                <a:cs typeface="Arial" panose="020B0604020202020204" pitchFamily="34" charset="0"/>
              </a:rPr>
              <a:t>nvånare</a:t>
            </a:r>
            <a:r>
              <a:rPr lang="sv-SE" sz="100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sv-SE" sz="1000" b="0">
                <a:solidFill>
                  <a:schemeClr val="bg1"/>
                </a:solidFill>
                <a:effectLst/>
                <a:latin typeface="Arial" panose="020B0604020202020204" pitchFamily="34" charset="0"/>
                <a:ea typeface="Times New Roman" panose="02020603050405020304" pitchFamily="18" charset="0"/>
                <a:cs typeface="Arial" panose="020B0604020202020204" pitchFamily="34" charset="0"/>
              </a:rPr>
              <a:t>näringsliv</a:t>
            </a:r>
            <a:r>
              <a:rPr lang="sv-SE" sz="100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sv-SE" sz="1000" b="0">
                <a:solidFill>
                  <a:schemeClr val="bg1"/>
                </a:solidFill>
                <a:latin typeface="Arial" panose="020B0604020202020204" pitchFamily="34" charset="0"/>
                <a:ea typeface="Times New Roman" panose="02020603050405020304" pitchFamily="18" charset="0"/>
                <a:cs typeface="Arial" panose="020B0604020202020204" pitchFamily="34" charset="0"/>
              </a:rPr>
              <a:t>medarbetare.</a:t>
            </a:r>
            <a:br>
              <a:rPr lang="sv-SE" sz="1000" b="0">
                <a:solidFill>
                  <a:schemeClr val="bg1"/>
                </a:solidFill>
                <a:latin typeface="Arial" panose="020B0604020202020204" pitchFamily="34" charset="0"/>
                <a:ea typeface="Times New Roman" panose="02020603050405020304" pitchFamily="18" charset="0"/>
                <a:cs typeface="Arial" panose="020B0604020202020204" pitchFamily="34" charset="0"/>
              </a:rPr>
            </a:br>
            <a:br>
              <a:rPr lang="sv-SE" sz="1000" b="0">
                <a:solidFill>
                  <a:schemeClr val="bg1"/>
                </a:solidFill>
                <a:latin typeface="Arial" panose="020B0604020202020204" pitchFamily="34" charset="0"/>
                <a:ea typeface="Times New Roman" panose="02020603050405020304" pitchFamily="18" charset="0"/>
                <a:cs typeface="Arial" panose="020B0604020202020204" pitchFamily="34" charset="0"/>
              </a:rPr>
            </a:br>
            <a:endParaRPr lang="sv-SE" sz="1000" b="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48" name="textruta 47">
            <a:extLst>
              <a:ext uri="{FF2B5EF4-FFF2-40B4-BE49-F238E27FC236}">
                <a16:creationId xmlns:a16="http://schemas.microsoft.com/office/drawing/2014/main" id="{2A6B7DB4-C5D0-F8A1-67CD-B57C3296AB0A}"/>
              </a:ext>
            </a:extLst>
          </p:cNvPr>
          <p:cNvSpPr txBox="1"/>
          <p:nvPr/>
        </p:nvSpPr>
        <p:spPr>
          <a:xfrm>
            <a:off x="2555084" y="4618281"/>
            <a:ext cx="1656000" cy="1224000"/>
          </a:xfrm>
          <a:prstGeom prst="rect">
            <a:avLst/>
          </a:prstGeom>
          <a:solidFill>
            <a:schemeClr val="accent1"/>
          </a:solidFill>
        </p:spPr>
        <p:txBody>
          <a:bodyPr wrap="square" lIns="144000" tIns="144000" rIns="144000" bIns="0">
            <a:noAutofit/>
          </a:bodyPr>
          <a:lstStyle/>
          <a:p>
            <a:pPr>
              <a:spcAft>
                <a:spcPts val="600"/>
              </a:spcAft>
            </a:pPr>
            <a:r>
              <a:rPr lang="sv-SE" sz="1000" b="1">
                <a:solidFill>
                  <a:schemeClr val="bg1"/>
                </a:solidFill>
                <a:latin typeface="Arial" panose="020B0604020202020204" pitchFamily="34" charset="0"/>
                <a:cs typeface="Arial" panose="020B0604020202020204" pitchFamily="34" charset="0"/>
              </a:rPr>
              <a:t>MISSION: </a:t>
            </a:r>
            <a:br>
              <a:rPr lang="sv-SE" sz="1000" b="1">
                <a:solidFill>
                  <a:schemeClr val="bg1"/>
                </a:solidFill>
                <a:latin typeface="Arial" panose="020B0604020202020204" pitchFamily="34" charset="0"/>
                <a:cs typeface="Arial" panose="020B0604020202020204" pitchFamily="34" charset="0"/>
              </a:rPr>
            </a:br>
            <a:r>
              <a:rPr lang="sv-SE" sz="1000" b="0">
                <a:solidFill>
                  <a:schemeClr val="bg1"/>
                </a:solidFill>
                <a:latin typeface="Arial" panose="020B0604020202020204" pitchFamily="34" charset="0"/>
                <a:cs typeface="Arial" panose="020B0604020202020204" pitchFamily="34" charset="0"/>
              </a:rPr>
              <a:t>Beskriver Haninges uppdrag, vilka vi är och varför vi finns till.</a:t>
            </a:r>
            <a:br>
              <a:rPr lang="sv-SE" sz="1000" b="0">
                <a:solidFill>
                  <a:schemeClr val="bg1"/>
                </a:solidFill>
                <a:latin typeface="Arial" panose="020B0604020202020204" pitchFamily="34" charset="0"/>
                <a:cs typeface="Arial" panose="020B0604020202020204" pitchFamily="34" charset="0"/>
              </a:rPr>
            </a:br>
            <a:br>
              <a:rPr lang="sv-SE" sz="1000" b="0">
                <a:solidFill>
                  <a:schemeClr val="bg1"/>
                </a:solidFill>
                <a:latin typeface="Arial" panose="020B0604020202020204" pitchFamily="34" charset="0"/>
                <a:cs typeface="Arial" panose="020B0604020202020204" pitchFamily="34" charset="0"/>
              </a:rPr>
            </a:br>
            <a:endParaRPr lang="sv-SE" sz="1000" b="0">
              <a:solidFill>
                <a:schemeClr val="bg1"/>
              </a:solidFill>
              <a:latin typeface="Arial" panose="020B0604020202020204" pitchFamily="34" charset="0"/>
              <a:cs typeface="Arial" panose="020B0604020202020204" pitchFamily="34" charset="0"/>
            </a:endParaRPr>
          </a:p>
        </p:txBody>
      </p:sp>
      <p:sp>
        <p:nvSpPr>
          <p:cNvPr id="49" name="textruta 48">
            <a:extLst>
              <a:ext uri="{FF2B5EF4-FFF2-40B4-BE49-F238E27FC236}">
                <a16:creationId xmlns:a16="http://schemas.microsoft.com/office/drawing/2014/main" id="{7B1EDEE2-54CC-61B5-CCB2-3CEAC4B10F78}"/>
              </a:ext>
            </a:extLst>
          </p:cNvPr>
          <p:cNvSpPr txBox="1"/>
          <p:nvPr/>
        </p:nvSpPr>
        <p:spPr>
          <a:xfrm>
            <a:off x="4258308" y="4618281"/>
            <a:ext cx="2082098" cy="1224000"/>
          </a:xfrm>
          <a:prstGeom prst="rect">
            <a:avLst/>
          </a:prstGeom>
          <a:solidFill>
            <a:schemeClr val="accent1"/>
          </a:solidFill>
        </p:spPr>
        <p:txBody>
          <a:bodyPr wrap="square" lIns="144000" tIns="144000" rIns="144000" bIns="0">
            <a:noAutofit/>
          </a:bodyPr>
          <a:lstStyle/>
          <a:p>
            <a:pPr>
              <a:spcAft>
                <a:spcPts val="600"/>
              </a:spcAft>
            </a:pPr>
            <a:r>
              <a:rPr lang="sv-SE" sz="1000" b="1" dirty="0">
                <a:solidFill>
                  <a:schemeClr val="bg1"/>
                </a:solidFill>
                <a:latin typeface="Arial" panose="020B0604020202020204" pitchFamily="34" charset="0"/>
                <a:cs typeface="Arial" panose="020B0604020202020204" pitchFamily="34" charset="0"/>
              </a:rPr>
              <a:t>POSITION: </a:t>
            </a:r>
            <a:br>
              <a:rPr lang="sv-SE" sz="1000" b="1" dirty="0">
                <a:solidFill>
                  <a:schemeClr val="bg1"/>
                </a:solidFill>
                <a:latin typeface="Arial" panose="020B0604020202020204" pitchFamily="34" charset="0"/>
                <a:cs typeface="Arial" panose="020B0604020202020204" pitchFamily="34" charset="0"/>
              </a:rPr>
            </a:br>
            <a:r>
              <a:rPr lang="sv-SE" sz="1000" b="0" dirty="0">
                <a:solidFill>
                  <a:schemeClr val="bg1"/>
                </a:solidFill>
                <a:latin typeface="Arial" panose="020B0604020202020204" pitchFamily="34" charset="0"/>
                <a:cs typeface="Arial" panose="020B0604020202020204" pitchFamily="34" charset="0"/>
              </a:rPr>
              <a:t>Beskriver vem Haninge är i förhållande till andra kommuner /aktörer. Vilken plats Haninge vill ta och hur Haninge vill uppfattas av målgruppen.</a:t>
            </a:r>
          </a:p>
        </p:txBody>
      </p:sp>
      <p:sp>
        <p:nvSpPr>
          <p:cNvPr id="50" name="textruta 49">
            <a:extLst>
              <a:ext uri="{FF2B5EF4-FFF2-40B4-BE49-F238E27FC236}">
                <a16:creationId xmlns:a16="http://schemas.microsoft.com/office/drawing/2014/main" id="{30BA6AC0-4687-09F5-7BDF-AC7557D36786}"/>
              </a:ext>
            </a:extLst>
          </p:cNvPr>
          <p:cNvSpPr txBox="1"/>
          <p:nvPr/>
        </p:nvSpPr>
        <p:spPr>
          <a:xfrm>
            <a:off x="6387630" y="4618281"/>
            <a:ext cx="1656000" cy="1224000"/>
          </a:xfrm>
          <a:prstGeom prst="rect">
            <a:avLst/>
          </a:prstGeom>
          <a:solidFill>
            <a:schemeClr val="accent1"/>
          </a:solidFill>
        </p:spPr>
        <p:txBody>
          <a:bodyPr wrap="square" lIns="144000" tIns="144000" rIns="144000" bIns="0">
            <a:noAutofit/>
          </a:bodyPr>
          <a:lstStyle/>
          <a:p>
            <a:pPr>
              <a:spcAft>
                <a:spcPts val="600"/>
              </a:spcAft>
            </a:pPr>
            <a:r>
              <a:rPr lang="sv-SE" sz="1000" b="1" dirty="0">
                <a:solidFill>
                  <a:schemeClr val="bg1"/>
                </a:solidFill>
                <a:latin typeface="Arial" panose="020B0604020202020204" pitchFamily="34" charset="0"/>
                <a:cs typeface="Arial" panose="020B0604020202020204" pitchFamily="34" charset="0"/>
              </a:rPr>
              <a:t>LÖFTE: </a:t>
            </a:r>
            <a:br>
              <a:rPr lang="sv-SE" sz="1000" b="1" dirty="0">
                <a:solidFill>
                  <a:schemeClr val="bg1"/>
                </a:solidFill>
                <a:latin typeface="Arial" panose="020B0604020202020204" pitchFamily="34" charset="0"/>
                <a:cs typeface="Arial" panose="020B0604020202020204" pitchFamily="34" charset="0"/>
              </a:rPr>
            </a:br>
            <a:r>
              <a:rPr lang="sv-SE" sz="1000" b="0" dirty="0">
                <a:solidFill>
                  <a:schemeClr val="bg1"/>
                </a:solidFill>
                <a:latin typeface="Arial" panose="020B0604020202020204" pitchFamily="34" charset="0"/>
                <a:cs typeface="Arial" panose="020B0604020202020204" pitchFamily="34" charset="0"/>
              </a:rPr>
              <a:t>Beskriver vad Haninge lovar målgruppen utifrån vad målgruppen vill</a:t>
            </a:r>
            <a:r>
              <a:rPr lang="sv-SE" sz="1000" dirty="0">
                <a:solidFill>
                  <a:schemeClr val="bg1"/>
                </a:solidFill>
                <a:latin typeface="Arial" panose="020B0604020202020204" pitchFamily="34" charset="0"/>
                <a:cs typeface="Arial" panose="020B0604020202020204" pitchFamily="34" charset="0"/>
              </a:rPr>
              <a:t> h</a:t>
            </a:r>
            <a:r>
              <a:rPr lang="sv-SE" sz="1000" b="0" dirty="0">
                <a:solidFill>
                  <a:schemeClr val="bg1"/>
                </a:solidFill>
                <a:latin typeface="Arial" panose="020B0604020202020204" pitchFamily="34" charset="0"/>
                <a:cs typeface="Arial" panose="020B0604020202020204" pitchFamily="34" charset="0"/>
              </a:rPr>
              <a:t>a, behöver och vad Haninge vill erbjuda.</a:t>
            </a:r>
          </a:p>
        </p:txBody>
      </p:sp>
      <p:sp>
        <p:nvSpPr>
          <p:cNvPr id="51" name="textruta 50">
            <a:extLst>
              <a:ext uri="{FF2B5EF4-FFF2-40B4-BE49-F238E27FC236}">
                <a16:creationId xmlns:a16="http://schemas.microsoft.com/office/drawing/2014/main" id="{508C9789-2C42-0FFB-EF78-556927B86780}"/>
              </a:ext>
            </a:extLst>
          </p:cNvPr>
          <p:cNvSpPr txBox="1"/>
          <p:nvPr/>
        </p:nvSpPr>
        <p:spPr>
          <a:xfrm>
            <a:off x="8090855" y="4618281"/>
            <a:ext cx="1656000" cy="1224000"/>
          </a:xfrm>
          <a:prstGeom prst="rect">
            <a:avLst/>
          </a:prstGeom>
          <a:solidFill>
            <a:schemeClr val="accent1"/>
          </a:solidFill>
        </p:spPr>
        <p:txBody>
          <a:bodyPr wrap="square" lIns="144000" tIns="144000" rIns="144000" bIns="0">
            <a:noAutofit/>
          </a:bodyPr>
          <a:lstStyle/>
          <a:p>
            <a:pPr>
              <a:spcAft>
                <a:spcPts val="600"/>
              </a:spcAft>
            </a:pPr>
            <a:r>
              <a:rPr lang="sv-SE" sz="1000" b="1" dirty="0">
                <a:solidFill>
                  <a:schemeClr val="bg1"/>
                </a:solidFill>
                <a:latin typeface="Arial" panose="020B0604020202020204" pitchFamily="34" charset="0"/>
                <a:cs typeface="Arial" panose="020B0604020202020204" pitchFamily="34" charset="0"/>
              </a:rPr>
              <a:t>KÄRNVÄRDE</a:t>
            </a:r>
            <a:r>
              <a:rPr lang="sv-SE" sz="1000" b="0" dirty="0">
                <a:solidFill>
                  <a:schemeClr val="bg1"/>
                </a:solidFill>
                <a:latin typeface="Arial" panose="020B0604020202020204" pitchFamily="34" charset="0"/>
                <a:cs typeface="Arial" panose="020B0604020202020204" pitchFamily="34" charset="0"/>
              </a:rPr>
              <a:t>: </a:t>
            </a:r>
            <a:br>
              <a:rPr lang="sv-SE" sz="1000" b="0" dirty="0">
                <a:solidFill>
                  <a:schemeClr val="bg1"/>
                </a:solidFill>
                <a:latin typeface="Arial" panose="020B0604020202020204" pitchFamily="34" charset="0"/>
                <a:cs typeface="Arial" panose="020B0604020202020204" pitchFamily="34" charset="0"/>
              </a:rPr>
            </a:br>
            <a:r>
              <a:rPr lang="sv-SE" sz="1000" b="0" dirty="0">
                <a:solidFill>
                  <a:schemeClr val="bg1"/>
                </a:solidFill>
                <a:latin typeface="Arial" panose="020B0604020202020204" pitchFamily="34" charset="0"/>
                <a:cs typeface="Arial" panose="020B0604020202020204" pitchFamily="34" charset="0"/>
              </a:rPr>
              <a:t>Beskriver hur Haninge agerar, tänker och gör konkret i vardagen för att kunna leverera löfte position och mission.</a:t>
            </a:r>
          </a:p>
        </p:txBody>
      </p:sp>
      <p:sp>
        <p:nvSpPr>
          <p:cNvPr id="52" name="Triangel 51">
            <a:extLst>
              <a:ext uri="{FF2B5EF4-FFF2-40B4-BE49-F238E27FC236}">
                <a16:creationId xmlns:a16="http://schemas.microsoft.com/office/drawing/2014/main" id="{0CC89620-02D7-F0D5-C677-459F0AC6BE91}"/>
              </a:ext>
            </a:extLst>
          </p:cNvPr>
          <p:cNvSpPr/>
          <p:nvPr/>
        </p:nvSpPr>
        <p:spPr>
          <a:xfrm rot="5400000">
            <a:off x="9746855" y="5048013"/>
            <a:ext cx="387944" cy="32841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latin typeface="Arial" panose="020B0604020202020204" pitchFamily="34" charset="0"/>
              <a:cs typeface="Arial" panose="020B0604020202020204" pitchFamily="34" charset="0"/>
            </a:endParaRPr>
          </a:p>
        </p:txBody>
      </p:sp>
      <p:sp>
        <p:nvSpPr>
          <p:cNvPr id="55" name="textruta 54">
            <a:extLst>
              <a:ext uri="{FF2B5EF4-FFF2-40B4-BE49-F238E27FC236}">
                <a16:creationId xmlns:a16="http://schemas.microsoft.com/office/drawing/2014/main" id="{2A598410-291E-E868-004F-D4FD427A54FB}"/>
              </a:ext>
            </a:extLst>
          </p:cNvPr>
          <p:cNvSpPr txBox="1"/>
          <p:nvPr/>
        </p:nvSpPr>
        <p:spPr>
          <a:xfrm>
            <a:off x="7088168" y="1678040"/>
            <a:ext cx="1831964" cy="2077492"/>
          </a:xfrm>
          <a:prstGeom prst="rect">
            <a:avLst/>
          </a:prstGeom>
          <a:noFill/>
        </p:spPr>
        <p:txBody>
          <a:bodyPr wrap="square" lIns="0" tIns="0" rIns="0" bIns="0">
            <a:spAutoFit/>
          </a:bodyPr>
          <a:lstStyle/>
          <a:p>
            <a:pPr marL="0" indent="0" fontAlgn="base">
              <a:spcAft>
                <a:spcPts val="600"/>
              </a:spcAft>
              <a:buNone/>
            </a:pPr>
            <a:r>
              <a:rPr lang="sv-SE" sz="1100">
                <a:effectLst/>
                <a:latin typeface="Arial" panose="020B0604020202020204" pitchFamily="34" charset="0"/>
                <a:ea typeface="MS Mincho" panose="02020609040205080304" pitchFamily="49" charset="-128"/>
                <a:cs typeface="Arial" panose="020B0604020202020204" pitchFamily="34" charset="0"/>
              </a:rPr>
              <a:t>Varumärkesplattformen </a:t>
            </a:r>
            <a:br>
              <a:rPr lang="sv-SE" sz="1100">
                <a:effectLst/>
                <a:latin typeface="Arial" panose="020B0604020202020204" pitchFamily="34" charset="0"/>
                <a:ea typeface="MS Mincho" panose="02020609040205080304" pitchFamily="49" charset="-128"/>
                <a:cs typeface="Arial" panose="020B0604020202020204" pitchFamily="34" charset="0"/>
              </a:rPr>
            </a:br>
            <a:r>
              <a:rPr lang="sv-SE" sz="1100">
                <a:effectLst/>
                <a:latin typeface="Arial" panose="020B0604020202020204" pitchFamily="34" charset="0"/>
                <a:ea typeface="MS Mincho" panose="02020609040205080304" pitchFamily="49" charset="-128"/>
                <a:cs typeface="Arial" panose="020B0604020202020204" pitchFamily="34" charset="0"/>
              </a:rPr>
              <a:t>är vårt gemensamma verktyg när vi utvecklar och pratar om Haninge. Den hjälper oss definiera vägval framåt, styra och kommunicera enhetligt.</a:t>
            </a:r>
            <a:endParaRPr lang="sv-SE" sz="1100" b="1">
              <a:latin typeface="Arial" panose="020B0604020202020204" pitchFamily="34" charset="0"/>
              <a:cs typeface="Arial" panose="020B0604020202020204" pitchFamily="34" charset="0"/>
            </a:endParaRPr>
          </a:p>
          <a:p>
            <a:pPr marL="171450" indent="-171450" fontAlgn="base">
              <a:lnSpc>
                <a:spcPct val="100000"/>
              </a:lnSpc>
              <a:spcAft>
                <a:spcPts val="600"/>
              </a:spcAft>
              <a:buFont typeface="Arial" panose="020B0604020202020204" pitchFamily="34" charset="0"/>
              <a:buChar char="•"/>
            </a:pPr>
            <a:r>
              <a:rPr lang="sv-SE" sz="1100" b="1">
                <a:latin typeface="Arial" panose="020B0604020202020204" pitchFamily="34" charset="0"/>
                <a:cs typeface="Arial" panose="020B0604020202020204" pitchFamily="34" charset="0"/>
              </a:rPr>
              <a:t>Attraktiv plats</a:t>
            </a:r>
            <a:endParaRPr lang="en-US" sz="1100">
              <a:latin typeface="Arial" panose="020B0604020202020204" pitchFamily="34" charset="0"/>
              <a:cs typeface="Arial" panose="020B0604020202020204" pitchFamily="34" charset="0"/>
            </a:endParaRPr>
          </a:p>
          <a:p>
            <a:pPr marL="171450" indent="-171450" fontAlgn="base">
              <a:lnSpc>
                <a:spcPct val="100000"/>
              </a:lnSpc>
              <a:spcAft>
                <a:spcPts val="600"/>
              </a:spcAft>
              <a:buFont typeface="Arial" panose="020B0604020202020204" pitchFamily="34" charset="0"/>
              <a:buChar char="•"/>
            </a:pPr>
            <a:r>
              <a:rPr lang="sv-SE" sz="1100" b="1">
                <a:latin typeface="Arial" panose="020B0604020202020204" pitchFamily="34" charset="0"/>
                <a:cs typeface="Arial" panose="020B0604020202020204" pitchFamily="34" charset="0"/>
              </a:rPr>
              <a:t>Attraktiv organisation</a:t>
            </a:r>
            <a:r>
              <a:rPr lang="sv-SE" sz="1100">
                <a:latin typeface="Arial" panose="020B0604020202020204" pitchFamily="34" charset="0"/>
                <a:cs typeface="Arial" panose="020B0604020202020204" pitchFamily="34" charset="0"/>
              </a:rPr>
              <a:t> </a:t>
            </a:r>
            <a:endParaRPr lang="en-US" sz="1100">
              <a:latin typeface="Arial" panose="020B0604020202020204" pitchFamily="34" charset="0"/>
              <a:cs typeface="Arial" panose="020B0604020202020204" pitchFamily="34" charset="0"/>
            </a:endParaRPr>
          </a:p>
          <a:p>
            <a:pPr marL="171450" indent="-171450" fontAlgn="base">
              <a:lnSpc>
                <a:spcPct val="100000"/>
              </a:lnSpc>
              <a:spcAft>
                <a:spcPts val="600"/>
              </a:spcAft>
              <a:buFont typeface="Arial" panose="020B0604020202020204" pitchFamily="34" charset="0"/>
              <a:buChar char="•"/>
            </a:pPr>
            <a:r>
              <a:rPr lang="sv-SE" sz="1100" b="1">
                <a:latin typeface="Arial" panose="020B0604020202020204" pitchFamily="34" charset="0"/>
                <a:cs typeface="Arial" panose="020B0604020202020204" pitchFamily="34" charset="0"/>
              </a:rPr>
              <a:t>Attraktiv arbetsgivare</a:t>
            </a:r>
            <a:r>
              <a:rPr lang="sv-SE" sz="1100">
                <a:latin typeface="Arial" panose="020B0604020202020204" pitchFamily="34" charset="0"/>
                <a:cs typeface="Arial" panose="020B0604020202020204" pitchFamily="34" charset="0"/>
              </a:rPr>
              <a:t> </a:t>
            </a:r>
          </a:p>
          <a:p>
            <a:pPr>
              <a:lnSpc>
                <a:spcPct val="100000"/>
              </a:lnSpc>
              <a:spcBef>
                <a:spcPts val="600"/>
              </a:spcBef>
            </a:pPr>
            <a:endParaRPr lang="sv-SE" sz="1100">
              <a:latin typeface="Arial" panose="020B0604020202020204" pitchFamily="34" charset="0"/>
              <a:cs typeface="Arial" panose="020B0604020202020204" pitchFamily="34" charset="0"/>
            </a:endParaRPr>
          </a:p>
        </p:txBody>
      </p:sp>
      <p:cxnSp>
        <p:nvCxnSpPr>
          <p:cNvPr id="56" name="Rak 55">
            <a:extLst>
              <a:ext uri="{FF2B5EF4-FFF2-40B4-BE49-F238E27FC236}">
                <a16:creationId xmlns:a16="http://schemas.microsoft.com/office/drawing/2014/main" id="{9E259577-D392-4FB2-8C3E-185F60946B43}"/>
              </a:ext>
            </a:extLst>
          </p:cNvPr>
          <p:cNvCxnSpPr>
            <a:cxnSpLocks/>
          </p:cNvCxnSpPr>
          <p:nvPr/>
        </p:nvCxnSpPr>
        <p:spPr>
          <a:xfrm>
            <a:off x="6904160" y="1069048"/>
            <a:ext cx="0" cy="30645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Rak 56">
            <a:extLst>
              <a:ext uri="{FF2B5EF4-FFF2-40B4-BE49-F238E27FC236}">
                <a16:creationId xmlns:a16="http://schemas.microsoft.com/office/drawing/2014/main" id="{F82336EF-987C-1C5F-68F7-A1B1EA0B3163}"/>
              </a:ext>
            </a:extLst>
          </p:cNvPr>
          <p:cNvCxnSpPr>
            <a:cxnSpLocks/>
          </p:cNvCxnSpPr>
          <p:nvPr/>
        </p:nvCxnSpPr>
        <p:spPr>
          <a:xfrm>
            <a:off x="3396973" y="1041668"/>
            <a:ext cx="0" cy="306451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Ellips 58">
            <a:extLst>
              <a:ext uri="{FF2B5EF4-FFF2-40B4-BE49-F238E27FC236}">
                <a16:creationId xmlns:a16="http://schemas.microsoft.com/office/drawing/2014/main" id="{531E566C-F9FE-26B2-5FB6-CB974AF8A94C}"/>
              </a:ext>
            </a:extLst>
          </p:cNvPr>
          <p:cNvSpPr/>
          <p:nvPr/>
        </p:nvSpPr>
        <p:spPr>
          <a:xfrm>
            <a:off x="3635755" y="1606788"/>
            <a:ext cx="1499868" cy="1499868"/>
          </a:xfrm>
          <a:prstGeom prst="ellipse">
            <a:avLst/>
          </a:prstGeom>
          <a:solidFill>
            <a:schemeClr val="accent1">
              <a:alpha val="43912"/>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a:latin typeface="Arial" panose="020B0604020202020204" pitchFamily="34" charset="0"/>
              <a:cs typeface="Arial" panose="020B0604020202020204" pitchFamily="34" charset="0"/>
            </a:endParaRPr>
          </a:p>
        </p:txBody>
      </p:sp>
      <p:sp>
        <p:nvSpPr>
          <p:cNvPr id="60" name="Ellips 59">
            <a:extLst>
              <a:ext uri="{FF2B5EF4-FFF2-40B4-BE49-F238E27FC236}">
                <a16:creationId xmlns:a16="http://schemas.microsoft.com/office/drawing/2014/main" id="{B4D48ABC-F52F-E5D8-07C2-53CCCCB55F35}"/>
              </a:ext>
            </a:extLst>
          </p:cNvPr>
          <p:cNvSpPr/>
          <p:nvPr/>
        </p:nvSpPr>
        <p:spPr>
          <a:xfrm>
            <a:off x="4661077" y="1606788"/>
            <a:ext cx="1499868" cy="1499868"/>
          </a:xfrm>
          <a:prstGeom prst="ellipse">
            <a:avLst/>
          </a:prstGeom>
          <a:solidFill>
            <a:schemeClr val="accent1">
              <a:alpha val="43912"/>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a:latin typeface="Arial" panose="020B0604020202020204" pitchFamily="34" charset="0"/>
              <a:cs typeface="Arial" panose="020B0604020202020204" pitchFamily="34" charset="0"/>
            </a:endParaRPr>
          </a:p>
        </p:txBody>
      </p:sp>
      <p:sp>
        <p:nvSpPr>
          <p:cNvPr id="61" name="Ellips 60">
            <a:extLst>
              <a:ext uri="{FF2B5EF4-FFF2-40B4-BE49-F238E27FC236}">
                <a16:creationId xmlns:a16="http://schemas.microsoft.com/office/drawing/2014/main" id="{94F5A1D9-87BC-4126-D9A6-ACFDF5D306F9}"/>
              </a:ext>
            </a:extLst>
          </p:cNvPr>
          <p:cNvSpPr/>
          <p:nvPr/>
        </p:nvSpPr>
        <p:spPr>
          <a:xfrm>
            <a:off x="4142745" y="2541116"/>
            <a:ext cx="1499868" cy="1499868"/>
          </a:xfrm>
          <a:prstGeom prst="ellipse">
            <a:avLst/>
          </a:prstGeom>
          <a:solidFill>
            <a:schemeClr val="accent1">
              <a:alpha val="43912"/>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a:latin typeface="Arial" panose="020B0604020202020204" pitchFamily="34" charset="0"/>
              <a:cs typeface="Arial" panose="020B0604020202020204" pitchFamily="34" charset="0"/>
            </a:endParaRPr>
          </a:p>
        </p:txBody>
      </p:sp>
      <p:sp>
        <p:nvSpPr>
          <p:cNvPr id="62" name="textruta 61">
            <a:extLst>
              <a:ext uri="{FF2B5EF4-FFF2-40B4-BE49-F238E27FC236}">
                <a16:creationId xmlns:a16="http://schemas.microsoft.com/office/drawing/2014/main" id="{647052CD-FF81-10CA-4DCD-9CDF8223B868}"/>
              </a:ext>
            </a:extLst>
          </p:cNvPr>
          <p:cNvSpPr txBox="1"/>
          <p:nvPr/>
        </p:nvSpPr>
        <p:spPr>
          <a:xfrm>
            <a:off x="3828159" y="2089272"/>
            <a:ext cx="855538" cy="507831"/>
          </a:xfrm>
          <a:prstGeom prst="rect">
            <a:avLst/>
          </a:prstGeom>
          <a:noFill/>
        </p:spPr>
        <p:txBody>
          <a:bodyPr wrap="square" lIns="0" tIns="0" rIns="0" bIns="0">
            <a:spAutoFit/>
          </a:bodyPr>
          <a:lstStyle/>
          <a:p>
            <a:pPr algn="ctr">
              <a:buNone/>
            </a:pPr>
            <a:r>
              <a:rPr lang="sv-SE" sz="1100">
                <a:latin typeface="Arial" panose="020B0604020202020204" pitchFamily="34" charset="0"/>
                <a:cs typeface="Arial" panose="020B0604020202020204" pitchFamily="34" charset="0"/>
              </a:rPr>
              <a:t>Vad </a:t>
            </a:r>
            <a:br>
              <a:rPr lang="sv-SE" sz="1100">
                <a:latin typeface="Arial" panose="020B0604020202020204" pitchFamily="34" charset="0"/>
                <a:cs typeface="Arial" panose="020B0604020202020204" pitchFamily="34" charset="0"/>
              </a:rPr>
            </a:br>
            <a:r>
              <a:rPr lang="sv-SE" sz="1100">
                <a:latin typeface="Arial" panose="020B0604020202020204" pitchFamily="34" charset="0"/>
                <a:cs typeface="Arial" panose="020B0604020202020204" pitchFamily="34" charset="0"/>
              </a:rPr>
              <a:t>Haninge </a:t>
            </a:r>
          </a:p>
          <a:p>
            <a:pPr algn="ctr">
              <a:buNone/>
            </a:pPr>
            <a:r>
              <a:rPr lang="sv-SE" sz="1100">
                <a:latin typeface="Arial" panose="020B0604020202020204" pitchFamily="34" charset="0"/>
                <a:cs typeface="Arial" panose="020B0604020202020204" pitchFamily="34" charset="0"/>
              </a:rPr>
              <a:t>erbjuder</a:t>
            </a:r>
          </a:p>
        </p:txBody>
      </p:sp>
      <p:sp>
        <p:nvSpPr>
          <p:cNvPr id="63" name="textruta 62">
            <a:extLst>
              <a:ext uri="{FF2B5EF4-FFF2-40B4-BE49-F238E27FC236}">
                <a16:creationId xmlns:a16="http://schemas.microsoft.com/office/drawing/2014/main" id="{2B87044D-C991-4045-381E-904FBEB7551D}"/>
              </a:ext>
            </a:extLst>
          </p:cNvPr>
          <p:cNvSpPr txBox="1"/>
          <p:nvPr/>
        </p:nvSpPr>
        <p:spPr>
          <a:xfrm>
            <a:off x="5113297" y="2128987"/>
            <a:ext cx="976056" cy="507831"/>
          </a:xfrm>
          <a:prstGeom prst="rect">
            <a:avLst/>
          </a:prstGeom>
          <a:noFill/>
        </p:spPr>
        <p:txBody>
          <a:bodyPr wrap="square" lIns="0" tIns="0" rIns="0" bIns="0">
            <a:spAutoFit/>
          </a:bodyPr>
          <a:lstStyle/>
          <a:p>
            <a:pPr algn="ctr">
              <a:buNone/>
            </a:pPr>
            <a:r>
              <a:rPr lang="sv-SE" sz="1100">
                <a:latin typeface="Arial" panose="020B0604020202020204" pitchFamily="34" charset="0"/>
                <a:cs typeface="Arial" panose="020B0604020202020204" pitchFamily="34" charset="0"/>
              </a:rPr>
              <a:t>Vad </a:t>
            </a:r>
            <a:br>
              <a:rPr lang="sv-SE" sz="1100">
                <a:latin typeface="Arial" panose="020B0604020202020204" pitchFamily="34" charset="0"/>
                <a:cs typeface="Arial" panose="020B0604020202020204" pitchFamily="34" charset="0"/>
              </a:rPr>
            </a:br>
            <a:r>
              <a:rPr lang="sv-SE" sz="1100">
                <a:latin typeface="Arial" panose="020B0604020202020204" pitchFamily="34" charset="0"/>
                <a:cs typeface="Arial" panose="020B0604020202020204" pitchFamily="34" charset="0"/>
              </a:rPr>
              <a:t>målgrupperna </a:t>
            </a:r>
            <a:br>
              <a:rPr lang="sv-SE" sz="1100">
                <a:latin typeface="Arial" panose="020B0604020202020204" pitchFamily="34" charset="0"/>
                <a:cs typeface="Arial" panose="020B0604020202020204" pitchFamily="34" charset="0"/>
              </a:rPr>
            </a:br>
            <a:r>
              <a:rPr lang="sv-SE" sz="1100">
                <a:latin typeface="Arial" panose="020B0604020202020204" pitchFamily="34" charset="0"/>
                <a:cs typeface="Arial" panose="020B0604020202020204" pitchFamily="34" charset="0"/>
              </a:rPr>
              <a:t>vill ha</a:t>
            </a:r>
          </a:p>
        </p:txBody>
      </p:sp>
      <p:sp>
        <p:nvSpPr>
          <p:cNvPr id="64" name="textruta 63">
            <a:extLst>
              <a:ext uri="{FF2B5EF4-FFF2-40B4-BE49-F238E27FC236}">
                <a16:creationId xmlns:a16="http://schemas.microsoft.com/office/drawing/2014/main" id="{6D13D047-9B28-5DDA-7BE0-099122E0DBAA}"/>
              </a:ext>
            </a:extLst>
          </p:cNvPr>
          <p:cNvSpPr txBox="1"/>
          <p:nvPr/>
        </p:nvSpPr>
        <p:spPr>
          <a:xfrm>
            <a:off x="4147733" y="3075080"/>
            <a:ext cx="1499868" cy="677108"/>
          </a:xfrm>
          <a:prstGeom prst="rect">
            <a:avLst/>
          </a:prstGeom>
          <a:noFill/>
        </p:spPr>
        <p:txBody>
          <a:bodyPr wrap="square" lIns="0" tIns="0" rIns="0" bIns="0">
            <a:spAutoFit/>
          </a:bodyPr>
          <a:lstStyle/>
          <a:p>
            <a:pPr algn="ctr">
              <a:buNone/>
            </a:pPr>
            <a:r>
              <a:rPr lang="sv-SE" sz="1100">
                <a:latin typeface="Arial" panose="020B0604020202020204" pitchFamily="34" charset="0"/>
                <a:cs typeface="Arial" panose="020B0604020202020204" pitchFamily="34" charset="0"/>
              </a:rPr>
              <a:t>Vad</a:t>
            </a:r>
            <a:br>
              <a:rPr lang="sv-SE" sz="1100">
                <a:latin typeface="Arial" panose="020B0604020202020204" pitchFamily="34" charset="0"/>
                <a:cs typeface="Arial" panose="020B0604020202020204" pitchFamily="34" charset="0"/>
              </a:rPr>
            </a:br>
            <a:r>
              <a:rPr lang="sv-SE" sz="1100">
                <a:latin typeface="Arial" panose="020B0604020202020204" pitchFamily="34" charset="0"/>
                <a:cs typeface="Arial" panose="020B0604020202020204" pitchFamily="34" charset="0"/>
              </a:rPr>
              <a:t> ”konkurrenterna” </a:t>
            </a:r>
            <a:br>
              <a:rPr lang="sv-SE" sz="1100">
                <a:latin typeface="Arial" panose="020B0604020202020204" pitchFamily="34" charset="0"/>
                <a:cs typeface="Arial" panose="020B0604020202020204" pitchFamily="34" charset="0"/>
              </a:rPr>
            </a:br>
            <a:r>
              <a:rPr lang="sv-SE" sz="1100">
                <a:latin typeface="Arial" panose="020B0604020202020204" pitchFamily="34" charset="0"/>
                <a:cs typeface="Arial" panose="020B0604020202020204" pitchFamily="34" charset="0"/>
              </a:rPr>
              <a:t>eller andra aktörer </a:t>
            </a:r>
            <a:br>
              <a:rPr lang="sv-SE" sz="1100">
                <a:latin typeface="Arial" panose="020B0604020202020204" pitchFamily="34" charset="0"/>
                <a:cs typeface="Arial" panose="020B0604020202020204" pitchFamily="34" charset="0"/>
              </a:rPr>
            </a:br>
            <a:r>
              <a:rPr lang="sv-SE" sz="1100">
                <a:latin typeface="Arial" panose="020B0604020202020204" pitchFamily="34" charset="0"/>
                <a:cs typeface="Arial" panose="020B0604020202020204" pitchFamily="34" charset="0"/>
              </a:rPr>
              <a:t>erbjuder</a:t>
            </a:r>
          </a:p>
        </p:txBody>
      </p:sp>
      <p:sp>
        <p:nvSpPr>
          <p:cNvPr id="65" name="Frihandsfigur 64">
            <a:extLst>
              <a:ext uri="{FF2B5EF4-FFF2-40B4-BE49-F238E27FC236}">
                <a16:creationId xmlns:a16="http://schemas.microsoft.com/office/drawing/2014/main" id="{FE1A761A-8863-32C5-E518-B7BF182356B3}"/>
              </a:ext>
            </a:extLst>
          </p:cNvPr>
          <p:cNvSpPr/>
          <p:nvPr/>
        </p:nvSpPr>
        <p:spPr>
          <a:xfrm>
            <a:off x="4690980" y="2543819"/>
            <a:ext cx="418654" cy="362614"/>
          </a:xfrm>
          <a:custGeom>
            <a:avLst/>
            <a:gdLst>
              <a:gd name="connsiteX0" fmla="*/ 0 w 806450"/>
              <a:gd name="connsiteY0" fmla="*/ 47625 h 698500"/>
              <a:gd name="connsiteX1" fmla="*/ 241300 w 806450"/>
              <a:gd name="connsiteY1" fmla="*/ 9525 h 698500"/>
              <a:gd name="connsiteX2" fmla="*/ 495300 w 806450"/>
              <a:gd name="connsiteY2" fmla="*/ 0 h 698500"/>
              <a:gd name="connsiteX3" fmla="*/ 806450 w 806450"/>
              <a:gd name="connsiteY3" fmla="*/ 57150 h 698500"/>
              <a:gd name="connsiteX4" fmla="*/ 708025 w 806450"/>
              <a:gd name="connsiteY4" fmla="*/ 279400 h 698500"/>
              <a:gd name="connsiteX5" fmla="*/ 561975 w 806450"/>
              <a:gd name="connsiteY5" fmla="*/ 508000 h 698500"/>
              <a:gd name="connsiteX6" fmla="*/ 393700 w 806450"/>
              <a:gd name="connsiteY6" fmla="*/ 698500 h 698500"/>
              <a:gd name="connsiteX7" fmla="*/ 244475 w 806450"/>
              <a:gd name="connsiteY7" fmla="*/ 533400 h 698500"/>
              <a:gd name="connsiteX8" fmla="*/ 120650 w 806450"/>
              <a:gd name="connsiteY8" fmla="*/ 320675 h 698500"/>
              <a:gd name="connsiteX9" fmla="*/ 0 w 806450"/>
              <a:gd name="connsiteY9" fmla="*/ 47625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450" h="698500">
                <a:moveTo>
                  <a:pt x="0" y="47625"/>
                </a:moveTo>
                <a:lnTo>
                  <a:pt x="241300" y="9525"/>
                </a:lnTo>
                <a:lnTo>
                  <a:pt x="495300" y="0"/>
                </a:lnTo>
                <a:lnTo>
                  <a:pt x="806450" y="57150"/>
                </a:lnTo>
                <a:lnTo>
                  <a:pt x="708025" y="279400"/>
                </a:lnTo>
                <a:lnTo>
                  <a:pt x="561975" y="508000"/>
                </a:lnTo>
                <a:lnTo>
                  <a:pt x="393700" y="698500"/>
                </a:lnTo>
                <a:lnTo>
                  <a:pt x="244475" y="533400"/>
                </a:lnTo>
                <a:lnTo>
                  <a:pt x="120650" y="320675"/>
                </a:lnTo>
                <a:lnTo>
                  <a:pt x="0" y="476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a:latin typeface="Arial" panose="020B0604020202020204" pitchFamily="34" charset="0"/>
              <a:cs typeface="Arial" panose="020B0604020202020204" pitchFamily="34" charset="0"/>
            </a:endParaRPr>
          </a:p>
        </p:txBody>
      </p:sp>
      <p:cxnSp>
        <p:nvCxnSpPr>
          <p:cNvPr id="66" name="Rak pil 65">
            <a:extLst>
              <a:ext uri="{FF2B5EF4-FFF2-40B4-BE49-F238E27FC236}">
                <a16:creationId xmlns:a16="http://schemas.microsoft.com/office/drawing/2014/main" id="{09E3672F-96B1-FB80-0AAD-F5CA6E2C8785}"/>
              </a:ext>
            </a:extLst>
          </p:cNvPr>
          <p:cNvCxnSpPr>
            <a:cxnSpLocks/>
          </p:cNvCxnSpPr>
          <p:nvPr/>
        </p:nvCxnSpPr>
        <p:spPr>
          <a:xfrm flipH="1" flipV="1">
            <a:off x="4925376" y="2679221"/>
            <a:ext cx="1381253" cy="8136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ruta 2">
            <a:extLst>
              <a:ext uri="{FF2B5EF4-FFF2-40B4-BE49-F238E27FC236}">
                <a16:creationId xmlns:a16="http://schemas.microsoft.com/office/drawing/2014/main" id="{AAAF6E0F-81AE-2602-D129-C1D38E63793E}"/>
              </a:ext>
            </a:extLst>
          </p:cNvPr>
          <p:cNvSpPr txBox="1"/>
          <p:nvPr/>
        </p:nvSpPr>
        <p:spPr>
          <a:xfrm>
            <a:off x="860519" y="306000"/>
            <a:ext cx="8886102" cy="138499"/>
          </a:xfrm>
          <a:prstGeom prst="rect">
            <a:avLst/>
          </a:prstGeom>
          <a:noFill/>
        </p:spPr>
        <p:txBody>
          <a:bodyPr wrap="square" lIns="0" tIns="0" rIns="0" bIns="0" rtlCol="0">
            <a:spAutoFit/>
          </a:bodyPr>
          <a:lstStyle/>
          <a:p>
            <a:r>
              <a:rPr lang="sv-SE" sz="900" b="1">
                <a:latin typeface="Arial" panose="020B0604020202020204" pitchFamily="34" charset="0"/>
                <a:cs typeface="Arial" panose="020B0604020202020204" pitchFamily="34" charset="0"/>
              </a:rPr>
              <a:t>BAKGRUND  |  Våra modeller</a:t>
            </a:r>
          </a:p>
        </p:txBody>
      </p:sp>
    </p:spTree>
    <p:extLst>
      <p:ext uri="{BB962C8B-B14F-4D97-AF65-F5344CB8AC3E}">
        <p14:creationId xmlns:p14="http://schemas.microsoft.com/office/powerpoint/2010/main" val="232535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7A565B54-AC6A-85DB-2995-8434C7E382E8}"/>
              </a:ext>
            </a:extLst>
          </p:cNvPr>
          <p:cNvSpPr txBox="1"/>
          <p:nvPr/>
        </p:nvSpPr>
        <p:spPr>
          <a:xfrm>
            <a:off x="839788" y="1612328"/>
            <a:ext cx="4992052" cy="430887"/>
          </a:xfrm>
          <a:prstGeom prst="rect">
            <a:avLst/>
          </a:prstGeom>
          <a:noFill/>
        </p:spPr>
        <p:txBody>
          <a:bodyPr wrap="square" lIns="0" tIns="0" rIns="0" bIns="0" anchor="t">
            <a:spAutoFit/>
          </a:bodyPr>
          <a:lstStyle/>
          <a:p>
            <a:r>
              <a:rPr lang="sv-SE" sz="2800" b="1">
                <a:latin typeface="Arial" panose="020B0604020202020204" pitchFamily="34" charset="0"/>
                <a:cs typeface="Arial" panose="020B0604020202020204" pitchFamily="34" charset="0"/>
              </a:rPr>
              <a:t>Haninges unika kombination</a:t>
            </a:r>
          </a:p>
        </p:txBody>
      </p:sp>
      <p:sp>
        <p:nvSpPr>
          <p:cNvPr id="3" name="textruta 2">
            <a:extLst>
              <a:ext uri="{FF2B5EF4-FFF2-40B4-BE49-F238E27FC236}">
                <a16:creationId xmlns:a16="http://schemas.microsoft.com/office/drawing/2014/main" id="{1873D7F7-8FAC-D60F-D155-01B83F0FCE50}"/>
              </a:ext>
            </a:extLst>
          </p:cNvPr>
          <p:cNvSpPr txBox="1"/>
          <p:nvPr/>
        </p:nvSpPr>
        <p:spPr>
          <a:xfrm>
            <a:off x="1394084" y="3498293"/>
            <a:ext cx="3762599" cy="881162"/>
          </a:xfrm>
          <a:prstGeom prst="rect">
            <a:avLst/>
          </a:prstGeom>
          <a:solidFill>
            <a:schemeClr val="accent1"/>
          </a:solidFill>
        </p:spPr>
        <p:txBody>
          <a:bodyPr wrap="square" lIns="144000" tIns="144000" rIns="144000" bIns="180000">
            <a:spAutoFit/>
          </a:bodyPr>
          <a:lstStyle/>
          <a:p>
            <a:pPr algn="ctr">
              <a:buNone/>
            </a:pPr>
            <a:r>
              <a:rPr lang="sv-SE">
                <a:solidFill>
                  <a:schemeClr val="bg2"/>
                </a:solidFill>
                <a:latin typeface="Arial" panose="020B0604020202020204" pitchFamily="34" charset="0"/>
                <a:cs typeface="Arial" panose="020B0604020202020204" pitchFamily="34" charset="0"/>
              </a:rPr>
              <a:t>Haninges strategiska fördelar, </a:t>
            </a:r>
          </a:p>
          <a:p>
            <a:pPr algn="ctr">
              <a:buNone/>
            </a:pPr>
            <a:r>
              <a:rPr lang="sv-SE">
                <a:solidFill>
                  <a:schemeClr val="bg2"/>
                </a:solidFill>
                <a:latin typeface="Arial" panose="020B0604020202020204" pitchFamily="34" charset="0"/>
                <a:cs typeface="Arial" panose="020B0604020202020204" pitchFamily="34" charset="0"/>
              </a:rPr>
              <a:t>en unik kommunikation</a:t>
            </a:r>
          </a:p>
        </p:txBody>
      </p:sp>
      <p:grpSp>
        <p:nvGrpSpPr>
          <p:cNvPr id="19" name="Grupp 18">
            <a:extLst>
              <a:ext uri="{FF2B5EF4-FFF2-40B4-BE49-F238E27FC236}">
                <a16:creationId xmlns:a16="http://schemas.microsoft.com/office/drawing/2014/main" id="{39710520-AA47-EC54-52B1-482BA527DB06}"/>
              </a:ext>
            </a:extLst>
          </p:cNvPr>
          <p:cNvGrpSpPr/>
          <p:nvPr/>
        </p:nvGrpSpPr>
        <p:grpSpPr>
          <a:xfrm>
            <a:off x="6273127" y="1420934"/>
            <a:ext cx="4864256" cy="4688975"/>
            <a:chOff x="6273127" y="1658928"/>
            <a:chExt cx="4864256" cy="4688975"/>
          </a:xfrm>
        </p:grpSpPr>
        <p:sp>
          <p:nvSpPr>
            <p:cNvPr id="20" name="Ellips 19">
              <a:extLst>
                <a:ext uri="{FF2B5EF4-FFF2-40B4-BE49-F238E27FC236}">
                  <a16:creationId xmlns:a16="http://schemas.microsoft.com/office/drawing/2014/main" id="{D6754C85-BDBD-2DFE-3146-2F31745F0487}"/>
                </a:ext>
              </a:extLst>
            </p:cNvPr>
            <p:cNvSpPr/>
            <p:nvPr/>
          </p:nvSpPr>
          <p:spPr>
            <a:xfrm>
              <a:off x="6273127" y="1658928"/>
              <a:ext cx="2889186" cy="2889185"/>
            </a:xfrm>
            <a:prstGeom prst="ellipse">
              <a:avLst/>
            </a:prstGeom>
            <a:solidFill>
              <a:schemeClr val="accent1">
                <a:alpha val="43912"/>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sp>
          <p:nvSpPr>
            <p:cNvPr id="21" name="Ellips 20">
              <a:extLst>
                <a:ext uri="{FF2B5EF4-FFF2-40B4-BE49-F238E27FC236}">
                  <a16:creationId xmlns:a16="http://schemas.microsoft.com/office/drawing/2014/main" id="{F9B0FF29-4FA7-F845-E4B1-935D8D389559}"/>
                </a:ext>
              </a:extLst>
            </p:cNvPr>
            <p:cNvSpPr/>
            <p:nvPr/>
          </p:nvSpPr>
          <p:spPr>
            <a:xfrm>
              <a:off x="8248197" y="1658928"/>
              <a:ext cx="2889186" cy="2889185"/>
            </a:xfrm>
            <a:prstGeom prst="ellipse">
              <a:avLst/>
            </a:prstGeom>
            <a:solidFill>
              <a:schemeClr val="accent1">
                <a:alpha val="43912"/>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sp>
          <p:nvSpPr>
            <p:cNvPr id="22" name="Ellips 21">
              <a:extLst>
                <a:ext uri="{FF2B5EF4-FFF2-40B4-BE49-F238E27FC236}">
                  <a16:creationId xmlns:a16="http://schemas.microsoft.com/office/drawing/2014/main" id="{57620C6C-E3AC-5A18-5AB4-60DC20B74A84}"/>
                </a:ext>
              </a:extLst>
            </p:cNvPr>
            <p:cNvSpPr/>
            <p:nvPr/>
          </p:nvSpPr>
          <p:spPr>
            <a:xfrm>
              <a:off x="7249738" y="3458718"/>
              <a:ext cx="2889186" cy="2889185"/>
            </a:xfrm>
            <a:prstGeom prst="ellipse">
              <a:avLst/>
            </a:prstGeom>
            <a:solidFill>
              <a:schemeClr val="accent1">
                <a:alpha val="43912"/>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sp>
          <p:nvSpPr>
            <p:cNvPr id="23" name="textruta 22">
              <a:extLst>
                <a:ext uri="{FF2B5EF4-FFF2-40B4-BE49-F238E27FC236}">
                  <a16:creationId xmlns:a16="http://schemas.microsoft.com/office/drawing/2014/main" id="{65A7B829-AE2B-832F-2E98-44A87AE12CC2}"/>
                </a:ext>
              </a:extLst>
            </p:cNvPr>
            <p:cNvSpPr txBox="1"/>
            <p:nvPr/>
          </p:nvSpPr>
          <p:spPr>
            <a:xfrm>
              <a:off x="6763782" y="2619094"/>
              <a:ext cx="1648016" cy="830997"/>
            </a:xfrm>
            <a:prstGeom prst="rect">
              <a:avLst/>
            </a:prstGeom>
            <a:noFill/>
          </p:spPr>
          <p:txBody>
            <a:bodyPr wrap="square" lIns="0" tIns="0" rIns="0" bIns="0">
              <a:spAutoFit/>
            </a:bodyPr>
            <a:lstStyle/>
            <a:p>
              <a:pPr algn="ctr">
                <a:buNone/>
              </a:pPr>
              <a:r>
                <a:rPr lang="sv-SE">
                  <a:latin typeface="Arial" panose="020B0604020202020204" pitchFamily="34" charset="0"/>
                  <a:cs typeface="Arial" panose="020B0604020202020204" pitchFamily="34" charset="0"/>
                </a:rPr>
                <a:t>Vad </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Haninge </a:t>
              </a:r>
            </a:p>
            <a:p>
              <a:pPr algn="ctr">
                <a:buNone/>
              </a:pPr>
              <a:r>
                <a:rPr lang="sv-SE">
                  <a:latin typeface="Arial" panose="020B0604020202020204" pitchFamily="34" charset="0"/>
                  <a:cs typeface="Arial" panose="020B0604020202020204" pitchFamily="34" charset="0"/>
                </a:rPr>
                <a:t>erbjuder</a:t>
              </a:r>
            </a:p>
          </p:txBody>
        </p:sp>
        <p:sp>
          <p:nvSpPr>
            <p:cNvPr id="24" name="textruta 23">
              <a:extLst>
                <a:ext uri="{FF2B5EF4-FFF2-40B4-BE49-F238E27FC236}">
                  <a16:creationId xmlns:a16="http://schemas.microsoft.com/office/drawing/2014/main" id="{B0024CB2-486A-F286-8DC6-AAC6E8B10358}"/>
                </a:ext>
              </a:extLst>
            </p:cNvPr>
            <p:cNvSpPr txBox="1"/>
            <p:nvPr/>
          </p:nvSpPr>
          <p:spPr>
            <a:xfrm>
              <a:off x="9119305" y="2664837"/>
              <a:ext cx="1880169" cy="830997"/>
            </a:xfrm>
            <a:prstGeom prst="rect">
              <a:avLst/>
            </a:prstGeom>
            <a:noFill/>
          </p:spPr>
          <p:txBody>
            <a:bodyPr wrap="square" lIns="0" tIns="0" rIns="0" bIns="0">
              <a:spAutoFit/>
            </a:bodyPr>
            <a:lstStyle/>
            <a:p>
              <a:pPr algn="ctr">
                <a:buNone/>
              </a:pPr>
              <a:r>
                <a:rPr lang="sv-SE">
                  <a:latin typeface="Arial" panose="020B0604020202020204" pitchFamily="34" charset="0"/>
                  <a:cs typeface="Arial" panose="020B0604020202020204" pitchFamily="34" charset="0"/>
                </a:rPr>
                <a:t>Vad </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målgrupperna </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vill ha</a:t>
              </a:r>
            </a:p>
          </p:txBody>
        </p:sp>
        <p:sp>
          <p:nvSpPr>
            <p:cNvPr id="25" name="textruta 24">
              <a:extLst>
                <a:ext uri="{FF2B5EF4-FFF2-40B4-BE49-F238E27FC236}">
                  <a16:creationId xmlns:a16="http://schemas.microsoft.com/office/drawing/2014/main" id="{E9D7C8EB-DC76-764B-137C-BD2F199018FF}"/>
                </a:ext>
              </a:extLst>
            </p:cNvPr>
            <p:cNvSpPr txBox="1"/>
            <p:nvPr/>
          </p:nvSpPr>
          <p:spPr>
            <a:xfrm>
              <a:off x="7255939" y="4709782"/>
              <a:ext cx="2889185" cy="1107996"/>
            </a:xfrm>
            <a:prstGeom prst="rect">
              <a:avLst/>
            </a:prstGeom>
            <a:noFill/>
          </p:spPr>
          <p:txBody>
            <a:bodyPr wrap="square" lIns="0" tIns="0" rIns="0" bIns="0">
              <a:spAutoFit/>
            </a:bodyPr>
            <a:lstStyle/>
            <a:p>
              <a:pPr algn="ctr">
                <a:buNone/>
              </a:pPr>
              <a:r>
                <a:rPr lang="sv-SE">
                  <a:latin typeface="Arial" panose="020B0604020202020204" pitchFamily="34" charset="0"/>
                  <a:cs typeface="Arial" panose="020B0604020202020204" pitchFamily="34" charset="0"/>
                </a:rPr>
                <a:t>Vad</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 ”konkurrenterna” </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eller andra aktörer </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erbjuder</a:t>
              </a:r>
            </a:p>
          </p:txBody>
        </p:sp>
        <p:sp>
          <p:nvSpPr>
            <p:cNvPr id="26" name="Frihandsfigur 25">
              <a:extLst>
                <a:ext uri="{FF2B5EF4-FFF2-40B4-BE49-F238E27FC236}">
                  <a16:creationId xmlns:a16="http://schemas.microsoft.com/office/drawing/2014/main" id="{F4CAAF7F-6AEE-B83C-85AA-BB36C137124B}"/>
                </a:ext>
              </a:extLst>
            </p:cNvPr>
            <p:cNvSpPr/>
            <p:nvPr/>
          </p:nvSpPr>
          <p:spPr>
            <a:xfrm>
              <a:off x="8305800" y="3463925"/>
              <a:ext cx="806450" cy="698500"/>
            </a:xfrm>
            <a:custGeom>
              <a:avLst/>
              <a:gdLst>
                <a:gd name="connsiteX0" fmla="*/ 0 w 806450"/>
                <a:gd name="connsiteY0" fmla="*/ 47625 h 698500"/>
                <a:gd name="connsiteX1" fmla="*/ 241300 w 806450"/>
                <a:gd name="connsiteY1" fmla="*/ 9525 h 698500"/>
                <a:gd name="connsiteX2" fmla="*/ 495300 w 806450"/>
                <a:gd name="connsiteY2" fmla="*/ 0 h 698500"/>
                <a:gd name="connsiteX3" fmla="*/ 806450 w 806450"/>
                <a:gd name="connsiteY3" fmla="*/ 57150 h 698500"/>
                <a:gd name="connsiteX4" fmla="*/ 708025 w 806450"/>
                <a:gd name="connsiteY4" fmla="*/ 279400 h 698500"/>
                <a:gd name="connsiteX5" fmla="*/ 561975 w 806450"/>
                <a:gd name="connsiteY5" fmla="*/ 508000 h 698500"/>
                <a:gd name="connsiteX6" fmla="*/ 393700 w 806450"/>
                <a:gd name="connsiteY6" fmla="*/ 698500 h 698500"/>
                <a:gd name="connsiteX7" fmla="*/ 244475 w 806450"/>
                <a:gd name="connsiteY7" fmla="*/ 533400 h 698500"/>
                <a:gd name="connsiteX8" fmla="*/ 120650 w 806450"/>
                <a:gd name="connsiteY8" fmla="*/ 320675 h 698500"/>
                <a:gd name="connsiteX9" fmla="*/ 0 w 806450"/>
                <a:gd name="connsiteY9" fmla="*/ 47625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450" h="698500">
                  <a:moveTo>
                    <a:pt x="0" y="47625"/>
                  </a:moveTo>
                  <a:lnTo>
                    <a:pt x="241300" y="9525"/>
                  </a:lnTo>
                  <a:lnTo>
                    <a:pt x="495300" y="0"/>
                  </a:lnTo>
                  <a:lnTo>
                    <a:pt x="806450" y="57150"/>
                  </a:lnTo>
                  <a:lnTo>
                    <a:pt x="708025" y="279400"/>
                  </a:lnTo>
                  <a:lnTo>
                    <a:pt x="561975" y="508000"/>
                  </a:lnTo>
                  <a:lnTo>
                    <a:pt x="393700" y="698500"/>
                  </a:lnTo>
                  <a:lnTo>
                    <a:pt x="244475" y="533400"/>
                  </a:lnTo>
                  <a:lnTo>
                    <a:pt x="120650" y="320675"/>
                  </a:lnTo>
                  <a:lnTo>
                    <a:pt x="0" y="476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latin typeface="Arial" panose="020B0604020202020204" pitchFamily="34" charset="0"/>
                <a:cs typeface="Arial" panose="020B0604020202020204" pitchFamily="34" charset="0"/>
              </a:endParaRPr>
            </a:p>
          </p:txBody>
        </p:sp>
      </p:grpSp>
      <p:cxnSp>
        <p:nvCxnSpPr>
          <p:cNvPr id="27" name="Rak pil 26">
            <a:extLst>
              <a:ext uri="{FF2B5EF4-FFF2-40B4-BE49-F238E27FC236}">
                <a16:creationId xmlns:a16="http://schemas.microsoft.com/office/drawing/2014/main" id="{A7BDFA5F-946E-1FA7-DCF4-2BFC176B0F2D}"/>
              </a:ext>
            </a:extLst>
          </p:cNvPr>
          <p:cNvCxnSpPr>
            <a:cxnSpLocks/>
            <a:stCxn id="3" idx="3"/>
          </p:cNvCxnSpPr>
          <p:nvPr/>
        </p:nvCxnSpPr>
        <p:spPr>
          <a:xfrm flipV="1">
            <a:off x="5156683" y="3498293"/>
            <a:ext cx="3499637" cy="440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3F09492B-781C-A1E4-220A-B98336D21450}"/>
              </a:ext>
            </a:extLst>
          </p:cNvPr>
          <p:cNvSpPr txBox="1"/>
          <p:nvPr/>
        </p:nvSpPr>
        <p:spPr>
          <a:xfrm>
            <a:off x="860519" y="306000"/>
            <a:ext cx="8886102" cy="138499"/>
          </a:xfrm>
          <a:prstGeom prst="rect">
            <a:avLst/>
          </a:prstGeom>
          <a:noFill/>
        </p:spPr>
        <p:txBody>
          <a:bodyPr wrap="square" lIns="0" tIns="0" rIns="0" bIns="0" rtlCol="0">
            <a:spAutoFit/>
          </a:bodyPr>
          <a:lstStyle/>
          <a:p>
            <a:r>
              <a:rPr lang="sv-SE" sz="900" b="1">
                <a:latin typeface="Arial" panose="020B0604020202020204" pitchFamily="34" charset="0"/>
                <a:cs typeface="Arial" panose="020B0604020202020204" pitchFamily="34" charset="0"/>
              </a:rPr>
              <a:t>BAKGRUND  |  Våra modeller</a:t>
            </a:r>
          </a:p>
        </p:txBody>
      </p:sp>
    </p:spTree>
    <p:extLst>
      <p:ext uri="{BB962C8B-B14F-4D97-AF65-F5344CB8AC3E}">
        <p14:creationId xmlns:p14="http://schemas.microsoft.com/office/powerpoint/2010/main" val="1022763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7A565B54-AC6A-85DB-2995-8434C7E382E8}"/>
              </a:ext>
            </a:extLst>
          </p:cNvPr>
          <p:cNvSpPr txBox="1"/>
          <p:nvPr/>
        </p:nvSpPr>
        <p:spPr>
          <a:xfrm>
            <a:off x="847726" y="1629841"/>
            <a:ext cx="4992052" cy="430887"/>
          </a:xfrm>
          <a:prstGeom prst="rect">
            <a:avLst/>
          </a:prstGeom>
          <a:noFill/>
        </p:spPr>
        <p:txBody>
          <a:bodyPr wrap="square" lIns="0" tIns="0" rIns="0" bIns="0" anchor="t">
            <a:spAutoFit/>
          </a:bodyPr>
          <a:lstStyle/>
          <a:p>
            <a:r>
              <a:rPr lang="sv-SE" sz="2800" b="1">
                <a:latin typeface="Arial" panose="020B0604020202020204" pitchFamily="34" charset="0"/>
                <a:cs typeface="Arial" panose="020B0604020202020204" pitchFamily="34" charset="0"/>
              </a:rPr>
              <a:t>Syfte varumärkesplattform</a:t>
            </a:r>
          </a:p>
        </p:txBody>
      </p:sp>
      <p:sp>
        <p:nvSpPr>
          <p:cNvPr id="5" name="textruta 4">
            <a:extLst>
              <a:ext uri="{FF2B5EF4-FFF2-40B4-BE49-F238E27FC236}">
                <a16:creationId xmlns:a16="http://schemas.microsoft.com/office/drawing/2014/main" id="{C500E1DD-4E7C-B223-0F6F-B6BB8DBF4B36}"/>
              </a:ext>
            </a:extLst>
          </p:cNvPr>
          <p:cNvSpPr txBox="1"/>
          <p:nvPr/>
        </p:nvSpPr>
        <p:spPr>
          <a:xfrm>
            <a:off x="839788" y="1976648"/>
            <a:ext cx="5111750" cy="3553244"/>
          </a:xfrm>
          <a:prstGeom prst="rect">
            <a:avLst/>
          </a:prstGeom>
          <a:noFill/>
          <a:ln>
            <a:noFill/>
          </a:ln>
        </p:spPr>
        <p:txBody>
          <a:bodyPr wrap="square" lIns="0" tIns="288000" rIns="0" bIns="0" rtlCol="0" anchor="t">
            <a:spAutoFit/>
          </a:bodyPr>
          <a:lstStyle/>
          <a:p>
            <a:pPr marL="0" indent="0" fontAlgn="base">
              <a:spcBef>
                <a:spcPts val="600"/>
              </a:spcBef>
              <a:spcAft>
                <a:spcPts val="600"/>
              </a:spcAft>
              <a:buNone/>
            </a:pPr>
            <a:r>
              <a:rPr lang="sv-SE" dirty="0">
                <a:effectLst/>
                <a:latin typeface="Arial" panose="020B0604020202020204" pitchFamily="34" charset="0"/>
                <a:ea typeface="MS Mincho" panose="02020609040205080304" pitchFamily="49" charset="-128"/>
                <a:cs typeface="Arial" panose="020B0604020202020204" pitchFamily="34" charset="0"/>
              </a:rPr>
              <a:t>Varumärkesplattformen är vårt gemensamma verktyg när vi utvecklar och pratar om Haninge. </a:t>
            </a:r>
          </a:p>
          <a:p>
            <a:pPr marL="0" indent="0" fontAlgn="base">
              <a:spcBef>
                <a:spcPts val="600"/>
              </a:spcBef>
              <a:spcAft>
                <a:spcPts val="600"/>
              </a:spcAft>
              <a:buNone/>
            </a:pPr>
            <a:r>
              <a:rPr lang="sv-SE" dirty="0">
                <a:effectLst/>
                <a:latin typeface="Arial" panose="020B0604020202020204" pitchFamily="34" charset="0"/>
                <a:ea typeface="MS Mincho" panose="02020609040205080304" pitchFamily="49" charset="-128"/>
                <a:cs typeface="Arial" panose="020B0604020202020204" pitchFamily="34" charset="0"/>
              </a:rPr>
              <a:t>Den hjälper oss definiera vägval framåt, </a:t>
            </a:r>
            <a:br>
              <a:rPr lang="sv-SE" dirty="0">
                <a:effectLst/>
                <a:latin typeface="Arial" panose="020B0604020202020204" pitchFamily="34" charset="0"/>
                <a:ea typeface="MS Mincho" panose="02020609040205080304" pitchFamily="49" charset="-128"/>
                <a:cs typeface="Arial" panose="020B0604020202020204" pitchFamily="34" charset="0"/>
              </a:rPr>
            </a:br>
            <a:r>
              <a:rPr lang="sv-SE" dirty="0">
                <a:effectLst/>
                <a:latin typeface="Arial" panose="020B0604020202020204" pitchFamily="34" charset="0"/>
                <a:ea typeface="MS Mincho" panose="02020609040205080304" pitchFamily="49" charset="-128"/>
                <a:cs typeface="Arial" panose="020B0604020202020204" pitchFamily="34" charset="0"/>
              </a:rPr>
              <a:t>styra och kommunicera enhetligt.</a:t>
            </a:r>
            <a:endParaRPr lang="sv-SE" b="1" dirty="0">
              <a:latin typeface="Arial" panose="020B0604020202020204" pitchFamily="34" charset="0"/>
              <a:cs typeface="Arial" panose="020B0604020202020204" pitchFamily="34" charset="0"/>
            </a:endParaRPr>
          </a:p>
          <a:p>
            <a:pPr marL="285750" indent="-285750" fontAlgn="base">
              <a:lnSpc>
                <a:spcPct val="100000"/>
              </a:lnSpc>
              <a:spcBef>
                <a:spcPts val="600"/>
              </a:spcBef>
              <a:spcAft>
                <a:spcPts val="600"/>
              </a:spcAft>
              <a:buFont typeface="Arial" panose="020B0604020202020204" pitchFamily="34" charset="0"/>
              <a:buChar char="•"/>
            </a:pPr>
            <a:r>
              <a:rPr lang="sv-SE" b="1" dirty="0">
                <a:latin typeface="Arial" panose="020B0604020202020204" pitchFamily="34" charset="0"/>
                <a:cs typeface="Arial" panose="020B0604020202020204" pitchFamily="34" charset="0"/>
              </a:rPr>
              <a:t>Attraktiv plats</a:t>
            </a:r>
            <a:endParaRPr lang="en-US" dirty="0">
              <a:latin typeface="Arial" panose="020B0604020202020204" pitchFamily="34" charset="0"/>
              <a:cs typeface="Arial" panose="020B0604020202020204" pitchFamily="34" charset="0"/>
            </a:endParaRPr>
          </a:p>
          <a:p>
            <a:pPr marL="285750" indent="-285750" fontAlgn="base">
              <a:lnSpc>
                <a:spcPct val="100000"/>
              </a:lnSpc>
              <a:spcBef>
                <a:spcPts val="600"/>
              </a:spcBef>
              <a:spcAft>
                <a:spcPts val="600"/>
              </a:spcAft>
              <a:buFont typeface="Arial" panose="020B0604020202020204" pitchFamily="34" charset="0"/>
              <a:buChar char="•"/>
            </a:pPr>
            <a:r>
              <a:rPr lang="sv-SE" b="1" dirty="0">
                <a:latin typeface="Arial" panose="020B0604020202020204" pitchFamily="34" charset="0"/>
                <a:cs typeface="Arial" panose="020B0604020202020204" pitchFamily="34" charset="0"/>
              </a:rPr>
              <a:t>Attraktiv organisation</a:t>
            </a:r>
            <a:r>
              <a:rPr lang="sv-SE"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indent="-285750" fontAlgn="base">
              <a:lnSpc>
                <a:spcPct val="100000"/>
              </a:lnSpc>
              <a:spcBef>
                <a:spcPts val="600"/>
              </a:spcBef>
              <a:spcAft>
                <a:spcPts val="600"/>
              </a:spcAft>
              <a:buFont typeface="Arial" panose="020B0604020202020204" pitchFamily="34" charset="0"/>
              <a:buChar char="•"/>
            </a:pPr>
            <a:r>
              <a:rPr lang="sv-SE" b="1" dirty="0">
                <a:latin typeface="Arial" panose="020B0604020202020204" pitchFamily="34" charset="0"/>
                <a:cs typeface="Arial" panose="020B0604020202020204" pitchFamily="34" charset="0"/>
              </a:rPr>
              <a:t>Attraktiv arbetsgivare</a:t>
            </a:r>
            <a:r>
              <a:rPr lang="sv-SE" dirty="0">
                <a:latin typeface="Arial" panose="020B0604020202020204" pitchFamily="34" charset="0"/>
                <a:cs typeface="Arial" panose="020B0604020202020204" pitchFamily="34" charset="0"/>
              </a:rPr>
              <a:t> </a:t>
            </a:r>
          </a:p>
          <a:p>
            <a:pPr>
              <a:lnSpc>
                <a:spcPct val="100000"/>
              </a:lnSpc>
              <a:spcBef>
                <a:spcPts val="600"/>
              </a:spcBef>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
        <p:nvSpPr>
          <p:cNvPr id="6" name="textruta 5">
            <a:extLst>
              <a:ext uri="{FF2B5EF4-FFF2-40B4-BE49-F238E27FC236}">
                <a16:creationId xmlns:a16="http://schemas.microsoft.com/office/drawing/2014/main" id="{034EB010-ED38-A85B-218D-73F1739A70DE}"/>
              </a:ext>
            </a:extLst>
          </p:cNvPr>
          <p:cNvSpPr txBox="1"/>
          <p:nvPr/>
        </p:nvSpPr>
        <p:spPr>
          <a:xfrm>
            <a:off x="860519" y="306000"/>
            <a:ext cx="8886102" cy="138499"/>
          </a:xfrm>
          <a:prstGeom prst="rect">
            <a:avLst/>
          </a:prstGeom>
          <a:noFill/>
        </p:spPr>
        <p:txBody>
          <a:bodyPr wrap="square" lIns="0" tIns="0" rIns="0" bIns="0" rtlCol="0">
            <a:spAutoFit/>
          </a:bodyPr>
          <a:lstStyle/>
          <a:p>
            <a:r>
              <a:rPr lang="sv-SE" sz="900" b="1">
                <a:latin typeface="Arial" panose="020B0604020202020204" pitchFamily="34" charset="0"/>
                <a:cs typeface="Arial" panose="020B0604020202020204" pitchFamily="34" charset="0"/>
              </a:rPr>
              <a:t>BAKGRUND  |  Våra modeller</a:t>
            </a:r>
          </a:p>
        </p:txBody>
      </p:sp>
      <p:pic>
        <p:nvPicPr>
          <p:cNvPr id="7" name="Bildobjekt 6" descr="En bild som visar text, cirkel, logotyp, Teckensnitt&#10;&#10;Automatiskt genererad beskrivning">
            <a:extLst>
              <a:ext uri="{FF2B5EF4-FFF2-40B4-BE49-F238E27FC236}">
                <a16:creationId xmlns:a16="http://schemas.microsoft.com/office/drawing/2014/main" id="{FA8AE6D0-00DD-2608-BC51-8BF32330B64B}"/>
              </a:ext>
            </a:extLst>
          </p:cNvPr>
          <p:cNvPicPr>
            <a:picLocks noChangeAspect="1"/>
          </p:cNvPicPr>
          <p:nvPr/>
        </p:nvPicPr>
        <p:blipFill>
          <a:blip r:embed="rId3"/>
          <a:stretch>
            <a:fillRect/>
          </a:stretch>
        </p:blipFill>
        <p:spPr>
          <a:xfrm>
            <a:off x="6709160" y="1100826"/>
            <a:ext cx="4435815" cy="4435815"/>
          </a:xfrm>
          <a:prstGeom prst="rect">
            <a:avLst/>
          </a:prstGeom>
        </p:spPr>
      </p:pic>
    </p:spTree>
    <p:extLst>
      <p:ext uri="{BB962C8B-B14F-4D97-AF65-F5344CB8AC3E}">
        <p14:creationId xmlns:p14="http://schemas.microsoft.com/office/powerpoint/2010/main" val="3629535787"/>
      </p:ext>
    </p:extLst>
  </p:cSld>
  <p:clrMapOvr>
    <a:masterClrMapping/>
  </p:clrMapOvr>
</p:sld>
</file>

<file path=ppt/theme/theme1.xml><?xml version="1.0" encoding="utf-8"?>
<a:theme xmlns:a="http://schemas.openxmlformats.org/drawingml/2006/main" name="Office-tema">
  <a:themeElements>
    <a:clrScheme name="Egen 1">
      <a:dk1>
        <a:srgbClr val="000000"/>
      </a:dk1>
      <a:lt1>
        <a:srgbClr val="FFFFFF"/>
      </a:lt1>
      <a:dk2>
        <a:srgbClr val="44546A"/>
      </a:dk2>
      <a:lt2>
        <a:srgbClr val="E7E6E6"/>
      </a:lt2>
      <a:accent1>
        <a:srgbClr val="0081BB"/>
      </a:accent1>
      <a:accent2>
        <a:srgbClr val="58785A"/>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ningemall_16_9_IC" id="{2F68D2AB-D923-814B-AFA2-FF08DE8FD6EE}" vid="{02FAF084-DF27-1A40-9F44-867CF825C73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D5A1E2DCB1DEE40AB1A89A3853A01EF" ma:contentTypeVersion="16" ma:contentTypeDescription="Skapa ett nytt dokument." ma:contentTypeScope="" ma:versionID="65ce6c48237c18d513cb72f65bc5cc8e">
  <xsd:schema xmlns:xsd="http://www.w3.org/2001/XMLSchema" xmlns:xs="http://www.w3.org/2001/XMLSchema" xmlns:p="http://schemas.microsoft.com/office/2006/metadata/properties" xmlns:ns2="7bc314d5-df2f-4e1d-b237-f65d16d3e92c" xmlns:ns3="c734dd4d-eaa6-480b-9252-d0970a4f5e69" targetNamespace="http://schemas.microsoft.com/office/2006/metadata/properties" ma:root="true" ma:fieldsID="1dbd88f589849c730c0ab1e52e4382ff" ns2:_="" ns3:_="">
    <xsd:import namespace="7bc314d5-df2f-4e1d-b237-f65d16d3e92c"/>
    <xsd:import namespace="c734dd4d-eaa6-480b-9252-d0970a4f5e6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c314d5-df2f-4e1d-b237-f65d16d3e9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34dd4d-eaa6-480b-9252-d0970a4f5e69"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15" nillable="true" ma:displayName="Taxonomy Catch All Column" ma:hidden="true" ma:list="{8c5991e0-4771-4c25-bb11-48e03744beae}" ma:internalName="TaxCatchAll" ma:showField="CatchAllData" ma:web="c734dd4d-eaa6-480b-9252-d0970a4f5e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734dd4d-eaa6-480b-9252-d0970a4f5e69" xsi:nil="true"/>
  </documentManagement>
</p:properties>
</file>

<file path=customXml/itemProps1.xml><?xml version="1.0" encoding="utf-8"?>
<ds:datastoreItem xmlns:ds="http://schemas.openxmlformats.org/officeDocument/2006/customXml" ds:itemID="{BC6D2D0D-55C8-404D-AFF2-0AF5343510CE}">
  <ds:schemaRefs>
    <ds:schemaRef ds:uri="http://schemas.microsoft.com/sharepoint/v3/contenttype/forms"/>
  </ds:schemaRefs>
</ds:datastoreItem>
</file>

<file path=customXml/itemProps2.xml><?xml version="1.0" encoding="utf-8"?>
<ds:datastoreItem xmlns:ds="http://schemas.openxmlformats.org/officeDocument/2006/customXml" ds:itemID="{DBE2DA22-A488-4047-9D7F-5E3A607FDF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c314d5-df2f-4e1d-b237-f65d16d3e92c"/>
    <ds:schemaRef ds:uri="c734dd4d-eaa6-480b-9252-d0970a4f5e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311306-2E16-4234-B4DE-A391C3E8F6DF}">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c734dd4d-eaa6-480b-9252-d0970a4f5e69"/>
    <ds:schemaRef ds:uri="7bc314d5-df2f-4e1d-b237-f65d16d3e92c"/>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Haninge kommun</Template>
  <TotalTime>0</TotalTime>
  <Words>2576</Words>
  <Application>Microsoft Office PowerPoint</Application>
  <PresentationFormat>Bredbild</PresentationFormat>
  <Paragraphs>212</Paragraphs>
  <Slides>27</Slides>
  <Notes>10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27</vt:i4>
      </vt:variant>
    </vt:vector>
  </HeadingPairs>
  <TitlesOfParts>
    <vt:vector size="30" baseType="lpstr">
      <vt:lpstr>Arial</vt:lpstr>
      <vt:lpstr>Calibri</vt:lpstr>
      <vt:lpstr>Office-tema</vt:lpstr>
      <vt:lpstr>PowerPoint-presentation</vt:lpstr>
      <vt:lpstr>PowerPoint-presentation</vt:lpstr>
      <vt:lpstr>PowerPoint-presentation</vt:lpstr>
      <vt:lpstr>PowerPoint-presentation</vt:lpstr>
      <vt:lpstr>Ett starkt varumärke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Ylva Ytterborn</dc:creator>
  <cp:lastModifiedBy>Lovisa Lindmark</cp:lastModifiedBy>
  <cp:revision>47</cp:revision>
  <cp:lastPrinted>2023-10-26T09:33:14Z</cp:lastPrinted>
  <dcterms:created xsi:type="dcterms:W3CDTF">2018-12-03T18:55:49Z</dcterms:created>
  <dcterms:modified xsi:type="dcterms:W3CDTF">2024-03-19T13:57:53Z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0x0101009D5A1E2DCB1DEE40AB1A89A3853A01EF</vt:lpwstr>
  </property>
  <property fmtid="{D5CDD505-2E9C-101B-9397-08002B2CF9AE}" pid="3" name="MediaServiceImageTags">
    <vt:lpwstr/>
  </property>
</Properties>
</file>