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8" r:id="rId2"/>
  </p:sldMasterIdLst>
  <p:notesMasterIdLst>
    <p:notesMasterId r:id="rId16"/>
  </p:notesMasterIdLst>
  <p:handoutMasterIdLst>
    <p:handoutMasterId r:id="rId17"/>
  </p:handoutMasterIdLst>
  <p:sldIdLst>
    <p:sldId id="2147376801" r:id="rId3"/>
    <p:sldId id="281" r:id="rId4"/>
    <p:sldId id="328" r:id="rId5"/>
    <p:sldId id="288" r:id="rId6"/>
    <p:sldId id="292" r:id="rId7"/>
    <p:sldId id="297" r:id="rId8"/>
    <p:sldId id="302" r:id="rId9"/>
    <p:sldId id="307" r:id="rId10"/>
    <p:sldId id="311" r:id="rId11"/>
    <p:sldId id="314" r:id="rId12"/>
    <p:sldId id="2147480245" r:id="rId13"/>
    <p:sldId id="262" r:id="rId14"/>
    <p:sldId id="319" r:id="rId15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EE9"/>
    <a:srgbClr val="006666"/>
    <a:srgbClr val="BABAB3"/>
    <a:srgbClr val="BD3C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1211" autoAdjust="0"/>
  </p:normalViewPr>
  <p:slideViewPr>
    <p:cSldViewPr snapToGrid="0">
      <p:cViewPr varScale="1">
        <p:scale>
          <a:sx n="56" d="100"/>
          <a:sy n="56" d="100"/>
        </p:scale>
        <p:origin x="26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347D0E73-A6F7-451D-AA07-777EAC5332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3CAE9B4-E6AD-41B1-82E2-A6B1BDB6EF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007CB-1173-4821-A8C9-A2B4DCBBDDD2}" type="datetimeFigureOut">
              <a:rPr lang="sv-SE" smtClean="0"/>
              <a:t>2025-12-09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2582098-6DBF-465E-A0AA-FB253F15CD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8094430-50CD-4534-9CB1-CD0CD5A334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AE46-06EB-4F0D-999E-4FD1E74065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531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815E2-C6C9-401D-9E09-216972CD6236}" type="datetimeFigureOut">
              <a:rPr lang="sv-SE" smtClean="0"/>
              <a:t>2025-12-09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7AB13-884B-48E2-B22F-BA5895D40D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07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>
              <a:ea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6662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sv-SE">
              <a:ea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2257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5539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1">
              <a:ea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2304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884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>
              <a:ea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2042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86C83-F11D-3B8D-9D70-599106613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6EBB040-455F-9C02-8ED1-03F5E9A9AA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5BFBBA5-DB1D-D357-EDE9-3BC21138AD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fontAlgn="base" hangingPunct="0">
              <a:spcBef>
                <a:spcPts val="1200"/>
              </a:spcBef>
              <a:spcAft>
                <a:spcPct val="0"/>
              </a:spcAft>
              <a:buSzTx/>
            </a:pPr>
            <a:endParaRPr lang="sv-SE" altLang="sv-SE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77CA6D2-A0CD-2D0E-888A-CC93193772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6297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fontAlgn="base" hangingPunct="0">
              <a:spcBef>
                <a:spcPts val="1200"/>
              </a:spcBef>
              <a:spcAft>
                <a:spcPct val="0"/>
              </a:spcAft>
              <a:buSzTx/>
            </a:pPr>
            <a:endParaRPr lang="sv-SE" altLang="sv-S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1649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fontAlgn="base" hangingPunct="0">
              <a:spcBef>
                <a:spcPts val="1200"/>
              </a:spcBef>
              <a:spcAft>
                <a:spcPct val="0"/>
              </a:spcAft>
              <a:buSzTx/>
            </a:pPr>
            <a:endParaRPr lang="sv-SE" altLang="sv-S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8545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fontAlgn="base" hangingPunct="0">
              <a:spcBef>
                <a:spcPts val="1200"/>
              </a:spcBef>
              <a:spcAft>
                <a:spcPct val="0"/>
              </a:spcAft>
              <a:buSzTx/>
            </a:pPr>
            <a:endParaRPr lang="sv-SE" altLang="sv-S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6918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fontAlgn="base" hangingPunct="0">
              <a:spcBef>
                <a:spcPts val="1200"/>
              </a:spcBef>
              <a:spcAft>
                <a:spcPct val="0"/>
              </a:spcAft>
              <a:buSzTx/>
            </a:pPr>
            <a:endParaRPr lang="sv-SE" altLang="sv-SE" b="1">
              <a:ea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3440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fontAlgn="base" hangingPunct="0">
              <a:spcBef>
                <a:spcPts val="1200"/>
              </a:spcBef>
              <a:spcAft>
                <a:spcPct val="0"/>
              </a:spcAft>
              <a:buSzTx/>
            </a:pPr>
            <a:endParaRPr lang="sv-SE" altLang="sv-S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8946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fontAlgn="base" hangingPunct="0">
              <a:spcBef>
                <a:spcPts val="1200"/>
              </a:spcBef>
              <a:spcAft>
                <a:spcPct val="0"/>
              </a:spcAft>
              <a:buSzTx/>
            </a:pPr>
            <a:endParaRPr lang="sv-SE" altLang="sv-S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902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1214438"/>
            <a:ext cx="9799654" cy="1698735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för att lägga till rubrik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88975" y="3375213"/>
            <a:ext cx="9799654" cy="793019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Underrubrik/ingress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6BCF07D-5289-47CE-9539-EB1A5B5AC9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676" y="4447242"/>
            <a:ext cx="9799937" cy="6048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sv-SE"/>
              <a:t>Klicka och ange månad och år</a:t>
            </a:r>
          </a:p>
        </p:txBody>
      </p:sp>
    </p:spTree>
    <p:extLst>
      <p:ext uri="{BB962C8B-B14F-4D97-AF65-F5344CB8AC3E}">
        <p14:creationId xmlns:p14="http://schemas.microsoft.com/office/powerpoint/2010/main" val="399228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2 färgrut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7231C83-E522-46E7-A3DE-DCD624CCF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1099" y="1213200"/>
            <a:ext cx="5691600" cy="48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31423" y="1213200"/>
            <a:ext cx="5691600" cy="48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823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045292D7-A75C-4328-ADAB-6A5B9476AA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099" y="1569034"/>
            <a:ext cx="5691600" cy="627489"/>
          </a:xfrm>
        </p:spPr>
        <p:txBody>
          <a:bodyPr lIns="270000" rIns="270000">
            <a:norm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1098" y="2322000"/>
            <a:ext cx="5691600" cy="3758400"/>
          </a:xfrm>
        </p:spPr>
        <p:txBody>
          <a:bodyPr lIns="270000" tIns="0" rIns="270000" bIns="36000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9738AF2-350A-407D-96A9-933F4A74A4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74" y="1569034"/>
            <a:ext cx="5691600" cy="627489"/>
          </a:xfrm>
        </p:spPr>
        <p:txBody>
          <a:bodyPr lIns="270000" rIns="360000">
            <a:norm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6238198" y="2322000"/>
            <a:ext cx="5691600" cy="3758400"/>
          </a:xfrm>
        </p:spPr>
        <p:txBody>
          <a:bodyPr lIns="270000" tIns="0" rIns="270000" bIns="36000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6798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5691600" cy="720000"/>
          </a:xfrm>
        </p:spPr>
        <p:txBody>
          <a:bodyPr rIns="0"/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1220400"/>
            <a:ext cx="5691600" cy="4863600"/>
          </a:xfrm>
        </p:spPr>
        <p:txBody>
          <a:bodyPr rIns="0">
            <a:normAutofit/>
          </a:bodyPr>
          <a:lstStyle>
            <a:lvl1pPr>
              <a:defRPr/>
            </a:lvl1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1600" y="360363"/>
            <a:ext cx="5691600" cy="57236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718745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69999" y="360363"/>
            <a:ext cx="5691600" cy="57236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infoga bild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1600" y="360001"/>
            <a:ext cx="5691600" cy="720000"/>
          </a:xfrm>
        </p:spPr>
        <p:txBody>
          <a:bodyPr lIns="0"/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6231600" y="1220400"/>
            <a:ext cx="5691600" cy="4863600"/>
          </a:xfrm>
        </p:spPr>
        <p:txBody>
          <a:bodyPr lIns="0">
            <a:normAutofit/>
          </a:bodyPr>
          <a:lstStyle>
            <a:lvl1pPr>
              <a:defRPr/>
            </a:lvl1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02035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18800" y="360001"/>
            <a:ext cx="3704400" cy="720000"/>
          </a:xfrm>
        </p:spPr>
        <p:txBody>
          <a:bodyPr lIns="0"/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8218800" y="1214438"/>
            <a:ext cx="3704400" cy="4864100"/>
          </a:xfrm>
        </p:spPr>
        <p:txBody>
          <a:bodyPr l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00" y="360001"/>
            <a:ext cx="7678800" cy="5724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4253051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00" y="360363"/>
            <a:ext cx="11653200" cy="57181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3205086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00" y="360363"/>
            <a:ext cx="5691600" cy="57181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infoga bild</a:t>
            </a:r>
          </a:p>
        </p:txBody>
      </p: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7497BEA8-51D2-43C1-95AE-EC9BF8F58C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31600" y="360363"/>
            <a:ext cx="5689675" cy="27252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infoga bild</a:t>
            </a:r>
          </a:p>
        </p:txBody>
      </p:sp>
      <p:sp>
        <p:nvSpPr>
          <p:cNvPr id="9" name="Platshållare för bild 7">
            <a:extLst>
              <a:ext uri="{FF2B5EF4-FFF2-40B4-BE49-F238E27FC236}">
                <a16:creationId xmlns:a16="http://schemas.microsoft.com/office/drawing/2014/main" id="{70409657-2091-44D2-818E-E58800D8F0E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31600" y="3353338"/>
            <a:ext cx="5689675" cy="27252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2586889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EBCB19C2-8694-44AB-8546-DF9F0D8CB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och skriv rubrik</a:t>
            </a:r>
          </a:p>
        </p:txBody>
      </p:sp>
    </p:spTree>
    <p:extLst>
      <p:ext uri="{BB962C8B-B14F-4D97-AF65-F5344CB8AC3E}">
        <p14:creationId xmlns:p14="http://schemas.microsoft.com/office/powerpoint/2010/main" val="1862346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2074769"/>
            <a:ext cx="9799200" cy="2708462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72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Kapitelrubrik</a:t>
            </a:r>
          </a:p>
        </p:txBody>
      </p:sp>
    </p:spTree>
    <p:extLst>
      <p:ext uri="{BB962C8B-B14F-4D97-AF65-F5344CB8AC3E}">
        <p14:creationId xmlns:p14="http://schemas.microsoft.com/office/powerpoint/2010/main" val="1025302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1272988"/>
            <a:ext cx="9799200" cy="1640185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Tackfras/avslutningsfras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84000" y="3375213"/>
            <a:ext cx="9799200" cy="457435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och skriv ditt namn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6BCF07D-5289-47CE-9539-EB1A5B5AC9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000" y="3832648"/>
            <a:ext cx="9799200" cy="45937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</a:lstStyle>
          <a:p>
            <a:pPr lvl="0"/>
            <a:r>
              <a:rPr lang="sv-SE"/>
              <a:t>Klicka och skriv enhet/nämnd/förvaltning/avdelning</a:t>
            </a:r>
          </a:p>
        </p:txBody>
      </p:sp>
    </p:spTree>
    <p:extLst>
      <p:ext uri="{BB962C8B-B14F-4D97-AF65-F5344CB8AC3E}">
        <p14:creationId xmlns:p14="http://schemas.microsoft.com/office/powerpoint/2010/main" val="3841155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med foto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2025-12-09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FE179C2C-6E78-69E3-9168-D80CC4E089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infoga bild.</a:t>
            </a:r>
          </a:p>
        </p:txBody>
      </p:sp>
      <p:sp>
        <p:nvSpPr>
          <p:cNvPr id="16" name="Platshållare för text 16">
            <a:extLst>
              <a:ext uri="{FF2B5EF4-FFF2-40B4-BE49-F238E27FC236}">
                <a16:creationId xmlns:a16="http://schemas.microsoft.com/office/drawing/2014/main" id="{D0929707-C670-25EC-9F10-34A3DCD8F7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442691"/>
            <a:ext cx="4881283" cy="84420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sz="2400"/>
              <a:t>Underrubrik</a:t>
            </a:r>
          </a:p>
        </p:txBody>
      </p:sp>
      <p:sp>
        <p:nvSpPr>
          <p:cNvPr id="17" name="Platshållare för text 18">
            <a:extLst>
              <a:ext uri="{FF2B5EF4-FFF2-40B4-BE49-F238E27FC236}">
                <a16:creationId xmlns:a16="http://schemas.microsoft.com/office/drawing/2014/main" id="{DF210413-02F0-816A-4303-C81183A70D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2668554"/>
            <a:ext cx="4881283" cy="1683736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78782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D76B892-BB11-4468-87F0-AD6F839D5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998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1220400"/>
            <a:ext cx="7678800" cy="4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86686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bild med foto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2025-12-09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FE179C2C-6E78-69E3-9168-D80CC4E089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infoga bild.</a:t>
            </a:r>
          </a:p>
        </p:txBody>
      </p:sp>
      <p:sp>
        <p:nvSpPr>
          <p:cNvPr id="16" name="Platshållare för text 16">
            <a:extLst>
              <a:ext uri="{FF2B5EF4-FFF2-40B4-BE49-F238E27FC236}">
                <a16:creationId xmlns:a16="http://schemas.microsoft.com/office/drawing/2014/main" id="{D0929707-C670-25EC-9F10-34A3DCD8F7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442691"/>
            <a:ext cx="4881283" cy="84420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sz="2400"/>
              <a:t>Underrubrik</a:t>
            </a:r>
          </a:p>
        </p:txBody>
      </p:sp>
      <p:sp>
        <p:nvSpPr>
          <p:cNvPr id="17" name="Platshållare för text 18">
            <a:extLst>
              <a:ext uri="{FF2B5EF4-FFF2-40B4-BE49-F238E27FC236}">
                <a16:creationId xmlns:a16="http://schemas.microsoft.com/office/drawing/2014/main" id="{DF210413-02F0-816A-4303-C81183A70D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2668554"/>
            <a:ext cx="4881283" cy="1683736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888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, innehåll och bild med ram 1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4C74D07D-CB4D-B35F-0B20-45DCD1B9AB45}"/>
              </a:ext>
            </a:extLst>
          </p:cNvPr>
          <p:cNvSpPr/>
          <p:nvPr userDrawn="1"/>
        </p:nvSpPr>
        <p:spPr>
          <a:xfrm>
            <a:off x="6096000" y="0"/>
            <a:ext cx="6110816" cy="6858000"/>
          </a:xfrm>
          <a:prstGeom prst="rect">
            <a:avLst/>
          </a:prstGeom>
          <a:solidFill>
            <a:srgbClr val="FFCE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3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BE40FD-2325-BF40-48CC-B1A8DF4C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4860396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EC3975-7BC9-B261-A0E3-328B657FE55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3187285"/>
            <a:ext cx="4860396" cy="312899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83926" y="376890"/>
            <a:ext cx="5327073" cy="610421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3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BCB86B00-AC76-46B7-A4AF-AA234FF7AF4B}" type="datetime1">
              <a:rPr lang="sv-SE" smtClean="0"/>
              <a:pPr/>
              <a:t>2025-12-09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2102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, grön, en spalt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E7D24E2-704C-4D37-BA3F-3A87B7C16133}" type="datetimeFigureOut">
              <a:rPr lang="sv-SE" smtClean="0"/>
              <a:pPr/>
              <a:t>2025-12-09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3CD29033-FAE7-ADE4-763C-031B74A625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9" y="2395569"/>
            <a:ext cx="7313610" cy="720000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7" name="Platshållare för innehåll 14">
            <a:extLst>
              <a:ext uri="{FF2B5EF4-FFF2-40B4-BE49-F238E27FC236}">
                <a16:creationId xmlns:a16="http://schemas.microsoft.com/office/drawing/2014/main" id="{24A9BCE8-EBA8-6FC6-458E-2E0574D5D9D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8" y="3187286"/>
            <a:ext cx="7313610" cy="3028579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20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Text eller annat innehåll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9709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A06F26-AA62-DC77-6D81-51E1E37756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790006"/>
            <a:ext cx="4947401" cy="1325563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EACEB5A-C13E-77A7-81F0-AF722F50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E4F49-EC76-4C2C-9B73-2EBF0DD89402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154F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2025-12-09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154F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9B4CC4B-BBBA-B3E1-B5BE-4336E1BC7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154F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Sidfottext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87755E0-6C68-55E2-93B7-3C2332903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A8761A-F05C-4F01-AE76-2EF79F77206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154F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154F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377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, beige, en spalt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A6E465-C25D-A7A3-7EF2-615E62A9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24E2-704C-4D37-BA3F-3A87B7C16133}" type="datetimeFigureOut">
              <a:rPr lang="sv-SE" smtClean="0"/>
              <a:t>2025-12-09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DC0A25-9534-A193-D576-70049C63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E994E-6983-C5FA-24CC-9E1F3B1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21E2-E97B-4976-AF53-1A9B1E45C5FA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latshållare för innehåll 12">
            <a:extLst>
              <a:ext uri="{FF2B5EF4-FFF2-40B4-BE49-F238E27FC236}">
                <a16:creationId xmlns:a16="http://schemas.microsoft.com/office/drawing/2014/main" id="{A00E84CA-1372-F4FE-C48C-D5057040CCD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9787" y="3187287"/>
            <a:ext cx="7313610" cy="2980281"/>
          </a:xfrm>
        </p:spPr>
        <p:txBody>
          <a:bodyPr>
            <a:noAutofit/>
          </a:bodyPr>
          <a:lstStyle>
            <a:lvl1pPr marL="0" indent="0">
              <a:buNone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Text eller annat innehåll</a:t>
            </a:r>
          </a:p>
        </p:txBody>
      </p:sp>
      <p:sp>
        <p:nvSpPr>
          <p:cNvPr id="7" name="Platshållare för text 10">
            <a:extLst>
              <a:ext uri="{FF2B5EF4-FFF2-40B4-BE49-F238E27FC236}">
                <a16:creationId xmlns:a16="http://schemas.microsoft.com/office/drawing/2014/main" id="{EBCA04CE-46C3-DE7D-172C-D198CB8E4C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9" y="2395569"/>
            <a:ext cx="7313610" cy="720000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latin typeface="Arial Black" panose="020B0A040201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4156404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 1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6A715-7938-A270-CE32-504E536F8D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685826"/>
            <a:ext cx="10502154" cy="2145418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72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34920DF-DB3F-70AF-AAFD-9E2C005C29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896196"/>
            <a:ext cx="10502154" cy="1065333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accent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3C9C90-48B9-15C3-3CB2-7C1B3952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C9CDAC1-0A76-4CCB-B13B-CDEA79253170}" type="datetime1">
              <a:rPr lang="sv-SE" smtClean="0"/>
              <a:pPr/>
              <a:t>2025-12-09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FE6CA-C330-0CAC-87C2-E345303B9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7B3C30-6165-380B-5C9A-71FB1AA9A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1833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D76B892-BB11-4468-87F0-AD6F839D5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998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1220400"/>
            <a:ext cx="7678800" cy="4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4265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(b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D76B892-BB11-4468-87F0-AD6F839D5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11664000" cy="4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3544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823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1220400"/>
            <a:ext cx="5691600" cy="48636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6231423" y="1220400"/>
            <a:ext cx="5691600" cy="48636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1649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bred väns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CCB779B-E4BF-4933-A13E-3DEBC473C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1220400"/>
            <a:ext cx="7678800" cy="4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8218800" y="1220400"/>
            <a:ext cx="3704400" cy="4863600"/>
          </a:xfrm>
          <a:noFill/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4041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bred hö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CCB779B-E4BF-4933-A13E-3DEBC473C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37044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4244400" y="1220400"/>
            <a:ext cx="7678800" cy="4863600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6417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CCB779B-E4BF-4933-A13E-3DEBC473C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37044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4244400" y="1220400"/>
            <a:ext cx="37044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innehåll 6"/>
          <p:cNvSpPr>
            <a:spLocks noGrp="1"/>
          </p:cNvSpPr>
          <p:nvPr>
            <p:ph sz="quarter" idx="15" hasCustomPrompt="1"/>
          </p:nvPr>
        </p:nvSpPr>
        <p:spPr>
          <a:xfrm>
            <a:off x="8218800" y="1220400"/>
            <a:ext cx="37044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0837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underrubri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823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045292D7-A75C-4328-ADAB-6A5B9476AA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9999" y="1569034"/>
            <a:ext cx="5691600" cy="627489"/>
          </a:xfrm>
        </p:spPr>
        <p:txBody>
          <a:bodyPr lIns="0" rIns="0">
            <a:norm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2322311"/>
            <a:ext cx="5691600" cy="3758444"/>
          </a:xfrm>
        </p:spPr>
        <p:txBody>
          <a:bodyPr tIns="0" bIns="0">
            <a:normAutofit/>
          </a:bodyPr>
          <a:lstStyle>
            <a:lvl1pPr>
              <a:defRPr/>
            </a:lvl1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9738AF2-350A-407D-96A9-933F4A74A4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1423" y="1569034"/>
            <a:ext cx="5691600" cy="627489"/>
          </a:xfrm>
        </p:spPr>
        <p:txBody>
          <a:bodyPr lIns="0" rIns="0">
            <a:norm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6231423" y="2322311"/>
            <a:ext cx="5691600" cy="3758443"/>
          </a:xfrm>
        </p:spPr>
        <p:txBody>
          <a:bodyPr lIns="0" tIns="0" rIns="0" bIns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97975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ehållsdel (fär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0000" y="1213200"/>
            <a:ext cx="11664000" cy="48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045292D7-A75C-4328-ADAB-6A5B9476AA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0000" y="1569034"/>
            <a:ext cx="7678800" cy="627489"/>
          </a:xfrm>
        </p:spPr>
        <p:txBody>
          <a:bodyPr lIns="270000" rIns="0">
            <a:norm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2322000"/>
            <a:ext cx="7678800" cy="3758400"/>
          </a:xfrm>
        </p:spPr>
        <p:txBody>
          <a:bodyPr lIns="270000" tIns="0" bIns="36000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191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69823" y="360001"/>
            <a:ext cx="11653200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69823" y="1220400"/>
            <a:ext cx="11653200" cy="48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271701" y="6273391"/>
            <a:ext cx="1261601" cy="391861"/>
          </a:xfrm>
          <a:prstGeom prst="rect">
            <a:avLst/>
          </a:prstGeom>
        </p:spPr>
      </p:pic>
      <p:pic>
        <p:nvPicPr>
          <p:cNvPr id="11" name="Bildobjek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795063" y="6344115"/>
            <a:ext cx="10134067" cy="274241"/>
          </a:xfrm>
          <a:prstGeom prst="rect">
            <a:avLst/>
          </a:prstGeom>
        </p:spPr>
      </p:pic>
      <p:sp>
        <p:nvSpPr>
          <p:cNvPr id="4" name="xxLanguageTextBox">
            <a:extLst>
              <a:ext uri="{FF2B5EF4-FFF2-40B4-BE49-F238E27FC236}">
                <a16:creationId xmlns:a16="http://schemas.microsoft.com/office/drawing/2014/main" id="{D92A59B5-DED4-D052-B0C0-B2E49790D93A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78184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1" r:id="rId2"/>
    <p:sldLayoutId id="2147483684" r:id="rId3"/>
    <p:sldLayoutId id="2147483677" r:id="rId4"/>
    <p:sldLayoutId id="2147483682" r:id="rId5"/>
    <p:sldLayoutId id="2147483683" r:id="rId6"/>
    <p:sldLayoutId id="2147483678" r:id="rId7"/>
    <p:sldLayoutId id="2147483685" r:id="rId8"/>
    <p:sldLayoutId id="2147483689" r:id="rId9"/>
    <p:sldLayoutId id="2147483697" r:id="rId10"/>
    <p:sldLayoutId id="2147483690" r:id="rId11"/>
    <p:sldLayoutId id="2147483691" r:id="rId12"/>
    <p:sldLayoutId id="2147483693" r:id="rId13"/>
    <p:sldLayoutId id="2147483692" r:id="rId14"/>
    <p:sldLayoutId id="2147483694" r:id="rId15"/>
    <p:sldLayoutId id="2147483679" r:id="rId16"/>
    <p:sldLayoutId id="2147483695" r:id="rId17"/>
    <p:sldLayoutId id="2147483696" r:id="rId18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1800"/>
        </a:spcBef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86000" indent="-180000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180975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180000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62000" indent="-179388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66" userDrawn="1">
          <p15:clr>
            <a:srgbClr val="F26B43"/>
          </p15:clr>
        </p15:guide>
        <p15:guide id="3" pos="7519" userDrawn="1">
          <p15:clr>
            <a:srgbClr val="F26B43"/>
          </p15:clr>
        </p15:guide>
        <p15:guide id="6" orient="horz" pos="221" userDrawn="1">
          <p15:clr>
            <a:srgbClr val="F26B43"/>
          </p15:clr>
        </p15:guide>
        <p15:guide id="7" orient="horz" pos="3829" userDrawn="1">
          <p15:clr>
            <a:srgbClr val="F26B43"/>
          </p15:clr>
        </p15:guide>
        <p15:guide id="8" orient="horz" pos="7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E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ECBF91-2F08-F933-4D1A-F56983B36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900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BAD13D-9B41-3F4D-0042-EEF78B0A1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87285"/>
            <a:ext cx="10515600" cy="2989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A869450-1C79-77EB-E2C7-3B855B9CB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fld id="{8E7D24E2-704C-4D37-BA3F-3A87B7C16133}" type="datetimeFigureOut">
              <a:rPr lang="sv-SE" smtClean="0"/>
              <a:pPr/>
              <a:t>2025-12-09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BEC8C24-0538-E5A7-50D1-52A0E60CF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E1B03F5-3603-988A-120F-B9F8C6D4E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fld id="{D88021E2-E97B-4976-AF53-1A9B1E45C5F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EF18A2F-1B92-68B3-D226-FD8FBBC5B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07892" y="311234"/>
            <a:ext cx="1332000" cy="551506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</a:p>
        </p:txBody>
      </p:sp>
      <p:pic>
        <p:nvPicPr>
          <p:cNvPr id="9" name="Bildobjekt 8" descr="En bild som visar Grafik, Teckensnitt, skärmbild, grafisk design&#10;&#10;AI-genererat innehåll kan vara felaktigt.">
            <a:extLst>
              <a:ext uri="{FF2B5EF4-FFF2-40B4-BE49-F238E27FC236}">
                <a16:creationId xmlns:a16="http://schemas.microsoft.com/office/drawing/2014/main" id="{1CBE7832-67D1-EF3F-3031-F913C25CAB5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57" y="339040"/>
            <a:ext cx="1395378" cy="49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9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7" r:id="rId7"/>
    <p:sldLayoutId id="214748370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33FEECF-E3D9-8C2D-6BA3-D0ECB5E97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1673">
            <a:off x="6267028" y="2380470"/>
            <a:ext cx="5107892" cy="3575524"/>
          </a:xfrm>
          <a:prstGeom prst="rect">
            <a:avLst/>
          </a:prstGeom>
        </p:spPr>
      </p:pic>
      <p:sp>
        <p:nvSpPr>
          <p:cNvPr id="5" name="Rubrik 4"/>
          <p:cNvSpPr>
            <a:spLocks noGrp="1"/>
          </p:cNvSpPr>
          <p:nvPr>
            <p:ph type="ctrTitle"/>
          </p:nvPr>
        </p:nvSpPr>
        <p:spPr>
          <a:xfrm>
            <a:off x="483702" y="482917"/>
            <a:ext cx="9799654" cy="1698735"/>
          </a:xfrm>
        </p:spPr>
        <p:txBody>
          <a:bodyPr>
            <a:normAutofit fontScale="90000"/>
          </a:bodyPr>
          <a:lstStyle/>
          <a:p>
            <a:r>
              <a:rPr lang="sv-SE"/>
              <a:t>Kort sammanfattning av resultaten från samtliga workshops om framtidens socialtjänst</a:t>
            </a:r>
          </a:p>
        </p:txBody>
      </p:sp>
      <p:sp>
        <p:nvSpPr>
          <p:cNvPr id="6" name="Underrubrik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/>
              <a:t> - Vilka förflyttningar behöver vi göra? 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4855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CC875-520A-4129-58A3-C028C372E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BD0A6A-2D25-A98D-34AD-5A75A53FC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23" y="360001"/>
            <a:ext cx="7074874" cy="720000"/>
          </a:xfrm>
        </p:spPr>
        <p:txBody>
          <a:bodyPr>
            <a:normAutofit fontScale="90000"/>
          </a:bodyPr>
          <a:lstStyle/>
          <a:p>
            <a:r>
              <a:rPr lang="sv-SE"/>
              <a:t>Vad sluta med för att ge utrymme till nytt?   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18D4971-2AD8-AA9B-A3E7-78759D7763DE}"/>
              </a:ext>
            </a:extLst>
          </p:cNvPr>
          <p:cNvSpPr txBox="1"/>
          <p:nvPr/>
        </p:nvSpPr>
        <p:spPr>
          <a:xfrm>
            <a:off x="480728" y="2271199"/>
            <a:ext cx="11012128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b="1"/>
              <a:t>Minska dubbelarbete och administration</a:t>
            </a:r>
            <a:r>
              <a:rPr lang="sv-SE"/>
              <a:t>: samlad dokumentation, standardiserade format och automatisering, förenkla och digitalisera rutiner, ta bort fysiska akter.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b="1"/>
              <a:t>Avveckla ineffektiva arbetssätt</a:t>
            </a:r>
            <a:r>
              <a:rPr lang="sv-SE"/>
              <a:t>: ta bort insatser och metoder utan evidens samt gamla rutiner och forum som inte skapar värde. Processkartläggning för att ta bort onödiga moment.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b="1"/>
              <a:t>Effektivisera möten</a:t>
            </a:r>
            <a:r>
              <a:rPr lang="sv-SE"/>
              <a:t>: kortare och färre interna möten som ersätts med mejl, slå ihop individuella uppföljningsmöte vid flera insatser.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b="1"/>
              <a:t>Automatisera och digitalisera</a:t>
            </a:r>
            <a:r>
              <a:rPr lang="sv-SE"/>
              <a:t>: införa digital tidsbokning och enklare uppföljnings- och analysverktyg, automatisera och digitalisera rutinmässiga/administrativa uppgifter.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72229F9-A07C-C76B-69E6-E614BA67D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115" y="360001"/>
            <a:ext cx="2903709" cy="149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04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647B4A-2496-58B4-C96A-DC018ADAD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200"/>
              <a:t>Vilka strategiska aktiviteter har detta resulterat i? 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1E27833-B0EE-FEB5-EAF9-4BE443ED1A0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rmAutofit fontScale="55000" lnSpcReduction="20000"/>
          </a:bodyPr>
          <a:lstStyle/>
          <a:p>
            <a:r>
              <a:rPr lang="sv-SE" b="1"/>
              <a:t>Utveckla insatser för att bättre möta behoven</a:t>
            </a:r>
            <a:endParaRPr lang="sv-SE" b="1">
              <a:ea typeface="+mn-lt"/>
              <a:cs typeface="+mn-lt"/>
            </a:endParaRPr>
          </a:p>
          <a:p>
            <a:pPr lvl="1"/>
            <a:r>
              <a:rPr lang="sv-SE">
                <a:ea typeface="+mn-lt"/>
                <a:cs typeface="+mn-lt"/>
              </a:rPr>
              <a:t>Öka kvaliteten genom att involvera barn, unga och vuxna i utvecklingen av verksamheten.</a:t>
            </a:r>
          </a:p>
          <a:p>
            <a:pPr lvl="1"/>
            <a:r>
              <a:rPr lang="sv-SE">
                <a:ea typeface="+mn-lt"/>
                <a:cs typeface="+mn-lt"/>
              </a:rPr>
              <a:t>Översyn över vilka behovsprövade insatser som kan bli icke behovsprövade samt utveckla nya icke behovsprövade insatser. </a:t>
            </a:r>
          </a:p>
          <a:p>
            <a:pPr lvl="1"/>
            <a:r>
              <a:rPr lang="sv-SE">
                <a:ea typeface="+mn-lt"/>
                <a:cs typeface="+mn-lt"/>
              </a:rPr>
              <a:t>Ta fram en ”Insatskatalog” över insatser med och utan behovsprövning där invånare och samverkansparter enkelt kan hitta information om socialtjänstens insatser.</a:t>
            </a:r>
            <a:endParaRPr lang="sv-SE">
              <a:cs typeface="Arial"/>
            </a:endParaRPr>
          </a:p>
          <a:p>
            <a:r>
              <a:rPr lang="sv-SE" b="1"/>
              <a:t>Utveckla myndighetsutövningen för att säkerställa en effektiv och rättssäker myndighetsutövning med hög kvalitet </a:t>
            </a:r>
          </a:p>
          <a:p>
            <a:pPr lvl="1"/>
            <a:r>
              <a:rPr lang="sv-SE"/>
              <a:t>Öka tillgängligheten till myndigheten och ge personer möjlighet att boka sin tid själv. </a:t>
            </a:r>
          </a:p>
          <a:p>
            <a:pPr lvl="1"/>
            <a:r>
              <a:rPr lang="sv-SE"/>
              <a:t>Utveckla arbetssätt för samordning av insatser och myndighetskontakter för individer med insatser från flera olika aktörer. </a:t>
            </a:r>
          </a:p>
          <a:p>
            <a:r>
              <a:rPr lang="sv-SE" b="1"/>
              <a:t>Säkerställa goda livsvillkor och framtidsutsikter för barn och unga</a:t>
            </a:r>
          </a:p>
          <a:p>
            <a:pPr lvl="1"/>
            <a:r>
              <a:rPr lang="sv-SE" sz="2200"/>
              <a:t>Arbeta kommunövergripande, samordnat och proaktivt för att säkerställa goda livsvillkor för barn och unga med fokus på lyckad skolgång, meningsfull fritid och trygga familjeförhållanden. </a:t>
            </a:r>
          </a:p>
          <a:p>
            <a:pPr lvl="1"/>
            <a:r>
              <a:rPr lang="sv-SE" sz="2200"/>
              <a:t>Utifrån en kommungemensam lokal lägesbild och behovsanalys utarbeta och genomföra en handlingsplan med samordnade aktiviteter från olika nämnders verksamheter. 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9CD461B-7A9E-E8B9-DDD4-9AA3AB6558D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v-SE" sz="2700" b="1"/>
              <a:t>Öka kvalitet och effekt av insatser genom att arbeta utifrån kunskapsbaserade metoder och säkerställa insatser som ger mätbara resultat</a:t>
            </a:r>
          </a:p>
          <a:p>
            <a:pPr lvl="1"/>
            <a:r>
              <a:rPr lang="sv-SE"/>
              <a:t>Genomföra individbaserad systematisk uppföljning, ISU, för att mäta resultat av insatser inom socialtjänstens alla verksamheter. Använda resultatet till att utveckla verksamhet och tillgång till insatser i dialog med utförare.</a:t>
            </a:r>
          </a:p>
          <a:p>
            <a:pPr lvl="1"/>
            <a:r>
              <a:rPr lang="sv-SE"/>
              <a:t>Utveckla dokumentation och uppföljning av insatser utan behovsprövning med systemstöd samt följa upp individens bedömning om behovet har tillgodosetts.</a:t>
            </a:r>
          </a:p>
          <a:p>
            <a:r>
              <a:rPr lang="sv-SE" sz="2700" b="1"/>
              <a:t>Utveckla service, tillgänglighet och bemötande</a:t>
            </a:r>
          </a:p>
          <a:p>
            <a:pPr lvl="1"/>
            <a:r>
              <a:rPr lang="sv-SE"/>
              <a:t>Utöka tillgängligheten utifrån invånares behov och erbjuda stöd utifrån deras önskemål vad gäller plats och tid. </a:t>
            </a:r>
          </a:p>
          <a:p>
            <a:pPr lvl="1"/>
            <a:r>
              <a:rPr lang="sv-SE"/>
              <a:t>Öka kännedom om socialtjänstens insatser hos kommunens invånare. </a:t>
            </a:r>
            <a:endParaRPr lang="sv-SE">
              <a:highlight>
                <a:srgbClr val="FFFF00"/>
              </a:highlight>
              <a:cs typeface="Arial"/>
            </a:endParaRPr>
          </a:p>
          <a:p>
            <a:pPr lvl="1"/>
            <a:r>
              <a:rPr lang="sv-SE"/>
              <a:t>Medverka i det kommunövergripande arbetet med att utveckla service, tillgänglighet och bemötande. Fokus ligger på utveckling av haninge.se, förberedelser för inrättande av ett kontaktcenter och på utveckling av digitala tjänster.</a:t>
            </a:r>
          </a:p>
          <a:p>
            <a:pPr lvl="1"/>
            <a:r>
              <a:rPr lang="sv-SE"/>
              <a:t>Genomföra klarspråksanpassning av information som går till enskilda så att förvaltningens tillgänglighet ökar. </a:t>
            </a:r>
          </a:p>
          <a:p>
            <a:r>
              <a:rPr lang="sv-SE" sz="2700" b="1"/>
              <a:t>Avveckla, förenkla och automatisera administration för att kunna fokusera på kärnuppdraget</a:t>
            </a:r>
          </a:p>
          <a:p>
            <a:pPr lvl="1"/>
            <a:r>
              <a:rPr lang="sv-SE"/>
              <a:t>Använda systemstöd optimalt för att minska onödig administration.</a:t>
            </a:r>
          </a:p>
          <a:p>
            <a:pPr lvl="1"/>
            <a:r>
              <a:rPr lang="sv-SE"/>
              <a:t>För att effektivisera verksamheten och frigöra tid ska följande digitala initiativ genomföras: Skanningsrobot, Automatiserad bemanning (Autoschema), AI-transkribering och Digitalt översättningsverktyg. </a:t>
            </a:r>
          </a:p>
          <a:p>
            <a:pPr lvl="1"/>
            <a:r>
              <a:rPr lang="sv-SE"/>
              <a:t>Använda digitala lösningar när det går som bidrar till god kvalitet för den enskilde. ​Digitalt först gäller som princip vid verksamhetsutveckling för att frigöra tid.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5717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69C0DE-48FF-4A05-F291-5AC4BAD0F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1800"/>
              </a:spcBef>
            </a:pPr>
            <a:r>
              <a:rPr lang="sv-SE"/>
              <a:t>Reflektioner från workshops</a:t>
            </a:r>
            <a:br>
              <a:rPr lang="sv-SE"/>
            </a:br>
            <a:br>
              <a:rPr lang="sv-SE"/>
            </a:br>
            <a:endParaRPr lang="sv-SE" sz="220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568BF2B-227E-53C8-EBE7-A98285CC97F0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377732" y="2030368"/>
            <a:ext cx="891087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sv-SE" alt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✅ </a:t>
            </a:r>
            <a:r>
              <a:rPr kumimoji="0" lang="sv-SE" altLang="sv-S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Givande och kreativa diskussioner, särskilt i grupp.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sv-SE" altLang="sv-S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🤝 Bra samverkan mellan olika funktioner och kollegor.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sv-SE" altLang="sv-S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💡 Många nya idéer och perspektiv lyftes fram.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sv-SE" altLang="sv-S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⏳ Tidsbrist och för många frågor att hinna med.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sv-SE" altLang="sv-S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🧭 Viktigt att samtalen leder till verklig förändring, inte bara ord.</a:t>
            </a:r>
          </a:p>
        </p:txBody>
      </p:sp>
    </p:spTree>
    <p:extLst>
      <p:ext uri="{BB962C8B-B14F-4D97-AF65-F5344CB8AC3E}">
        <p14:creationId xmlns:p14="http://schemas.microsoft.com/office/powerpoint/2010/main" val="2357672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 descr="Fotgängare som går på stadskorsningar">
            <a:extLst>
              <a:ext uri="{FF2B5EF4-FFF2-40B4-BE49-F238E27FC236}">
                <a16:creationId xmlns:a16="http://schemas.microsoft.com/office/drawing/2014/main" id="{BD160D21-2262-9EB6-8049-0B4E4096643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1000"/>
          </a:blip>
          <a:srcRect t="22618" b="1797"/>
          <a:stretch/>
        </p:blipFill>
        <p:spPr>
          <a:xfrm>
            <a:off x="0" y="0"/>
            <a:ext cx="12192000" cy="614362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FA2C75A-6889-486F-1B51-353309717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23" y="360001"/>
            <a:ext cx="11653200" cy="720000"/>
          </a:xfrm>
        </p:spPr>
        <p:txBody>
          <a:bodyPr/>
          <a:lstStyle/>
          <a:p>
            <a:r>
              <a:rPr lang="en-US"/>
              <a:t>Citat kring genomförandet </a:t>
            </a:r>
          </a:p>
        </p:txBody>
      </p:sp>
      <p:sp>
        <p:nvSpPr>
          <p:cNvPr id="4" name="Pratbubbla: rektangel med rundade hörn 3">
            <a:extLst>
              <a:ext uri="{FF2B5EF4-FFF2-40B4-BE49-F238E27FC236}">
                <a16:creationId xmlns:a16="http://schemas.microsoft.com/office/drawing/2014/main" id="{6420161A-52DF-FED3-4B76-EE1B1C885AF8}"/>
              </a:ext>
            </a:extLst>
          </p:cNvPr>
          <p:cNvSpPr/>
          <p:nvPr/>
        </p:nvSpPr>
        <p:spPr>
          <a:xfrm>
            <a:off x="494264" y="2110055"/>
            <a:ext cx="1679423" cy="1605547"/>
          </a:xfrm>
          <a:prstGeom prst="wedgeRoundRectCallout">
            <a:avLst>
              <a:gd name="adj1" fmla="val 3828"/>
              <a:gd name="adj2" fmla="val -67983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r>
              <a:rPr lang="en-US" sz="1600">
                <a:ea typeface="+mn-lt"/>
                <a:cs typeface="+mn-lt"/>
              </a:rPr>
              <a:t>“Det </a:t>
            </a:r>
            <a:r>
              <a:rPr lang="en-US" sz="1600" err="1">
                <a:cs typeface="Arial"/>
              </a:rPr>
              <a:t>ä</a:t>
            </a:r>
            <a:r>
              <a:rPr lang="en-US" sz="1600" err="1">
                <a:ea typeface="+mn-lt"/>
                <a:cs typeface="+mn-lt"/>
              </a:rPr>
              <a:t>r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en</a:t>
            </a:r>
            <a:r>
              <a:rPr lang="en-US" sz="1600">
                <a:ea typeface="+mn-lt"/>
                <a:cs typeface="+mn-lt"/>
              </a:rPr>
              <a:t> bra form </a:t>
            </a:r>
            <a:r>
              <a:rPr lang="en-US" sz="1600" err="1">
                <a:ea typeface="+mn-lt"/>
                <a:cs typeface="+mn-lt"/>
              </a:rPr>
              <a:t>att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arbeta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fram</a:t>
            </a:r>
            <a:r>
              <a:rPr lang="en-US" sz="1600" err="1">
                <a:cs typeface="Arial"/>
              </a:rPr>
              <a:t>å</a:t>
            </a:r>
            <a:r>
              <a:rPr lang="en-US" sz="1600" err="1">
                <a:ea typeface="+mn-lt"/>
                <a:cs typeface="+mn-lt"/>
              </a:rPr>
              <a:t>t</a:t>
            </a:r>
            <a:r>
              <a:rPr lang="en-US" sz="1600">
                <a:ea typeface="+mn-lt"/>
                <a:cs typeface="+mn-lt"/>
              </a:rPr>
              <a:t> med </a:t>
            </a:r>
            <a:r>
              <a:rPr lang="en-US" sz="1600" err="1">
                <a:ea typeface="+mn-lt"/>
                <a:cs typeface="+mn-lt"/>
              </a:rPr>
              <a:t>m</a:t>
            </a:r>
            <a:r>
              <a:rPr lang="en-US" sz="1600" err="1">
                <a:cs typeface="Arial"/>
              </a:rPr>
              <a:t>å</a:t>
            </a:r>
            <a:r>
              <a:rPr lang="en-US" sz="1600" err="1">
                <a:ea typeface="+mn-lt"/>
                <a:cs typeface="+mn-lt"/>
              </a:rPr>
              <a:t>l</a:t>
            </a:r>
            <a:r>
              <a:rPr lang="en-US" sz="1600">
                <a:ea typeface="+mn-lt"/>
                <a:cs typeface="+mn-lt"/>
              </a:rPr>
              <a:t> och </a:t>
            </a:r>
            <a:r>
              <a:rPr lang="en-US" sz="1600" err="1">
                <a:ea typeface="+mn-lt"/>
                <a:cs typeface="+mn-lt"/>
              </a:rPr>
              <a:t>aktiviteter</a:t>
            </a:r>
            <a:r>
              <a:rPr lang="en-US" sz="1600">
                <a:ea typeface="+mn-lt"/>
                <a:cs typeface="+mn-lt"/>
              </a:rPr>
              <a:t>.” </a:t>
            </a:r>
            <a:endParaRPr lang="en-US" sz="1600">
              <a:cs typeface="Arial"/>
            </a:endParaRPr>
          </a:p>
        </p:txBody>
      </p:sp>
      <p:sp>
        <p:nvSpPr>
          <p:cNvPr id="5" name="Pratbubbla: rektangel med rundade hörn 4">
            <a:extLst>
              <a:ext uri="{FF2B5EF4-FFF2-40B4-BE49-F238E27FC236}">
                <a16:creationId xmlns:a16="http://schemas.microsoft.com/office/drawing/2014/main" id="{E8D0CC47-C495-B837-2509-3AC51C78A1C4}"/>
              </a:ext>
            </a:extLst>
          </p:cNvPr>
          <p:cNvSpPr/>
          <p:nvPr/>
        </p:nvSpPr>
        <p:spPr>
          <a:xfrm>
            <a:off x="2911920" y="1433931"/>
            <a:ext cx="1679424" cy="2644570"/>
          </a:xfrm>
          <a:prstGeom prst="wedgeRoundRectCallout">
            <a:avLst>
              <a:gd name="adj1" fmla="val -78410"/>
              <a:gd name="adj2" fmla="val -34914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ea typeface="+mn-lt"/>
                <a:cs typeface="+mn-lt"/>
              </a:rPr>
              <a:t>“</a:t>
            </a:r>
            <a:r>
              <a:rPr lang="en-US" sz="1600" err="1">
                <a:ea typeface="+mn-lt"/>
                <a:cs typeface="+mn-lt"/>
              </a:rPr>
              <a:t>J</a:t>
            </a:r>
            <a:r>
              <a:rPr lang="en-US" sz="1600" err="1">
                <a:cs typeface="Arial"/>
              </a:rPr>
              <a:t>ä</a:t>
            </a:r>
            <a:r>
              <a:rPr lang="en-US" sz="1600" err="1">
                <a:ea typeface="+mn-lt"/>
                <a:cs typeface="+mn-lt"/>
              </a:rPr>
              <a:t>ttebra</a:t>
            </a:r>
            <a:r>
              <a:rPr lang="en-US" sz="1600">
                <a:ea typeface="+mn-lt"/>
                <a:cs typeface="+mn-lt"/>
              </a:rPr>
              <a:t> f</a:t>
            </a:r>
            <a:r>
              <a:rPr lang="en-US" sz="1600">
                <a:cs typeface="Arial"/>
              </a:rPr>
              <a:t>ö</a:t>
            </a:r>
            <a:r>
              <a:rPr lang="en-US" sz="1600">
                <a:ea typeface="+mn-lt"/>
                <a:cs typeface="+mn-lt"/>
              </a:rPr>
              <a:t>r </a:t>
            </a:r>
            <a:r>
              <a:rPr lang="en-US" sz="1600" err="1">
                <a:ea typeface="+mn-lt"/>
                <a:cs typeface="+mn-lt"/>
              </a:rPr>
              <a:t>att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skapa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delaktighet</a:t>
            </a:r>
            <a:r>
              <a:rPr lang="en-US" sz="1600">
                <a:ea typeface="+mn-lt"/>
                <a:cs typeface="+mn-lt"/>
              </a:rPr>
              <a:t> och </a:t>
            </a:r>
            <a:r>
              <a:rPr lang="en-US" sz="1600" err="1">
                <a:ea typeface="+mn-lt"/>
                <a:cs typeface="+mn-lt"/>
              </a:rPr>
              <a:t>ge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alla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m</a:t>
            </a:r>
            <a:r>
              <a:rPr lang="en-US" sz="1600" err="1">
                <a:cs typeface="Arial"/>
              </a:rPr>
              <a:t>ö</a:t>
            </a:r>
            <a:r>
              <a:rPr lang="en-US" sz="1600" err="1">
                <a:ea typeface="+mn-lt"/>
                <a:cs typeface="+mn-lt"/>
              </a:rPr>
              <a:t>jlighet</a:t>
            </a:r>
            <a:r>
              <a:rPr lang="en-US" sz="1600">
                <a:ea typeface="+mn-lt"/>
                <a:cs typeface="+mn-lt"/>
              </a:rPr>
              <a:t> till </a:t>
            </a:r>
            <a:r>
              <a:rPr lang="en-US" sz="1600" err="1">
                <a:ea typeface="+mn-lt"/>
                <a:cs typeface="+mn-lt"/>
              </a:rPr>
              <a:t>att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ge</a:t>
            </a:r>
            <a:r>
              <a:rPr lang="en-US" sz="1600">
                <a:ea typeface="+mn-lt"/>
                <a:cs typeface="+mn-lt"/>
              </a:rPr>
              <a:t> input. Bra f</a:t>
            </a:r>
            <a:r>
              <a:rPr lang="en-US" sz="1600">
                <a:cs typeface="Arial"/>
              </a:rPr>
              <a:t>ö</a:t>
            </a:r>
            <a:r>
              <a:rPr lang="en-US" sz="1600">
                <a:ea typeface="+mn-lt"/>
                <a:cs typeface="+mn-lt"/>
              </a:rPr>
              <a:t>r </a:t>
            </a:r>
            <a:r>
              <a:rPr lang="en-US" sz="1600" err="1">
                <a:ea typeface="+mn-lt"/>
                <a:cs typeface="+mn-lt"/>
              </a:rPr>
              <a:t>f</a:t>
            </a:r>
            <a:r>
              <a:rPr lang="en-US" sz="1600" err="1">
                <a:cs typeface="Arial"/>
              </a:rPr>
              <a:t>ö</a:t>
            </a:r>
            <a:r>
              <a:rPr lang="en-US" sz="1600" err="1">
                <a:ea typeface="+mn-lt"/>
                <a:cs typeface="+mn-lt"/>
              </a:rPr>
              <a:t>rankring</a:t>
            </a:r>
            <a:r>
              <a:rPr lang="en-US" sz="1600">
                <a:ea typeface="+mn-lt"/>
                <a:cs typeface="+mn-lt"/>
              </a:rPr>
              <a:t> och </a:t>
            </a:r>
            <a:r>
              <a:rPr lang="en-US" sz="1600" err="1">
                <a:ea typeface="+mn-lt"/>
                <a:cs typeface="+mn-lt"/>
              </a:rPr>
              <a:t>acceptans</a:t>
            </a:r>
            <a:r>
              <a:rPr lang="en-US" sz="1600">
                <a:ea typeface="+mn-lt"/>
                <a:cs typeface="+mn-lt"/>
              </a:rPr>
              <a:t> f</a:t>
            </a:r>
            <a:r>
              <a:rPr lang="en-US" sz="1600">
                <a:cs typeface="Arial"/>
              </a:rPr>
              <a:t>ö</a:t>
            </a:r>
            <a:r>
              <a:rPr lang="en-US" sz="1600">
                <a:ea typeface="+mn-lt"/>
                <a:cs typeface="+mn-lt"/>
              </a:rPr>
              <a:t>r VP. “</a:t>
            </a:r>
            <a:endParaRPr lang="en-US" sz="1600"/>
          </a:p>
        </p:txBody>
      </p:sp>
      <p:sp>
        <p:nvSpPr>
          <p:cNvPr id="6" name="Pratbubbla: rektangel med rundade hörn 5">
            <a:extLst>
              <a:ext uri="{FF2B5EF4-FFF2-40B4-BE49-F238E27FC236}">
                <a16:creationId xmlns:a16="http://schemas.microsoft.com/office/drawing/2014/main" id="{203E1D69-7063-E129-4048-4046CB8573DB}"/>
              </a:ext>
            </a:extLst>
          </p:cNvPr>
          <p:cNvSpPr/>
          <p:nvPr/>
        </p:nvSpPr>
        <p:spPr>
          <a:xfrm>
            <a:off x="5141686" y="1433931"/>
            <a:ext cx="2458972" cy="1234072"/>
          </a:xfrm>
          <a:prstGeom prst="wedgeRoundRectCallout">
            <a:avLst>
              <a:gd name="adj1" fmla="val -59948"/>
              <a:gd name="adj2" fmla="val -67247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ea typeface="+mn-lt"/>
                <a:cs typeface="+mn-lt"/>
              </a:rPr>
              <a:t>“Det </a:t>
            </a:r>
            <a:r>
              <a:rPr lang="en-US" sz="1600" err="1">
                <a:ea typeface="+mn-lt"/>
                <a:cs typeface="+mn-lt"/>
              </a:rPr>
              <a:t>skapade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engagemang</a:t>
            </a:r>
            <a:r>
              <a:rPr lang="en-US" sz="1600">
                <a:ea typeface="+mn-lt"/>
                <a:cs typeface="+mn-lt"/>
              </a:rPr>
              <a:t>, </a:t>
            </a:r>
            <a:r>
              <a:rPr lang="en-US" sz="1600" err="1">
                <a:cs typeface="Arial"/>
              </a:rPr>
              <a:t>å</a:t>
            </a:r>
            <a:r>
              <a:rPr lang="en-US" sz="1600" err="1">
                <a:ea typeface="+mn-lt"/>
                <a:cs typeface="+mn-lt"/>
              </a:rPr>
              <a:t>terst</a:t>
            </a:r>
            <a:r>
              <a:rPr lang="en-US" sz="1600" err="1">
                <a:cs typeface="Arial"/>
              </a:rPr>
              <a:t>å</a:t>
            </a:r>
            <a:r>
              <a:rPr lang="en-US" sz="1600" err="1">
                <a:ea typeface="+mn-lt"/>
                <a:cs typeface="+mn-lt"/>
              </a:rPr>
              <a:t>r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att</a:t>
            </a:r>
            <a:r>
              <a:rPr lang="en-US" sz="1600">
                <a:ea typeface="+mn-lt"/>
                <a:cs typeface="+mn-lt"/>
              </a:rPr>
              <a:t> se </a:t>
            </a:r>
            <a:r>
              <a:rPr lang="en-US" sz="1600" err="1">
                <a:ea typeface="+mn-lt"/>
                <a:cs typeface="+mn-lt"/>
              </a:rPr>
              <a:t>hur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outputen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blir</a:t>
            </a:r>
            <a:r>
              <a:rPr lang="en-US" sz="1600">
                <a:ea typeface="+mn-lt"/>
                <a:cs typeface="+mn-lt"/>
              </a:rPr>
              <a:t>.”</a:t>
            </a:r>
            <a:endParaRPr lang="en-US" sz="1600"/>
          </a:p>
        </p:txBody>
      </p:sp>
      <p:sp>
        <p:nvSpPr>
          <p:cNvPr id="7" name="Pratbubbla: rektangel med rundade hörn 6">
            <a:extLst>
              <a:ext uri="{FF2B5EF4-FFF2-40B4-BE49-F238E27FC236}">
                <a16:creationId xmlns:a16="http://schemas.microsoft.com/office/drawing/2014/main" id="{3DC91CA0-EB57-45B2-BDA2-3E94983AE550}"/>
              </a:ext>
            </a:extLst>
          </p:cNvPr>
          <p:cNvSpPr/>
          <p:nvPr/>
        </p:nvSpPr>
        <p:spPr>
          <a:xfrm>
            <a:off x="269823" y="4593724"/>
            <a:ext cx="3771910" cy="830345"/>
          </a:xfrm>
          <a:prstGeom prst="wedgeRoundRectCallout">
            <a:avLst>
              <a:gd name="adj1" fmla="val -3149"/>
              <a:gd name="adj2" fmla="val -88934"/>
              <a:gd name="adj3" fmla="val 1666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ea typeface="+mn-lt"/>
                <a:cs typeface="+mn-lt"/>
              </a:rPr>
              <a:t>“Bra </a:t>
            </a:r>
            <a:r>
              <a:rPr lang="en-US" sz="1600" err="1">
                <a:ea typeface="+mn-lt"/>
                <a:cs typeface="+mn-lt"/>
              </a:rPr>
              <a:t>att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sammanst</a:t>
            </a:r>
            <a:r>
              <a:rPr lang="en-US" sz="1600" err="1">
                <a:cs typeface="Arial"/>
              </a:rPr>
              <a:t>ä</a:t>
            </a:r>
            <a:r>
              <a:rPr lang="en-US" sz="1600" err="1">
                <a:ea typeface="+mn-lt"/>
                <a:cs typeface="+mn-lt"/>
              </a:rPr>
              <a:t>lla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cs typeface="Arial"/>
              </a:rPr>
              <a:t>å</a:t>
            </a:r>
            <a:r>
              <a:rPr lang="en-US" sz="1600" err="1">
                <a:ea typeface="+mn-lt"/>
                <a:cs typeface="+mn-lt"/>
              </a:rPr>
              <a:t>sikter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utan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att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diskutera</a:t>
            </a:r>
            <a:r>
              <a:rPr lang="en-US" sz="1600">
                <a:ea typeface="+mn-lt"/>
                <a:cs typeface="+mn-lt"/>
              </a:rPr>
              <a:t> hinder.” </a:t>
            </a:r>
            <a:endParaRPr lang="en-US" sz="1600"/>
          </a:p>
        </p:txBody>
      </p:sp>
      <p:sp>
        <p:nvSpPr>
          <p:cNvPr id="14" name="Pratbubbla: rektangel med rundade hörn 13">
            <a:extLst>
              <a:ext uri="{FF2B5EF4-FFF2-40B4-BE49-F238E27FC236}">
                <a16:creationId xmlns:a16="http://schemas.microsoft.com/office/drawing/2014/main" id="{C0C547BB-B9C1-E3A7-0845-E7B5071F8A02}"/>
              </a:ext>
            </a:extLst>
          </p:cNvPr>
          <p:cNvSpPr/>
          <p:nvPr/>
        </p:nvSpPr>
        <p:spPr>
          <a:xfrm>
            <a:off x="4753752" y="2933720"/>
            <a:ext cx="2065853" cy="2644570"/>
          </a:xfrm>
          <a:prstGeom prst="wedgeRoundRectCallout">
            <a:avLst>
              <a:gd name="adj1" fmla="val 58021"/>
              <a:gd name="adj2" fmla="val 60470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ea typeface="+mn-lt"/>
                <a:cs typeface="+mn-lt"/>
              </a:rPr>
              <a:t>“Det </a:t>
            </a:r>
            <a:r>
              <a:rPr lang="en-US" sz="1600" err="1">
                <a:cs typeface="Arial"/>
              </a:rPr>
              <a:t>ä</a:t>
            </a:r>
            <a:r>
              <a:rPr lang="en-US" sz="1600" err="1">
                <a:ea typeface="+mn-lt"/>
                <a:cs typeface="+mn-lt"/>
              </a:rPr>
              <a:t>r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roligt</a:t>
            </a:r>
            <a:r>
              <a:rPr lang="en-US" sz="1600">
                <a:ea typeface="+mn-lt"/>
                <a:cs typeface="+mn-lt"/>
              </a:rPr>
              <a:t> om det </a:t>
            </a:r>
            <a:r>
              <a:rPr lang="en-US" sz="1600" err="1">
                <a:ea typeface="+mn-lt"/>
                <a:cs typeface="+mn-lt"/>
              </a:rPr>
              <a:t>f</a:t>
            </a:r>
            <a:r>
              <a:rPr lang="en-US" sz="1600" err="1">
                <a:cs typeface="Arial"/>
              </a:rPr>
              <a:t>ö</a:t>
            </a:r>
            <a:r>
              <a:rPr lang="en-US" sz="1600" err="1">
                <a:ea typeface="+mn-lt"/>
                <a:cs typeface="+mn-lt"/>
              </a:rPr>
              <a:t>ljs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upp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d</a:t>
            </a:r>
            <a:r>
              <a:rPr lang="en-US" sz="1600" err="1">
                <a:cs typeface="Arial"/>
              </a:rPr>
              <a:t>ä</a:t>
            </a:r>
            <a:r>
              <a:rPr lang="en-US" sz="1600" err="1">
                <a:ea typeface="+mn-lt"/>
                <a:cs typeface="+mn-lt"/>
              </a:rPr>
              <a:t>r</a:t>
            </a:r>
            <a:r>
              <a:rPr lang="en-US" sz="1600">
                <a:ea typeface="+mn-lt"/>
                <a:cs typeface="+mn-lt"/>
              </a:rPr>
              <a:t> vi </a:t>
            </a:r>
            <a:r>
              <a:rPr lang="en-US" sz="1600" err="1">
                <a:ea typeface="+mn-lt"/>
                <a:cs typeface="+mn-lt"/>
              </a:rPr>
              <a:t>kan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f</a:t>
            </a:r>
            <a:r>
              <a:rPr lang="en-US" sz="1600" err="1">
                <a:cs typeface="Arial"/>
              </a:rPr>
              <a:t>å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cs typeface="Arial"/>
              </a:rPr>
              <a:t>å</a:t>
            </a:r>
            <a:r>
              <a:rPr lang="en-US" sz="1600" err="1">
                <a:ea typeface="+mn-lt"/>
                <a:cs typeface="+mn-lt"/>
              </a:rPr>
              <a:t>terkoppling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</a:t>
            </a:r>
            <a:r>
              <a:rPr lang="en-US" sz="1600" err="1">
                <a:cs typeface="Arial"/>
              </a:rPr>
              <a:t>å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vad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som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kommer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att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utvecklas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vidare</a:t>
            </a:r>
            <a:r>
              <a:rPr lang="en-US" sz="1600">
                <a:ea typeface="+mn-lt"/>
                <a:cs typeface="+mn-lt"/>
              </a:rPr>
              <a:t> och </a:t>
            </a:r>
            <a:r>
              <a:rPr lang="en-US" sz="1600" err="1">
                <a:ea typeface="+mn-lt"/>
                <a:cs typeface="+mn-lt"/>
              </a:rPr>
              <a:t>inte</a:t>
            </a:r>
            <a:r>
              <a:rPr lang="en-US" sz="1600">
                <a:ea typeface="+mn-lt"/>
                <a:cs typeface="+mn-lt"/>
              </a:rPr>
              <a:t>, </a:t>
            </a:r>
            <a:r>
              <a:rPr lang="en-US" sz="1600" err="1">
                <a:ea typeface="+mn-lt"/>
                <a:cs typeface="+mn-lt"/>
              </a:rPr>
              <a:t>utifr</a:t>
            </a:r>
            <a:r>
              <a:rPr lang="en-US" sz="1600" err="1">
                <a:cs typeface="Arial"/>
              </a:rPr>
              <a:t>å</a:t>
            </a:r>
            <a:r>
              <a:rPr lang="en-US" sz="1600" err="1">
                <a:ea typeface="+mn-lt"/>
                <a:cs typeface="+mn-lt"/>
              </a:rPr>
              <a:t>n</a:t>
            </a:r>
            <a:r>
              <a:rPr lang="en-US" sz="1600">
                <a:ea typeface="+mn-lt"/>
                <a:cs typeface="+mn-lt"/>
              </a:rPr>
              <a:t> det </a:t>
            </a:r>
            <a:r>
              <a:rPr lang="en-US" sz="1600" err="1">
                <a:ea typeface="+mn-lt"/>
                <a:cs typeface="+mn-lt"/>
              </a:rPr>
              <a:t>som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framkommit</a:t>
            </a:r>
            <a:r>
              <a:rPr lang="en-US" sz="1600">
                <a:ea typeface="+mn-lt"/>
                <a:cs typeface="+mn-lt"/>
              </a:rPr>
              <a:t>.” </a:t>
            </a:r>
            <a:endParaRPr lang="en-US" sz="1600"/>
          </a:p>
        </p:txBody>
      </p:sp>
      <p:sp>
        <p:nvSpPr>
          <p:cNvPr id="16" name="Pratbubbla: rektangel med rundade hörn 15">
            <a:extLst>
              <a:ext uri="{FF2B5EF4-FFF2-40B4-BE49-F238E27FC236}">
                <a16:creationId xmlns:a16="http://schemas.microsoft.com/office/drawing/2014/main" id="{EB8A7657-FC2A-F940-1933-1143E0B455B4}"/>
              </a:ext>
            </a:extLst>
          </p:cNvPr>
          <p:cNvSpPr/>
          <p:nvPr/>
        </p:nvSpPr>
        <p:spPr>
          <a:xfrm>
            <a:off x="7801447" y="3795941"/>
            <a:ext cx="3771910" cy="1668545"/>
          </a:xfrm>
          <a:prstGeom prst="wedgeRoundRectCallout">
            <a:avLst>
              <a:gd name="adj1" fmla="val 2773"/>
              <a:gd name="adj2" fmla="val -86279"/>
              <a:gd name="adj3" fmla="val 1666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ea typeface="+mn-lt"/>
                <a:cs typeface="+mn-lt"/>
              </a:rPr>
              <a:t>“Jag </a:t>
            </a:r>
            <a:r>
              <a:rPr lang="en-US" sz="1600" err="1">
                <a:ea typeface="+mn-lt"/>
                <a:cs typeface="+mn-lt"/>
              </a:rPr>
              <a:t>uppskattar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att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arbeta</a:t>
            </a:r>
            <a:r>
              <a:rPr lang="en-US" sz="1600">
                <a:ea typeface="+mn-lt"/>
                <a:cs typeface="+mn-lt"/>
              </a:rPr>
              <a:t> med </a:t>
            </a:r>
            <a:r>
              <a:rPr lang="en-US" sz="1600" err="1">
                <a:ea typeface="+mn-lt"/>
                <a:cs typeface="+mn-lt"/>
              </a:rPr>
              <a:t>m</a:t>
            </a:r>
            <a:r>
              <a:rPr lang="en-US" sz="1600" err="1">
                <a:cs typeface="Arial"/>
              </a:rPr>
              <a:t>å</a:t>
            </a:r>
            <a:r>
              <a:rPr lang="en-US" sz="1600" err="1">
                <a:ea typeface="+mn-lt"/>
                <a:cs typeface="+mn-lt"/>
              </a:rPr>
              <a:t>l</a:t>
            </a:r>
            <a:r>
              <a:rPr lang="en-US" sz="1600">
                <a:ea typeface="+mn-lt"/>
                <a:cs typeface="+mn-lt"/>
              </a:rPr>
              <a:t> och </a:t>
            </a:r>
            <a:r>
              <a:rPr lang="en-US" sz="1600" err="1">
                <a:ea typeface="+mn-lt"/>
                <a:cs typeface="+mn-lt"/>
              </a:rPr>
              <a:t>aktiviteter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</a:t>
            </a:r>
            <a:r>
              <a:rPr lang="en-US" sz="1600" err="1">
                <a:cs typeface="Arial"/>
              </a:rPr>
              <a:t>å</a:t>
            </a:r>
            <a:r>
              <a:rPr lang="en-US" sz="1600">
                <a:ea typeface="+mn-lt"/>
                <a:cs typeface="+mn-lt"/>
              </a:rPr>
              <a:t> det </a:t>
            </a:r>
            <a:r>
              <a:rPr lang="en-US" sz="1600" err="1">
                <a:ea typeface="+mn-lt"/>
                <a:cs typeface="+mn-lt"/>
              </a:rPr>
              <a:t>h</a:t>
            </a:r>
            <a:r>
              <a:rPr lang="en-US" sz="1600" err="1">
                <a:cs typeface="Arial"/>
              </a:rPr>
              <a:t>ä</a:t>
            </a:r>
            <a:r>
              <a:rPr lang="en-US" sz="1600" err="1">
                <a:ea typeface="+mn-lt"/>
                <a:cs typeface="+mn-lt"/>
              </a:rPr>
              <a:t>r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s</a:t>
            </a:r>
            <a:r>
              <a:rPr lang="en-US" sz="1600" err="1">
                <a:cs typeface="Arial"/>
              </a:rPr>
              <a:t>ä</a:t>
            </a:r>
            <a:r>
              <a:rPr lang="en-US" sz="1600" err="1">
                <a:ea typeface="+mn-lt"/>
                <a:cs typeface="+mn-lt"/>
              </a:rPr>
              <a:t>ttet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eftersom</a:t>
            </a:r>
            <a:r>
              <a:rPr lang="en-US" sz="1600">
                <a:ea typeface="+mn-lt"/>
                <a:cs typeface="+mn-lt"/>
              </a:rPr>
              <a:t> det </a:t>
            </a:r>
            <a:r>
              <a:rPr lang="en-US" sz="1600" err="1">
                <a:ea typeface="+mn-lt"/>
                <a:cs typeface="+mn-lt"/>
              </a:rPr>
              <a:t>skapar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struktur</a:t>
            </a:r>
            <a:r>
              <a:rPr lang="en-US" sz="1600">
                <a:ea typeface="+mn-lt"/>
                <a:cs typeface="+mn-lt"/>
              </a:rPr>
              <a:t> och </a:t>
            </a:r>
            <a:r>
              <a:rPr lang="en-US" sz="1600" err="1">
                <a:ea typeface="+mn-lt"/>
                <a:cs typeface="+mn-lt"/>
              </a:rPr>
              <a:t>tydlighet</a:t>
            </a:r>
            <a:r>
              <a:rPr lang="en-US" sz="1600">
                <a:ea typeface="+mn-lt"/>
                <a:cs typeface="+mn-lt"/>
              </a:rPr>
              <a:t>.”</a:t>
            </a:r>
            <a:endParaRPr lang="en-US" sz="1600"/>
          </a:p>
        </p:txBody>
      </p:sp>
      <p:sp>
        <p:nvSpPr>
          <p:cNvPr id="17" name="Pratbubbla: rektangel med rundade hörn 16">
            <a:extLst>
              <a:ext uri="{FF2B5EF4-FFF2-40B4-BE49-F238E27FC236}">
                <a16:creationId xmlns:a16="http://schemas.microsoft.com/office/drawing/2014/main" id="{53392B9A-BA58-7EA3-00B2-91BEE1260BAE}"/>
              </a:ext>
            </a:extLst>
          </p:cNvPr>
          <p:cNvSpPr/>
          <p:nvPr/>
        </p:nvSpPr>
        <p:spPr>
          <a:xfrm>
            <a:off x="8286826" y="1340511"/>
            <a:ext cx="2801151" cy="1234072"/>
          </a:xfrm>
          <a:prstGeom prst="wedgeRoundRectCallout">
            <a:avLst>
              <a:gd name="adj1" fmla="val 38979"/>
              <a:gd name="adj2" fmla="val 62785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ea typeface="+mn-lt"/>
                <a:cs typeface="+mn-lt"/>
              </a:rPr>
              <a:t>“Det var bra </a:t>
            </a:r>
            <a:r>
              <a:rPr lang="en-US" sz="1600" err="1">
                <a:ea typeface="+mn-lt"/>
                <a:cs typeface="+mn-lt"/>
              </a:rPr>
              <a:t>p</a:t>
            </a:r>
            <a:r>
              <a:rPr lang="en-US" sz="1600" err="1">
                <a:cs typeface="Arial"/>
              </a:rPr>
              <a:t>å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s</a:t>
            </a:r>
            <a:r>
              <a:rPr lang="en-US" sz="1600" err="1">
                <a:cs typeface="Arial"/>
              </a:rPr>
              <a:t>å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s</a:t>
            </a:r>
            <a:r>
              <a:rPr lang="en-US" sz="1600" err="1">
                <a:cs typeface="Arial"/>
              </a:rPr>
              <a:t>ä</a:t>
            </a:r>
            <a:r>
              <a:rPr lang="en-US" sz="1600" err="1">
                <a:ea typeface="+mn-lt"/>
                <a:cs typeface="+mn-lt"/>
              </a:rPr>
              <a:t>tt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att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diskutera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hur</a:t>
            </a:r>
            <a:r>
              <a:rPr lang="en-US" sz="1600">
                <a:ea typeface="+mn-lt"/>
                <a:cs typeface="+mn-lt"/>
              </a:rPr>
              <a:t> vi </a:t>
            </a:r>
            <a:r>
              <a:rPr lang="en-US" sz="1600" err="1">
                <a:ea typeface="+mn-lt"/>
                <a:cs typeface="+mn-lt"/>
              </a:rPr>
              <a:t>g</a:t>
            </a:r>
            <a:r>
              <a:rPr lang="en-US" sz="1600" err="1">
                <a:cs typeface="Arial"/>
              </a:rPr>
              <a:t>ö</a:t>
            </a:r>
            <a:r>
              <a:rPr lang="en-US" sz="1600" err="1">
                <a:ea typeface="+mn-lt"/>
                <a:cs typeface="+mn-lt"/>
              </a:rPr>
              <a:t>r</a:t>
            </a:r>
            <a:r>
              <a:rPr lang="en-US" sz="1600">
                <a:ea typeface="+mn-lt"/>
                <a:cs typeface="+mn-lt"/>
              </a:rPr>
              <a:t> och </a:t>
            </a:r>
            <a:r>
              <a:rPr lang="en-US" sz="1600" err="1">
                <a:ea typeface="+mn-lt"/>
                <a:cs typeface="+mn-lt"/>
              </a:rPr>
              <a:t>hur</a:t>
            </a:r>
            <a:r>
              <a:rPr lang="en-US" sz="1600">
                <a:ea typeface="+mn-lt"/>
                <a:cs typeface="+mn-lt"/>
              </a:rPr>
              <a:t> vi </a:t>
            </a:r>
            <a:r>
              <a:rPr lang="en-US" sz="1600" err="1">
                <a:cs typeface="Arial"/>
              </a:rPr>
              <a:t>ö</a:t>
            </a:r>
            <a:r>
              <a:rPr lang="en-US" sz="1600" err="1">
                <a:ea typeface="+mn-lt"/>
                <a:cs typeface="+mn-lt"/>
              </a:rPr>
              <a:t>nskar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att</a:t>
            </a:r>
            <a:r>
              <a:rPr lang="en-US" sz="1600">
                <a:ea typeface="+mn-lt"/>
                <a:cs typeface="+mn-lt"/>
              </a:rPr>
              <a:t> det </a:t>
            </a:r>
            <a:r>
              <a:rPr lang="en-US" sz="1600" err="1">
                <a:ea typeface="+mn-lt"/>
                <a:cs typeface="+mn-lt"/>
              </a:rPr>
              <a:t>blir</a:t>
            </a:r>
            <a:r>
              <a:rPr lang="en-US" sz="1600">
                <a:ea typeface="+mn-lt"/>
                <a:cs typeface="+mn-lt"/>
              </a:rPr>
              <a:t>.” 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805611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0CFF4-710B-12CE-C050-228B40EE9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E3A5DF-40CF-52FD-AA4D-95FB09E73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782" y="334297"/>
            <a:ext cx="11198942" cy="558472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spcBef>
                <a:spcPts val="2400"/>
              </a:spcBef>
            </a:pPr>
            <a:r>
              <a:rPr lang="sv-SE" sz="2800"/>
              <a:t>Svar från medarbetare på frågor om vilka förflyttningar som behövs för att uppnå nya socialtjänstlagens intentioner</a:t>
            </a:r>
            <a:br>
              <a:rPr lang="sv-SE" sz="3600"/>
            </a:br>
            <a:br>
              <a:rPr lang="sv-SE" sz="3600"/>
            </a:br>
            <a:r>
              <a:rPr lang="sv-SE" sz="2000"/>
              <a:t>Bra representation av svar från både </a:t>
            </a:r>
            <a:br>
              <a:rPr lang="sv-SE" sz="2000"/>
            </a:br>
            <a:r>
              <a:rPr lang="sv-SE" sz="2000"/>
              <a:t>Individ- och familjeomsorgen och Funktionshinderomsorgen </a:t>
            </a:r>
            <a:br>
              <a:rPr lang="sv-SE" sz="2000"/>
            </a:br>
            <a:endParaRPr lang="sv-SE" sz="2000"/>
          </a:p>
        </p:txBody>
      </p:sp>
    </p:spTree>
    <p:extLst>
      <p:ext uri="{BB962C8B-B14F-4D97-AF65-F5344CB8AC3E}">
        <p14:creationId xmlns:p14="http://schemas.microsoft.com/office/powerpoint/2010/main" val="820785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06CE3-7D86-4AD8-89E4-7EAED0D74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E9130A-1F90-053D-2590-EFAB8AA4C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23" y="360001"/>
            <a:ext cx="5373893" cy="720000"/>
          </a:xfrm>
        </p:spPr>
        <p:txBody>
          <a:bodyPr>
            <a:normAutofit fontScale="90000"/>
          </a:bodyPr>
          <a:lstStyle/>
          <a:p>
            <a:r>
              <a:rPr lang="sv-SE"/>
              <a:t>Så stärker vi det förebyggande arbetet 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1B3FD34-5454-1B7D-D8FA-367295818933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269823" y="1809798"/>
            <a:ext cx="11692022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ts val="1200"/>
              </a:spcBef>
              <a:spcAft>
                <a:spcPct val="0"/>
              </a:spcAft>
              <a:buSzTx/>
            </a:pPr>
            <a:r>
              <a:rPr kumimoji="0" lang="sv-SE" altLang="sv-SE" sz="1800" b="1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Tidig upptäckt</a:t>
            </a:r>
            <a:r>
              <a:rPr kumimoji="0" lang="sv-SE" altLang="sv-SE" sz="18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: strukturerade risk- och bedömningsinstrument samt regelbunden och tätare uppföljning</a:t>
            </a:r>
            <a:r>
              <a:rPr lang="sv-SE" altLang="sv-SE" sz="1800">
                <a:latin typeface="Arial"/>
                <a:cs typeface="Arial"/>
              </a:rPr>
              <a:t> vid behov</a:t>
            </a:r>
            <a:r>
              <a:rPr kumimoji="0" lang="sv-SE" altLang="sv-SE" sz="18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. </a:t>
            </a:r>
          </a:p>
          <a:p>
            <a:pPr eaLnBrk="0" fontAlgn="base" hangingPunct="0">
              <a:spcBef>
                <a:spcPts val="1200"/>
              </a:spcBef>
              <a:spcAft>
                <a:spcPct val="0"/>
              </a:spcAft>
              <a:buSzTx/>
            </a:pPr>
            <a:r>
              <a:rPr kumimoji="0" lang="sv-SE" altLang="sv-S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Ökad tillgänglighet</a:t>
            </a:r>
            <a:r>
              <a:rPr kumimoji="0" lang="sv-SE" alt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öppna ingångar till stöd, mer telefontid, chatt och digitala lösningar. </a:t>
            </a:r>
          </a:p>
          <a:p>
            <a:pPr eaLnBrk="0" fontAlgn="base" hangingPunct="0">
              <a:spcBef>
                <a:spcPts val="1200"/>
              </a:spcBef>
              <a:spcAft>
                <a:spcPct val="0"/>
              </a:spcAft>
              <a:buSzTx/>
            </a:pPr>
            <a:r>
              <a:rPr kumimoji="0" lang="sv-SE" altLang="sv-S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Information och synlighet</a:t>
            </a:r>
            <a:r>
              <a:rPr kumimoji="0" lang="sv-SE" alt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informera om/marknadsföra insatser och verksamheter, delta i lokala event</a:t>
            </a:r>
            <a:r>
              <a:rPr lang="sv-SE" altLang="sv-SE" sz="1800">
                <a:latin typeface="Arial" panose="020B0604020202020204" pitchFamily="34" charset="0"/>
              </a:rPr>
              <a:t> </a:t>
            </a:r>
            <a:r>
              <a:rPr kumimoji="0" lang="sv-SE" alt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och upprätta </a:t>
            </a:r>
            <a:r>
              <a:rPr kumimoji="0" lang="sv-SE" altLang="sv-SE" sz="18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årshjul</a:t>
            </a:r>
            <a:r>
              <a:rPr kumimoji="0" lang="sv-SE" alt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för kommunikation. </a:t>
            </a:r>
          </a:p>
          <a:p>
            <a:pPr eaLnBrk="0" fontAlgn="base" hangingPunct="0">
              <a:spcBef>
                <a:spcPts val="1200"/>
              </a:spcBef>
              <a:spcAft>
                <a:spcPct val="0"/>
              </a:spcAft>
              <a:buSzTx/>
            </a:pPr>
            <a:r>
              <a:rPr kumimoji="0" lang="sv-SE" altLang="sv-S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Samverkan</a:t>
            </a:r>
            <a:r>
              <a:rPr kumimoji="0" lang="sv-SE" alt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stärka samarbetet internt och externt, teambaserat arbete.  </a:t>
            </a:r>
          </a:p>
          <a:p>
            <a:pPr eaLnBrk="0" fontAlgn="base" hangingPunct="0">
              <a:spcBef>
                <a:spcPts val="1200"/>
              </a:spcBef>
              <a:spcAft>
                <a:spcPct val="0"/>
              </a:spcAft>
              <a:buSzTx/>
            </a:pPr>
            <a:r>
              <a:rPr kumimoji="0" lang="sv-SE" altLang="sv-S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Flexibla insatser</a:t>
            </a:r>
            <a:r>
              <a:rPr kumimoji="0" lang="sv-SE" alt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anpassa insatser efter behov, mer uppsökande arbete och snabbare åtgärder vid risk. </a:t>
            </a:r>
          </a:p>
          <a:p>
            <a:pPr eaLnBrk="0" fontAlgn="base" hangingPunct="0">
              <a:spcBef>
                <a:spcPts val="1200"/>
              </a:spcBef>
              <a:spcAft>
                <a:spcPct val="0"/>
              </a:spcAft>
              <a:buSzTx/>
            </a:pPr>
            <a:r>
              <a:rPr kumimoji="0" lang="sv-SE" altLang="sv-S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Fokusområden</a:t>
            </a:r>
            <a:r>
              <a:rPr kumimoji="0" lang="sv-SE" alt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stöd kring ekonomi, fritidsaktiviteter för barn och unga, förebygga hemlöshet, hälsosamtal och sociala aktiviteter. </a:t>
            </a:r>
          </a:p>
          <a:p>
            <a:pPr eaLnBrk="0" fontAlgn="base" hangingPunct="0">
              <a:spcBef>
                <a:spcPts val="1200"/>
              </a:spcBef>
              <a:spcAft>
                <a:spcPct val="0"/>
              </a:spcAft>
              <a:buSzTx/>
            </a:pPr>
            <a:r>
              <a:rPr kumimoji="0" lang="sv-SE" altLang="sv-S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Kompetens och struktur</a:t>
            </a:r>
            <a:r>
              <a:rPr kumimoji="0" lang="sv-SE" alt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kompetenshöjning, struktur i arbetet och evidensbaserade metoder.  </a:t>
            </a:r>
          </a:p>
          <a:p>
            <a:pPr eaLnBrk="0" fontAlgn="base" hangingPunct="0">
              <a:spcBef>
                <a:spcPts val="1200"/>
              </a:spcBef>
              <a:spcAft>
                <a:spcPct val="0"/>
              </a:spcAft>
              <a:buSzTx/>
            </a:pPr>
            <a:r>
              <a:rPr lang="sv-SE" altLang="sv-SE" sz="1800" b="1">
                <a:latin typeface="Arial" panose="020B0604020202020204" pitchFamily="34" charset="0"/>
              </a:rPr>
              <a:t>Prioritera det förebyggande arbetet och förebyggande arbete är ett kommunövergripande ansvar! </a:t>
            </a:r>
            <a:endParaRPr kumimoji="0" lang="sv-SE" altLang="sv-S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1A64D72-3A3D-A13B-C1F6-21411C894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722" y="167313"/>
            <a:ext cx="3092629" cy="144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36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D52DD-43A0-AD16-82B7-A22BA68FA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820B1A-970C-7F89-E8C8-C3992E815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23" y="360001"/>
            <a:ext cx="6250720" cy="720000"/>
          </a:xfrm>
        </p:spPr>
        <p:txBody>
          <a:bodyPr>
            <a:normAutofit fontScale="90000"/>
          </a:bodyPr>
          <a:lstStyle/>
          <a:p>
            <a:r>
              <a:rPr lang="sv-SE"/>
              <a:t>Så ökar vi tillgängligheten 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8409FE2-7789-DFC4-A47A-B7548484F765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269824" y="2368393"/>
            <a:ext cx="1158472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ts val="1200"/>
              </a:spcBef>
              <a:spcAft>
                <a:spcPct val="0"/>
              </a:spcAft>
              <a:buSzTx/>
            </a:pPr>
            <a:r>
              <a:rPr kumimoji="0" lang="sv-SE" altLang="sv-SE" sz="1800" b="1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Digitala lösningar</a:t>
            </a:r>
            <a:r>
              <a:rPr kumimoji="0" lang="sv-SE" altLang="sv-SE" sz="18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: chattfunktioner</a:t>
            </a:r>
            <a:r>
              <a:rPr lang="sv-SE" altLang="sv-SE" sz="1800">
                <a:latin typeface="Arial"/>
                <a:cs typeface="Arial"/>
              </a:rPr>
              <a:t> och</a:t>
            </a:r>
            <a:r>
              <a:rPr kumimoji="0" lang="sv-SE" altLang="sv-SE" sz="18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 e-tjänster. </a:t>
            </a:r>
          </a:p>
          <a:p>
            <a:pPr eaLnBrk="0" fontAlgn="base" hangingPunct="0">
              <a:spcBef>
                <a:spcPts val="1200"/>
              </a:spcBef>
              <a:spcAft>
                <a:spcPct val="0"/>
              </a:spcAft>
              <a:buSzTx/>
            </a:pPr>
            <a:r>
              <a:rPr kumimoji="0" lang="sv-SE" altLang="sv-S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Tydlig och enkel kommunikation</a:t>
            </a:r>
            <a:r>
              <a:rPr kumimoji="0" lang="sv-SE" alt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klarspråk, uppdaterad och enkel kommunikation på hemsidan. </a:t>
            </a:r>
          </a:p>
          <a:p>
            <a:pPr eaLnBrk="0" fontAlgn="base" hangingPunct="0">
              <a:spcBef>
                <a:spcPts val="1200"/>
              </a:spcBef>
              <a:spcAft>
                <a:spcPct val="0"/>
              </a:spcAft>
              <a:buSzTx/>
            </a:pPr>
            <a:r>
              <a:rPr lang="sv-SE" altLang="sv-SE" sz="1800" b="1">
                <a:latin typeface="Arial" panose="020B0604020202020204" pitchFamily="34" charset="0"/>
              </a:rPr>
              <a:t>K</a:t>
            </a:r>
            <a:r>
              <a:rPr kumimoji="0" lang="sv-SE" altLang="sv-S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ontaktvägar och flexibilitet</a:t>
            </a:r>
            <a:r>
              <a:rPr kumimoji="0" lang="sv-SE" alt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telefon, sms, mejl, </a:t>
            </a:r>
            <a:r>
              <a:rPr kumimoji="0" lang="sv-SE" altLang="sv-SE" sz="18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WhatsApp</a:t>
            </a:r>
            <a:r>
              <a:rPr kumimoji="0" lang="sv-SE" alt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gemensamma funktionsbrevlådor, </a:t>
            </a:r>
            <a:r>
              <a:rPr lang="sv-SE" altLang="sv-SE" sz="1800">
                <a:latin typeface="Arial" panose="020B0604020202020204" pitchFamily="34" charset="0"/>
              </a:rPr>
              <a:t>f</a:t>
            </a:r>
            <a:r>
              <a:rPr kumimoji="0" lang="sv-SE" altLang="sv-SE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lexibla öppettider, egen tidsbokning samt brukar- och medborgardialoger kring tillgänglighet.   </a:t>
            </a:r>
          </a:p>
          <a:p>
            <a:pPr eaLnBrk="0" fontAlgn="base" hangingPunct="0">
              <a:spcBef>
                <a:spcPts val="1200"/>
              </a:spcBef>
              <a:spcAft>
                <a:spcPct val="0"/>
              </a:spcAft>
              <a:buSzTx/>
            </a:pPr>
            <a:r>
              <a:rPr kumimoji="0" lang="sv-SE" altLang="sv-S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Synlighet och närvaro</a:t>
            </a:r>
            <a:r>
              <a:rPr kumimoji="0" lang="sv-SE" alt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sociala medier, skolor, lokala event och uppsökande arbete. </a:t>
            </a:r>
          </a:p>
          <a:p>
            <a:pPr eaLnBrk="0" fontAlgn="base" hangingPunct="0">
              <a:spcBef>
                <a:spcPts val="1200"/>
              </a:spcBef>
              <a:spcAft>
                <a:spcPct val="0"/>
              </a:spcAft>
              <a:buSzTx/>
            </a:pPr>
            <a:r>
              <a:rPr kumimoji="0" lang="sv-SE" altLang="sv-S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Fysisk tillgänglighet</a:t>
            </a:r>
            <a:r>
              <a:rPr kumimoji="0" lang="sv-SE" alt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fler besöksrum, möten utanför kommunhuset och medborgarkontor. </a:t>
            </a:r>
          </a:p>
          <a:p>
            <a:pPr eaLnBrk="0" fontAlgn="base" hangingPunct="0">
              <a:spcBef>
                <a:spcPts val="1200"/>
              </a:spcBef>
              <a:spcAft>
                <a:spcPct val="0"/>
              </a:spcAft>
              <a:buSzTx/>
            </a:pPr>
            <a:r>
              <a:rPr kumimoji="0" lang="sv-SE" altLang="sv-S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Interna förbättringar</a:t>
            </a:r>
            <a:r>
              <a:rPr kumimoji="0" lang="sv-SE" alt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insatskatalog, säkra rutiner vid frånvaro, färre interna möten och mer personal.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68764A1-07F0-E84C-AC16-671306987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434" y="0"/>
            <a:ext cx="1814575" cy="1807903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75C3746C-BF19-8068-4AA5-9A4CAA569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6009" y="234866"/>
            <a:ext cx="1338170" cy="133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45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C5227-40F5-3733-2203-0213EF5F1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513E47-172F-07D6-72BD-90F787378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23" y="360001"/>
            <a:ext cx="7594017" cy="720000"/>
          </a:xfrm>
        </p:spPr>
        <p:txBody>
          <a:bodyPr>
            <a:normAutofit fontScale="90000"/>
          </a:bodyPr>
          <a:lstStyle/>
          <a:p>
            <a:r>
              <a:rPr lang="sv-SE"/>
              <a:t>Så blir vi mer kunskapsbaserade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FFC88F9-1B6E-CE60-D943-808553C254A6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161668" y="2699206"/>
            <a:ext cx="1072329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ts val="1200"/>
              </a:spcBef>
              <a:spcAft>
                <a:spcPct val="0"/>
              </a:spcAft>
              <a:buSzTx/>
            </a:pPr>
            <a:r>
              <a:rPr kumimoji="0" lang="sv-SE" altLang="sv-S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Utbildning och kompetensutveckling</a:t>
            </a:r>
            <a:r>
              <a:rPr kumimoji="0" lang="sv-SE" alt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mer utbildning inom evidensbaserade metoder, målgrupper och bedömningsinstrument.</a:t>
            </a:r>
          </a:p>
          <a:p>
            <a:pPr eaLnBrk="0" fontAlgn="base" hangingPunct="0">
              <a:spcBef>
                <a:spcPts val="1200"/>
              </a:spcBef>
              <a:spcAft>
                <a:spcPct val="0"/>
              </a:spcAft>
              <a:buSzTx/>
            </a:pPr>
            <a:r>
              <a:rPr kumimoji="0" lang="sv-SE" altLang="sv-S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Aktiv omvärldsbevakning och kontinuerlig intern kunskapsdelning: </a:t>
            </a:r>
            <a:r>
              <a:rPr kumimoji="0" lang="sv-SE" altLang="sv-SE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sv-SE" altLang="sv-SE" sz="1800">
                <a:latin typeface="Arial" panose="020B0604020202020204" pitchFamily="34" charset="0"/>
              </a:rPr>
              <a:t>ktivt följa forskning, domar och föreskrifter, rutin för omvärldsbevakning, skapa forum för kollegialt lärande och reflektion. </a:t>
            </a: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ts val="1200"/>
              </a:spcBef>
              <a:spcAft>
                <a:spcPct val="0"/>
              </a:spcAft>
              <a:buSzTx/>
            </a:pPr>
            <a:r>
              <a:rPr kumimoji="0" lang="sv-SE" altLang="sv-S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Struktur och systematik</a:t>
            </a:r>
            <a:r>
              <a:rPr kumimoji="0" lang="sv-SE" alt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uppdatera rutiner och riktlinjer, systematiskt uppföljning (även efter avslutad insats), SMARTA mål, säkerställ användning av bedömningsinstrument, kartläggning av brukare samt brukar- och medarbetarundersökningar. </a:t>
            </a:r>
          </a:p>
          <a:p>
            <a:pPr eaLnBrk="0" fontAlgn="base" hangingPunct="0">
              <a:spcBef>
                <a:spcPts val="1200"/>
              </a:spcBef>
              <a:spcAft>
                <a:spcPct val="0"/>
              </a:spcAft>
              <a:buSzTx/>
            </a:pPr>
            <a:r>
              <a:rPr kumimoji="0" lang="sv-SE" altLang="sv-S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Kultur och arbetssätt</a:t>
            </a:r>
            <a:r>
              <a:rPr kumimoji="0" lang="sv-SE" alt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våga prova nytt, ta vara på medarbetares kunskap och avveckla arbetssätt som inte skapar värde.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2FC3AF2-5A5D-5834-7BB6-451A724D7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361" y="67716"/>
            <a:ext cx="2848882" cy="276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42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32B8DE-15A3-C3D4-70D7-C90A6A517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23" y="360001"/>
            <a:ext cx="5826177" cy="720000"/>
          </a:xfrm>
        </p:spPr>
        <p:txBody>
          <a:bodyPr>
            <a:normAutofit fontScale="90000"/>
          </a:bodyPr>
          <a:lstStyle/>
          <a:p>
            <a:r>
              <a:rPr lang="sv-SE"/>
              <a:t>Så når vi invånarna i tid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05D7CDC-C52C-01F9-E2F0-85F702F5E616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269823" y="3108562"/>
            <a:ext cx="1120064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ts val="1200"/>
              </a:spcBef>
              <a:spcAft>
                <a:spcPct val="0"/>
              </a:spcAft>
              <a:buSzTx/>
            </a:pPr>
            <a:r>
              <a:rPr kumimoji="0" lang="sv-SE" altLang="sv-SE" sz="1800" b="1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Tidiga och enkla ingångar</a:t>
            </a:r>
            <a:r>
              <a:rPr kumimoji="0" lang="sv-SE" altLang="sv-SE" sz="18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: fler insatser utan behovsprövning</a:t>
            </a:r>
            <a:r>
              <a:rPr lang="sv-SE" altLang="sv-SE" sz="1800">
                <a:latin typeface="Arial"/>
                <a:cs typeface="Arial"/>
              </a:rPr>
              <a:t>,</a:t>
            </a:r>
            <a:r>
              <a:rPr kumimoji="0" lang="sv-SE" altLang="sv-SE" sz="18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 snabbare förhandsbedömningar och införa medborgarkontor. </a:t>
            </a:r>
          </a:p>
          <a:p>
            <a:pPr eaLnBrk="0" fontAlgn="base" hangingPunct="0">
              <a:spcBef>
                <a:spcPts val="1200"/>
              </a:spcBef>
              <a:spcAft>
                <a:spcPct val="0"/>
              </a:spcAft>
              <a:buSzTx/>
            </a:pPr>
            <a:r>
              <a:rPr kumimoji="0" lang="sv-SE" altLang="sv-SE" sz="1800" b="1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Information och synlighet</a:t>
            </a:r>
            <a:r>
              <a:rPr kumimoji="0" lang="sv-SE" altLang="sv-SE" sz="18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: tydlig hemsida, sociala medier, informationskampanjer och synlighet i lokalsamhället, delta på event, insatskatalog</a:t>
            </a:r>
            <a:r>
              <a:rPr lang="sv-SE" altLang="sv-SE" sz="1800">
                <a:latin typeface="Arial"/>
                <a:cs typeface="Arial"/>
              </a:rPr>
              <a:t> samt </a:t>
            </a:r>
            <a:r>
              <a:rPr lang="sv-SE" altLang="sv-SE" sz="1800" err="1">
                <a:latin typeface="Arial"/>
                <a:cs typeface="Arial"/>
              </a:rPr>
              <a:t>årshjul</a:t>
            </a:r>
            <a:r>
              <a:rPr lang="sv-SE" altLang="sv-SE" sz="1800">
                <a:latin typeface="Arial"/>
                <a:cs typeface="Arial"/>
              </a:rPr>
              <a:t> för kommunikation. </a:t>
            </a:r>
            <a:r>
              <a:rPr kumimoji="0" lang="sv-SE" altLang="sv-SE" sz="18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 </a:t>
            </a:r>
            <a:endParaRPr lang="sv-SE" altLang="sv-SE" sz="1800" b="0" i="0" u="none" strike="noStrike" cap="none" normalizeH="0" baseline="0">
              <a:ln>
                <a:noFill/>
              </a:ln>
              <a:effectLst/>
              <a:latin typeface="Arial"/>
              <a:cs typeface="Arial"/>
            </a:endParaRPr>
          </a:p>
          <a:p>
            <a:pPr eaLnBrk="0" fontAlgn="base" hangingPunct="0">
              <a:spcBef>
                <a:spcPts val="1200"/>
              </a:spcBef>
              <a:spcAft>
                <a:spcPct val="0"/>
              </a:spcAft>
              <a:buSzTx/>
            </a:pPr>
            <a:r>
              <a:rPr kumimoji="0" lang="sv-SE" altLang="sv-SE" sz="1800" b="1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Samverkan och nätverk</a:t>
            </a:r>
            <a:r>
              <a:rPr kumimoji="0" lang="sv-SE" altLang="sv-SE" sz="18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: stärkt extern samverkan, gemensamma rutiner för samarbete mellan enheter. </a:t>
            </a:r>
            <a:endParaRPr lang="sv-SE" altLang="sv-SE" sz="1800" b="0" i="0" u="none" strike="noStrike" cap="none" normalizeH="0" baseline="0">
              <a:ln>
                <a:noFill/>
              </a:ln>
              <a:effectLst/>
              <a:latin typeface="Arial"/>
              <a:cs typeface="Arial"/>
            </a:endParaRPr>
          </a:p>
          <a:p>
            <a:pPr eaLnBrk="0" fontAlgn="base" hangingPunct="0">
              <a:spcBef>
                <a:spcPts val="1200"/>
              </a:spcBef>
              <a:spcAft>
                <a:spcPct val="0"/>
              </a:spcAft>
              <a:buSzTx/>
            </a:pPr>
            <a:r>
              <a:rPr kumimoji="0" lang="sv-SE" altLang="sv-SE" sz="1800" b="1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Digitala lösningar</a:t>
            </a:r>
            <a:r>
              <a:rPr kumimoji="0" lang="sv-SE" altLang="sv-SE" sz="18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: chattfunktioner, automatiserade påminnelser, instruktionsfilmer och material på olika språk, AI-tjänster för översättning. </a:t>
            </a:r>
            <a:endParaRPr lang="sv-SE" altLang="sv-SE" sz="1800" b="0" i="0" u="none" strike="noStrike" cap="none" normalizeH="0" baseline="0">
              <a:ln>
                <a:noFill/>
              </a:ln>
              <a:effectLst/>
              <a:latin typeface="Arial"/>
              <a:cs typeface="Arial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DCAD14D-E510-0ECD-EC6F-1A6F916CD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342" y="265891"/>
            <a:ext cx="2536371" cy="243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48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7BA10-70E5-75EE-7C5A-01B406A1D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3B4B38-065C-5418-C5D6-83C8F8D37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23" y="360001"/>
            <a:ext cx="6071983" cy="720000"/>
          </a:xfrm>
        </p:spPr>
        <p:txBody>
          <a:bodyPr>
            <a:normAutofit fontScale="90000"/>
          </a:bodyPr>
          <a:lstStyle/>
          <a:p>
            <a:r>
              <a:rPr lang="sv-SE"/>
              <a:t>Så utgår vi från invånares behov och perspektiv  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21BCD32-878F-7A7D-B274-4C9FEBBE79A2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238457" y="2595397"/>
            <a:ext cx="11435384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ts val="1200"/>
              </a:spcBef>
              <a:spcAft>
                <a:spcPct val="0"/>
              </a:spcAft>
              <a:buSzTx/>
            </a:pPr>
            <a:r>
              <a:rPr kumimoji="0" lang="sv-SE" altLang="sv-S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Individanpassning och flexibilitet</a:t>
            </a:r>
            <a:r>
              <a:rPr kumimoji="0" lang="sv-SE" alt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anpassa insatser, mötesplats och mötestid etc. efter individers behov. Bättre behovsanalys och uppföljning.</a:t>
            </a:r>
          </a:p>
          <a:p>
            <a:pPr eaLnBrk="0" fontAlgn="base" hangingPunct="0">
              <a:spcBef>
                <a:spcPts val="1200"/>
              </a:spcBef>
              <a:spcAft>
                <a:spcPct val="0"/>
              </a:spcAft>
              <a:buSzTx/>
            </a:pPr>
            <a:r>
              <a:rPr kumimoji="0" lang="sv-SE" altLang="sv-S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Delaktighet och inflytande</a:t>
            </a:r>
            <a:r>
              <a:rPr kumimoji="0" lang="sv-SE" alt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ökat inflytande via brukarråd, dialoger och brukarundersökningar samt fler kanaler för synpunkter. Alla invånare i fokus – ej enbart de som söker stöd. </a:t>
            </a:r>
          </a:p>
          <a:p>
            <a:pPr eaLnBrk="0" fontAlgn="base" hangingPunct="0">
              <a:spcBef>
                <a:spcPts val="1200"/>
              </a:spcBef>
              <a:spcAft>
                <a:spcPct val="0"/>
              </a:spcAft>
              <a:buSzTx/>
            </a:pPr>
            <a:r>
              <a:rPr kumimoji="0" lang="sv-SE" altLang="sv-S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Samverkan och helhetsperspektiv</a:t>
            </a:r>
            <a:r>
              <a:rPr kumimoji="0" lang="sv-SE" alt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ökad samverkan mellan enheter och med externa aktörer, gemensamma möten med brukare, mer nätverksbaserat samt samordnade insatser för samsjukliga. </a:t>
            </a:r>
          </a:p>
          <a:p>
            <a:pPr eaLnBrk="0" fontAlgn="base" hangingPunct="0">
              <a:spcBef>
                <a:spcPts val="1200"/>
              </a:spcBef>
              <a:spcAft>
                <a:spcPct val="0"/>
              </a:spcAft>
              <a:buSzTx/>
            </a:pPr>
            <a:r>
              <a:rPr lang="sv-SE" altLang="sv-SE" sz="1800" b="1">
                <a:latin typeface="Arial" panose="020B0604020202020204" pitchFamily="34" charset="0"/>
              </a:rPr>
              <a:t>Kompetens och metodutveckling</a:t>
            </a:r>
            <a:r>
              <a:rPr lang="sv-SE" altLang="sv-SE" sz="1800">
                <a:latin typeface="Arial" panose="020B0604020202020204" pitchFamily="34" charset="0"/>
              </a:rPr>
              <a:t>: fortbildning inom relevanta områden, mer metodtid för reflektion, omvärldsbevakning och kunskapsdelning. </a:t>
            </a:r>
          </a:p>
          <a:p>
            <a:pPr eaLnBrk="0" fontAlgn="base" hangingPunct="0">
              <a:spcBef>
                <a:spcPts val="1200"/>
              </a:spcBef>
              <a:spcAft>
                <a:spcPct val="0"/>
              </a:spcAft>
              <a:buSzTx/>
            </a:pPr>
            <a:r>
              <a:rPr lang="sv-SE" altLang="sv-SE" sz="1800" b="1">
                <a:latin typeface="Arial" panose="020B0604020202020204" pitchFamily="34" charset="0"/>
              </a:rPr>
              <a:t>Kommunikation och tillgänglighet</a:t>
            </a:r>
            <a:r>
              <a:rPr lang="sv-SE" altLang="sv-SE" sz="1800">
                <a:latin typeface="Arial" panose="020B0604020202020204" pitchFamily="34" charset="0"/>
              </a:rPr>
              <a:t>: översättningar och möta upp språkbehov, digitala verktyg för kontakt och synpunkter samt informera om samhällsorganisationer och kompletterande stöd. </a:t>
            </a: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353EFD1-BB50-1945-0AC4-24BF3C897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98" y="163355"/>
            <a:ext cx="2473789" cy="236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21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4E216-B7B3-1ECC-984B-F850A4084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AD47B2-3F74-7C4A-E784-8D7B9E8E5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23" y="360001"/>
            <a:ext cx="6239834" cy="720000"/>
          </a:xfrm>
        </p:spPr>
        <p:txBody>
          <a:bodyPr>
            <a:normAutofit fontScale="90000"/>
          </a:bodyPr>
          <a:lstStyle/>
          <a:p>
            <a:r>
              <a:rPr lang="sv-SE"/>
              <a:t>Så främjar vi jämlikhet och jämställdhet  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A67AFBC-2BF1-63DE-518C-48D135294F3A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269875" y="2267050"/>
            <a:ext cx="11715296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ts val="1200"/>
              </a:spcBef>
              <a:spcAft>
                <a:spcPct val="0"/>
              </a:spcAft>
              <a:buSzTx/>
            </a:pPr>
            <a:r>
              <a:rPr kumimoji="0" lang="sv-SE" altLang="sv-SE" sz="1800" b="1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Individanpassning och likvärdighet</a:t>
            </a:r>
            <a:r>
              <a:rPr kumimoji="0" lang="sv-SE" altLang="sv-SE" sz="18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: anpassa insatser efter individuella behov.</a:t>
            </a:r>
            <a:r>
              <a:rPr lang="sv-SE" altLang="sv-SE" sz="1800">
                <a:latin typeface="Arial"/>
                <a:cs typeface="Arial"/>
              </a:rPr>
              <a:t> Säkerställ jämlik och jämställd riskbedömning och att upphandlingar och insatsutbud passar alla. Motverka omotiverade skillnader.</a:t>
            </a:r>
            <a:r>
              <a:rPr kumimoji="0" lang="sv-SE" altLang="sv-SE" sz="18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 </a:t>
            </a:r>
          </a:p>
          <a:p>
            <a:pPr eaLnBrk="0" fontAlgn="base" hangingPunct="0">
              <a:spcBef>
                <a:spcPts val="1200"/>
              </a:spcBef>
              <a:spcAft>
                <a:spcPct val="0"/>
              </a:spcAft>
              <a:buSzTx/>
            </a:pPr>
            <a:r>
              <a:rPr kumimoji="0" lang="sv-SE" altLang="sv-SE" sz="1800" b="1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Könsneutralitet</a:t>
            </a:r>
            <a:r>
              <a:rPr kumimoji="0" lang="sv-SE" altLang="sv-SE" sz="18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: könsneutrala ärendedragningar, använd könsneutrala frågor, utmana könsroller och involvera pappor mer. </a:t>
            </a:r>
            <a:endParaRPr lang="sv-SE" altLang="sv-SE" sz="1800" b="0" i="0" u="none" strike="noStrike" cap="none" normalizeH="0" baseline="0">
              <a:ln>
                <a:noFill/>
              </a:ln>
              <a:effectLst/>
              <a:latin typeface="Arial"/>
              <a:cs typeface="Arial"/>
            </a:endParaRPr>
          </a:p>
          <a:p>
            <a:pPr eaLnBrk="0" fontAlgn="base" hangingPunct="0">
              <a:spcBef>
                <a:spcPts val="1200"/>
              </a:spcBef>
              <a:spcAft>
                <a:spcPct val="0"/>
              </a:spcAft>
              <a:buSzTx/>
            </a:pPr>
            <a:r>
              <a:rPr kumimoji="0" lang="sv-SE" altLang="sv-SE" sz="1800" b="1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Kommunikation och kulturkompetens</a:t>
            </a:r>
            <a:r>
              <a:rPr kumimoji="0" lang="sv-SE" altLang="sv-SE" sz="18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: ökad kulturkompetens, information och stöd på flera språk samt </a:t>
            </a:r>
            <a:r>
              <a:rPr lang="sv-SE" altLang="sv-SE" sz="1800">
                <a:latin typeface="Arial"/>
                <a:cs typeface="Arial"/>
              </a:rPr>
              <a:t>b</a:t>
            </a:r>
            <a:r>
              <a:rPr kumimoji="0" lang="sv-SE" altLang="sv-SE" sz="18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rukardialoger och medborgadialoger med frågor om jämlikhet/jämställdhet. </a:t>
            </a:r>
            <a:endParaRPr lang="sv-SE" altLang="sv-SE" sz="1800" b="0" i="0" u="none" strike="noStrike" cap="none" normalizeH="0" baseline="0">
              <a:ln>
                <a:noFill/>
              </a:ln>
              <a:effectLst/>
              <a:latin typeface="Arial"/>
              <a:cs typeface="Arial"/>
            </a:endParaRPr>
          </a:p>
          <a:p>
            <a:pPr eaLnBrk="0" fontAlgn="base" hangingPunct="0">
              <a:spcBef>
                <a:spcPts val="1200"/>
              </a:spcBef>
              <a:spcAft>
                <a:spcPct val="0"/>
              </a:spcAft>
              <a:buSzTx/>
            </a:pPr>
            <a:r>
              <a:rPr kumimoji="0" lang="sv-SE" altLang="sv-SE" sz="1800" b="1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Kompetensutveckling</a:t>
            </a:r>
            <a:r>
              <a:rPr kumimoji="0" lang="sv-SE" altLang="sv-SE" sz="18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: utbildning i jämställdhet, normkritik och intersektionalitet. Reflektion kring egna värderingar och fördomar. </a:t>
            </a:r>
            <a:endParaRPr lang="sv-SE" altLang="sv-SE" sz="1800" b="0" i="0" u="none" strike="noStrike" cap="none" normalizeH="0" baseline="0">
              <a:ln>
                <a:noFill/>
              </a:ln>
              <a:effectLst/>
              <a:latin typeface="Arial"/>
              <a:cs typeface="Arial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D75E48C-9758-7321-02E9-5B3D3185F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074" y="151184"/>
            <a:ext cx="3302346" cy="162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72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D8E99-1C72-9C95-843D-BA66AB33B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2F033B-D1A8-E046-F58E-068CF0B60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/>
              <a:t>Så förbättrar vi samarbetet    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60A6106-72B9-B7A6-4D6E-3E89EDF41158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269875" y="1559166"/>
            <a:ext cx="11078845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ts val="1200"/>
              </a:spcBef>
              <a:spcAft>
                <a:spcPct val="0"/>
              </a:spcAft>
              <a:buSzTx/>
            </a:pPr>
            <a:r>
              <a:rPr kumimoji="0" lang="sv-SE" altLang="sv-S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Kommunikation och dokumentation</a:t>
            </a:r>
            <a:r>
              <a:rPr kumimoji="0" lang="sv-SE" alt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tydliga samverkansrutiner, </a:t>
            </a:r>
            <a:r>
              <a:rPr lang="sv-SE" altLang="sv-SE" sz="1800">
                <a:latin typeface="Arial" panose="020B0604020202020204" pitchFamily="34" charset="0"/>
              </a:rPr>
              <a:t>kontaktpersoner i andra verksamheter, forum för dialog och erfarenhetsutbyte, brukar- och medarbetarundersökningar om upplevt samarbete</a:t>
            </a:r>
            <a:r>
              <a:rPr kumimoji="0" lang="sv-SE" alt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eaLnBrk="0" fontAlgn="base" hangingPunct="0">
              <a:spcBef>
                <a:spcPts val="1200"/>
              </a:spcBef>
              <a:spcAft>
                <a:spcPct val="0"/>
              </a:spcAft>
              <a:buSzTx/>
            </a:pPr>
            <a:r>
              <a:rPr lang="sv-SE" altLang="sv-SE" sz="1800" b="1">
                <a:latin typeface="Arial" panose="020B0604020202020204" pitchFamily="34" charset="0"/>
              </a:rPr>
              <a:t>G</a:t>
            </a:r>
            <a:r>
              <a:rPr kumimoji="0" lang="sv-SE" altLang="sv-S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emensamma möten</a:t>
            </a:r>
            <a:r>
              <a:rPr kumimoji="0" lang="sv-SE" alt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bryta stuprörstänk – arbeta teambaserat, fler SIP- och nätverksmöten, regelbundna tjänstemannamöten. </a:t>
            </a:r>
          </a:p>
          <a:p>
            <a:pPr eaLnBrk="0" fontAlgn="base" hangingPunct="0">
              <a:spcBef>
                <a:spcPts val="1200"/>
              </a:spcBef>
              <a:spcAft>
                <a:spcPct val="0"/>
              </a:spcAft>
              <a:buSzTx/>
            </a:pPr>
            <a:r>
              <a:rPr kumimoji="0" lang="sv-SE" altLang="sv-S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Ökad kunskap om varandras verksamheter</a:t>
            </a:r>
            <a:r>
              <a:rPr kumimoji="0" lang="sv-SE" alt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träffar och samverkansforum, gemensamma case-övningar för samsyn samt intropaket för nyanställda. </a:t>
            </a:r>
          </a:p>
          <a:p>
            <a:pPr eaLnBrk="0" fontAlgn="base" hangingPunct="0">
              <a:spcBef>
                <a:spcPts val="1200"/>
              </a:spcBef>
              <a:spcAft>
                <a:spcPct val="0"/>
              </a:spcAft>
              <a:buSzTx/>
            </a:pPr>
            <a:r>
              <a:rPr kumimoji="0" lang="sv-SE" altLang="sv-S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Struktur och ansvar</a:t>
            </a:r>
            <a:r>
              <a:rPr kumimoji="0" lang="sv-SE" alt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tydliggöra roller, ansvar och gemensamma mål, samverkansöverenskommelser som följs upp, processkartläggning kring förbättringsområden gällande samarbete. </a:t>
            </a:r>
          </a:p>
          <a:p>
            <a:pPr eaLnBrk="0" fontAlgn="base" hangingPunct="0">
              <a:spcBef>
                <a:spcPts val="1200"/>
              </a:spcBef>
              <a:spcAft>
                <a:spcPct val="0"/>
              </a:spcAft>
              <a:buSzTx/>
            </a:pPr>
            <a:r>
              <a:rPr kumimoji="0" lang="sv-SE" altLang="sv-S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Flexibilitet</a:t>
            </a:r>
            <a:r>
              <a:rPr kumimoji="0" lang="sv-SE" alt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sv-SE" altLang="sv-SE" sz="1800">
                <a:latin typeface="Arial" panose="020B0604020202020204" pitchFamily="34" charset="0"/>
              </a:rPr>
              <a:t>k</a:t>
            </a:r>
            <a:r>
              <a:rPr kumimoji="0" lang="sv-SE" alt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ultur och miljö som främjar flexibilitet och helhetsperspektiv/samarbete. </a:t>
            </a:r>
          </a:p>
          <a:p>
            <a:pPr eaLnBrk="0" fontAlgn="base" hangingPunct="0">
              <a:spcBef>
                <a:spcPts val="1200"/>
              </a:spcBef>
              <a:spcAft>
                <a:spcPct val="0"/>
              </a:spcAft>
              <a:buSzTx/>
            </a:pPr>
            <a:r>
              <a:rPr kumimoji="0" lang="sv-SE" altLang="sv-S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Samverkan med externa aktörer</a:t>
            </a:r>
            <a:r>
              <a:rPr kumimoji="0" lang="sv-SE" alt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stärka samarbetet med externa aktörer, upprätta samverkansavtal vid överlappande ansvar</a:t>
            </a:r>
            <a:r>
              <a:rPr lang="sv-SE" altLang="sv-SE" sz="1800">
                <a:latin typeface="Arial" panose="020B0604020202020204" pitchFamily="34" charset="0"/>
              </a:rPr>
              <a:t>, gemensamma case-övningar för samsyn</a:t>
            </a:r>
            <a:r>
              <a:rPr kumimoji="0" lang="sv-SE" alt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55485AD-34A7-EDEB-A421-4049BD8D8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2912" y="110121"/>
            <a:ext cx="3030336" cy="146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572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Haninge kommun">
  <a:themeElements>
    <a:clrScheme name="Haninge kommun - 1">
      <a:dk1>
        <a:sysClr val="windowText" lastClr="000000"/>
      </a:dk1>
      <a:lt1>
        <a:sysClr val="window" lastClr="FFFFFF"/>
      </a:lt1>
      <a:dk2>
        <a:srgbClr val="0000FF"/>
      </a:dk2>
      <a:lt2>
        <a:srgbClr val="FFFFFF"/>
      </a:lt2>
      <a:accent1>
        <a:srgbClr val="0081C5"/>
      </a:accent1>
      <a:accent2>
        <a:srgbClr val="E28F27"/>
      </a:accent2>
      <a:accent3>
        <a:srgbClr val="DC4228"/>
      </a:accent3>
      <a:accent4>
        <a:srgbClr val="8FB63F"/>
      </a:accent4>
      <a:accent5>
        <a:srgbClr val="582C83"/>
      </a:accent5>
      <a:accent6>
        <a:srgbClr val="A77550"/>
      </a:accent6>
      <a:hlink>
        <a:srgbClr val="0000FF"/>
      </a:hlink>
      <a:folHlink>
        <a:srgbClr val="800080"/>
      </a:folHlink>
    </a:clrScheme>
    <a:fontScheme name="IV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24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aninge kommun ny.potx" id="{5A37C318-071D-441B-9F0B-3DB97AD77FF9}" vid="{E70370BB-CC2A-4843-888E-17344F3D1DDF}"/>
    </a:ext>
  </a:extLst>
</a:theme>
</file>

<file path=ppt/theme/theme2.xml><?xml version="1.0" encoding="utf-8"?>
<a:theme xmlns:a="http://schemas.openxmlformats.org/drawingml/2006/main" name="1_Rubrikbilder">
  <a:themeElements>
    <a:clrScheme name="SKR 2024">
      <a:dk1>
        <a:srgbClr val="262422"/>
      </a:dk1>
      <a:lt1>
        <a:srgbClr val="FFFFFF"/>
      </a:lt1>
      <a:dk2>
        <a:srgbClr val="9A3324"/>
      </a:dk2>
      <a:lt2>
        <a:srgbClr val="F7F2EB"/>
      </a:lt2>
      <a:accent1>
        <a:srgbClr val="FF7C5D"/>
      </a:accent1>
      <a:accent2>
        <a:srgbClr val="115E67"/>
      </a:accent2>
      <a:accent3>
        <a:srgbClr val="154F80"/>
      </a:accent3>
      <a:accent4>
        <a:srgbClr val="F0D7BF"/>
      </a:accent4>
      <a:accent5>
        <a:srgbClr val="FFCEC6"/>
      </a:accent5>
      <a:accent6>
        <a:srgbClr val="BDDBD2"/>
      </a:accent6>
      <a:hlink>
        <a:srgbClr val="115E67"/>
      </a:hlink>
      <a:folHlink>
        <a:srgbClr val="9A3324"/>
      </a:folHlink>
    </a:clrScheme>
    <a:fontScheme name="Arial black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-mall med SKR och RSS" id="{A8134904-7407-4E04-80EF-6763EF7C07A8}" vid="{4AB826C0-DB1C-4C16-AA87-C82208EB1A6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1502</Words>
  <Application>Microsoft Office PowerPoint</Application>
  <PresentationFormat>Bredbild</PresentationFormat>
  <Paragraphs>102</Paragraphs>
  <Slides>13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AvenirNext LT Pro Bold</vt:lpstr>
      <vt:lpstr>Calibri</vt:lpstr>
      <vt:lpstr>Corbel</vt:lpstr>
      <vt:lpstr>Haninge kommun</vt:lpstr>
      <vt:lpstr>1_Rubrikbilder</vt:lpstr>
      <vt:lpstr>Kort sammanfattning av resultaten från samtliga workshops om framtidens socialtjänst</vt:lpstr>
      <vt:lpstr>Svar från medarbetare på frågor om vilka förflyttningar som behövs för att uppnå nya socialtjänstlagens intentioner  Bra representation av svar från både  Individ- och familjeomsorgen och Funktionshinderomsorgen  </vt:lpstr>
      <vt:lpstr>Så stärker vi det förebyggande arbetet </vt:lpstr>
      <vt:lpstr>Så ökar vi tillgängligheten </vt:lpstr>
      <vt:lpstr>Så blir vi mer kunskapsbaserade </vt:lpstr>
      <vt:lpstr>Så når vi invånarna i tid </vt:lpstr>
      <vt:lpstr>Så utgår vi från invånares behov och perspektiv  </vt:lpstr>
      <vt:lpstr>Så främjar vi jämlikhet och jämställdhet   </vt:lpstr>
      <vt:lpstr>Så förbättrar vi samarbetet    </vt:lpstr>
      <vt:lpstr>Vad sluta med för att ge utrymme till nytt?    </vt:lpstr>
      <vt:lpstr>Vilka strategiska aktiviteter har detta resulterat i? </vt:lpstr>
      <vt:lpstr>Reflektioner från workshops  </vt:lpstr>
      <vt:lpstr>Citat kring genomförandet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Marie Nyström</dc:creator>
  <cp:lastModifiedBy>Marie Nyström</cp:lastModifiedBy>
  <cp:revision>3</cp:revision>
  <cp:lastPrinted>2025-11-27T15:30:11Z</cp:lastPrinted>
  <dcterms:created xsi:type="dcterms:W3CDTF">2020-01-15T11:02:53Z</dcterms:created>
  <dcterms:modified xsi:type="dcterms:W3CDTF">2025-12-09T07:55:19Z</dcterms:modified>
</cp:coreProperties>
</file>