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Lst>
  <p:notesMasterIdLst>
    <p:notesMasterId r:id="rId23"/>
  </p:notesMasterIdLst>
  <p:handoutMasterIdLst>
    <p:handoutMasterId r:id="rId24"/>
  </p:handoutMasterIdLst>
  <p:sldIdLst>
    <p:sldId id="2147376801" r:id="rId3"/>
    <p:sldId id="281" r:id="rId4"/>
    <p:sldId id="328" r:id="rId5"/>
    <p:sldId id="288" r:id="rId6"/>
    <p:sldId id="292" r:id="rId7"/>
    <p:sldId id="297" r:id="rId8"/>
    <p:sldId id="302" r:id="rId9"/>
    <p:sldId id="307" r:id="rId10"/>
    <p:sldId id="311" r:id="rId11"/>
    <p:sldId id="314" r:id="rId12"/>
    <p:sldId id="2147480245" r:id="rId13"/>
    <p:sldId id="262" r:id="rId14"/>
    <p:sldId id="319" r:id="rId15"/>
    <p:sldId id="2147480244" r:id="rId16"/>
    <p:sldId id="323" r:id="rId17"/>
    <p:sldId id="2147479973" r:id="rId18"/>
    <p:sldId id="2147479966" r:id="rId19"/>
    <p:sldId id="2147480241" r:id="rId20"/>
    <p:sldId id="2147480242" r:id="rId21"/>
    <p:sldId id="257"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211" autoAdjust="0"/>
  </p:normalViewPr>
  <p:slideViewPr>
    <p:cSldViewPr snapToGrid="0">
      <p:cViewPr varScale="1">
        <p:scale>
          <a:sx n="32" d="100"/>
          <a:sy n="32" d="100"/>
        </p:scale>
        <p:origin x="1952" y="32"/>
      </p:cViewPr>
      <p:guideLst>
        <p:guide orient="horz" pos="2160"/>
        <p:guide pos="3840"/>
      </p:guideLst>
    </p:cSldViewPr>
  </p:slideViewPr>
  <p:notesTextViewPr>
    <p:cViewPr>
      <p:scale>
        <a:sx n="1" d="1"/>
        <a:sy n="1" d="1"/>
      </p:scale>
      <p:origin x="0" y="-3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39007CB-1173-4821-A8C9-A2B4DCBBDDD2}" type="datetimeFigureOut">
              <a:rPr lang="sv-SE" smtClean="0"/>
              <a:t>2026-01-13</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5815E2-C6C9-401D-9E09-216972CD6236}" type="datetimeFigureOut">
              <a:rPr lang="sv-SE" smtClean="0"/>
              <a:t>2026-01-13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a:p>
        </p:txBody>
      </p:sp>
    </p:spTree>
    <p:extLst>
      <p:ext uri="{BB962C8B-B14F-4D97-AF65-F5344CB8AC3E}">
        <p14:creationId xmlns:p14="http://schemas.microsoft.com/office/powerpoint/2010/main" val="268666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Bef>
                <a:spcPts val="1200"/>
              </a:spcBef>
              <a:buFont typeface="Arial" panose="020B0604020202020204" pitchFamily="34" charset="0"/>
              <a:buNone/>
            </a:pPr>
            <a:endParaRPr lang="sv-SE">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10</a:t>
            </a:fld>
            <a:endParaRPr lang="sv-SE"/>
          </a:p>
        </p:txBody>
      </p:sp>
    </p:spTree>
    <p:extLst>
      <p:ext uri="{BB962C8B-B14F-4D97-AF65-F5344CB8AC3E}">
        <p14:creationId xmlns:p14="http://schemas.microsoft.com/office/powerpoint/2010/main" val="99225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B97AB13-884B-48E2-B22F-BA5895D40DE0}" type="slidenum">
              <a:rPr lang="sv-SE" smtClean="0"/>
              <a:t>11</a:t>
            </a:fld>
            <a:endParaRPr lang="sv-SE"/>
          </a:p>
        </p:txBody>
      </p:sp>
    </p:spTree>
    <p:extLst>
      <p:ext uri="{BB962C8B-B14F-4D97-AF65-F5344CB8AC3E}">
        <p14:creationId xmlns:p14="http://schemas.microsoft.com/office/powerpoint/2010/main" val="419553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1">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12</a:t>
            </a:fld>
            <a:endParaRPr lang="sv-SE"/>
          </a:p>
        </p:txBody>
      </p:sp>
    </p:spTree>
    <p:extLst>
      <p:ext uri="{BB962C8B-B14F-4D97-AF65-F5344CB8AC3E}">
        <p14:creationId xmlns:p14="http://schemas.microsoft.com/office/powerpoint/2010/main" val="57230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B97AB13-884B-48E2-B22F-BA5895D40DE0}" type="slidenum">
              <a:rPr lang="sv-SE" smtClean="0"/>
              <a:t>13</a:t>
            </a:fld>
            <a:endParaRPr lang="sv-SE"/>
          </a:p>
        </p:txBody>
      </p:sp>
    </p:spTree>
    <p:extLst>
      <p:ext uri="{BB962C8B-B14F-4D97-AF65-F5344CB8AC3E}">
        <p14:creationId xmlns:p14="http://schemas.microsoft.com/office/powerpoint/2010/main" val="16188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15</a:t>
            </a:fld>
            <a:endParaRPr lang="sv-SE"/>
          </a:p>
        </p:txBody>
      </p:sp>
    </p:spTree>
    <p:extLst>
      <p:ext uri="{BB962C8B-B14F-4D97-AF65-F5344CB8AC3E}">
        <p14:creationId xmlns:p14="http://schemas.microsoft.com/office/powerpoint/2010/main" val="658710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244F3-B0E8-43C6-E69E-B793DA370F3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971DA0B-630D-94F3-50C4-E20B471C77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59DBE5F-B323-E765-B866-C37CAAA5C43A}"/>
              </a:ext>
            </a:extLst>
          </p:cNvPr>
          <p:cNvSpPr>
            <a:spLocks noGrp="1"/>
          </p:cNvSpPr>
          <p:nvPr>
            <p:ph type="body" idx="1"/>
          </p:nvPr>
        </p:nvSpPr>
        <p:spPr/>
        <p:txBody>
          <a:bodyPr/>
          <a:lstStyle/>
          <a:p>
            <a:pPr rtl="0" fontAlgn="base"/>
            <a:endParaRPr lang="sv-SE" sz="1200" b="1" i="0" kern="1200">
              <a:solidFill>
                <a:schemeClr val="tx1"/>
              </a:solidFill>
              <a:effectLst/>
              <a:latin typeface="+mn-lt"/>
              <a:ea typeface="Calibri"/>
              <a:cs typeface="Calibri"/>
            </a:endParaRPr>
          </a:p>
        </p:txBody>
      </p:sp>
      <p:sp>
        <p:nvSpPr>
          <p:cNvPr id="4" name="Platshållare för bildnummer 3">
            <a:extLst>
              <a:ext uri="{FF2B5EF4-FFF2-40B4-BE49-F238E27FC236}">
                <a16:creationId xmlns:a16="http://schemas.microsoft.com/office/drawing/2014/main" id="{E7F8F60F-3CE7-04C3-5C94-B8E1D97B4D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1557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D081D-7A8D-DE14-9741-D078AA70FAB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3DA509-D24D-2B3B-A7E7-81BAD2DAA0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950A576-2712-9D5A-1A9E-03E33F721C26}"/>
              </a:ext>
            </a:extLst>
          </p:cNvPr>
          <p:cNvSpPr>
            <a:spLocks noGrp="1"/>
          </p:cNvSpPr>
          <p:nvPr>
            <p:ph type="body" idx="1"/>
          </p:nvPr>
        </p:nvSpPr>
        <p:spPr/>
        <p:txBody>
          <a:bodyPr/>
          <a:lstStyle/>
          <a:p>
            <a:pPr>
              <a:lnSpc>
                <a:spcPct val="115000"/>
              </a:lnSpc>
              <a:spcAft>
                <a:spcPts val="800"/>
              </a:spcAft>
            </a:pPr>
            <a:endParaRPr lang="sv-SE" sz="1100">
              <a:effectLst/>
              <a:latin typeface="Calibri"/>
              <a:ea typeface="Aptos" panose="020B0004020202020204" pitchFamily="34" charset="0"/>
              <a:cs typeface="Calibri"/>
            </a:endParaRPr>
          </a:p>
          <a:p>
            <a:pPr>
              <a:lnSpc>
                <a:spcPct val="115000"/>
              </a:lnSpc>
              <a:spcAft>
                <a:spcPts val="800"/>
              </a:spcAft>
            </a:pPr>
            <a:r>
              <a:rPr lang="sv-SE" sz="1100" kern="0">
                <a:effectLst/>
                <a:latin typeface="Arial"/>
                <a:ea typeface="Aptos" panose="020B0004020202020204" pitchFamily="34" charset="0"/>
                <a:cs typeface="Arial"/>
              </a:rPr>
              <a:t> </a:t>
            </a:r>
            <a:endParaRPr lang="sv-SE" sz="1100" kern="100">
              <a:effectLst/>
              <a:latin typeface="Arial"/>
              <a:ea typeface="Aptos" panose="020B0004020202020204" pitchFamily="34" charset="0"/>
              <a:cs typeface="Arial"/>
            </a:endParaRPr>
          </a:p>
          <a:p>
            <a:endParaRPr lang="sv-SE">
              <a:solidFill>
                <a:schemeClr val="tx1"/>
              </a:solidFill>
              <a:latin typeface="Calibri" panose="020F0502020204030204" pitchFamily="34" charset="0"/>
              <a:cs typeface="Calibri" panose="020F0502020204030204" pitchFamily="34" charset="0"/>
            </a:endParaRPr>
          </a:p>
        </p:txBody>
      </p:sp>
      <p:sp>
        <p:nvSpPr>
          <p:cNvPr id="4" name="Platshållare för bildnummer 3">
            <a:extLst>
              <a:ext uri="{FF2B5EF4-FFF2-40B4-BE49-F238E27FC236}">
                <a16:creationId xmlns:a16="http://schemas.microsoft.com/office/drawing/2014/main" id="{2DAD8781-53BF-4E9A-22FD-BE8928A230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8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a:cs typeface="Calibri"/>
            </a:endParaRPr>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FBE5F5B-5663-41F5-99EE-A7BC35D4D4AF}" type="slidenum">
              <a:rPr kumimoji="0" lang="sv-SE"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857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933B-8CDC-068D-AB69-CE7FF551080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7710B1B-F44E-8E36-C1D7-B02C607986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281462B-4234-059A-1E99-F1D0A8ADDC2E}"/>
              </a:ext>
            </a:extLst>
          </p:cNvPr>
          <p:cNvSpPr>
            <a:spLocks noGrp="1"/>
          </p:cNvSpPr>
          <p:nvPr>
            <p:ph type="body" idx="1"/>
          </p:nvPr>
        </p:nvSpPr>
        <p:spPr/>
        <p:txBody>
          <a:bodyPr/>
          <a:lstStyle/>
          <a:p>
            <a:pPr rtl="0" fontAlgn="base"/>
            <a:endParaRPr lang="sv-SE" b="1">
              <a:ea typeface="Calibri"/>
              <a:cs typeface="Calibri"/>
            </a:endParaRPr>
          </a:p>
        </p:txBody>
      </p:sp>
      <p:sp>
        <p:nvSpPr>
          <p:cNvPr id="4" name="Platshållare för bildnummer 3">
            <a:extLst>
              <a:ext uri="{FF2B5EF4-FFF2-40B4-BE49-F238E27FC236}">
                <a16:creationId xmlns:a16="http://schemas.microsoft.com/office/drawing/2014/main" id="{3F29EA95-C60B-8D80-90A1-A3322D8B1C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978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Förtydligande kring de olika punkterna: </a:t>
            </a:r>
          </a:p>
          <a:p>
            <a:endParaRPr lang="sv-SE" dirty="0"/>
          </a:p>
          <a:p>
            <a:r>
              <a:rPr lang="sv-SE" b="1" dirty="0"/>
              <a:t>Vad som genomförts eller pågår:</a:t>
            </a:r>
          </a:p>
          <a:p>
            <a:pPr marL="171450" indent="-171450">
              <a:buFont typeface="Arial" panose="020B0604020202020204" pitchFamily="34" charset="0"/>
              <a:buChar char="•"/>
            </a:pPr>
            <a:r>
              <a:rPr lang="sv-SE" b="0" dirty="0"/>
              <a:t>Workshops kring nya </a:t>
            </a:r>
            <a:r>
              <a:rPr lang="sv-SE" b="0" dirty="0" err="1"/>
              <a:t>SoL</a:t>
            </a:r>
            <a:r>
              <a:rPr lang="sv-SE" b="0" dirty="0"/>
              <a:t> med alla medarbetare: Under oktober håller alla enheter/verksamheter workshops kring vilka förflyttningar som behövs för att uppnå den nya socialtjänstlagens intentioner. Workshoppen utgår från ett diskussionsmaterial från SKR och syftar till att diskutera hur det ser ut hos oss idag och vad vi behöver göra framöver. Underlaget ska användas i förvaltningens arbete mot nämndmålen, de strategiska aktiviteterna och verksamhetsplanen för 2026. </a:t>
            </a:r>
          </a:p>
          <a:p>
            <a:pPr marL="171450" lvl="0" indent="-171450">
              <a:buFont typeface="Arial" panose="020B0604020202020204" pitchFamily="34" charset="0"/>
              <a:buChar char="•"/>
            </a:pPr>
            <a:r>
              <a:rPr lang="sv-SE" b="0" dirty="0"/>
              <a:t>Resultatdiskussion av </a:t>
            </a:r>
            <a:r>
              <a:rPr lang="sv-SE" b="0" i="1" dirty="0"/>
              <a:t>Skatta läget </a:t>
            </a:r>
            <a:r>
              <a:rPr lang="sv-SE" b="0" dirty="0"/>
              <a:t>på chefsforum: Haninge har tidigare använt SKR och Socialstyrelsens verktyg Skatta läget för att få en bild av utgångsläget och se hur rustade våra verksamheter är för att uppnå den nya lagens intentioner. På chefsforum den 19 september gick vi igenom hur vi skattat läget och diskuterade vilka strategiska aktiviteter och aktiviteter förvaltningen behöver utifrån resultaten. </a:t>
            </a:r>
          </a:p>
          <a:p>
            <a:pPr marL="171450" lvl="0" indent="-171450">
              <a:buFont typeface="Arial" panose="020B0604020202020204" pitchFamily="34" charset="0"/>
              <a:buChar char="•"/>
            </a:pPr>
            <a:r>
              <a:rPr lang="sv-SE" b="0" dirty="0"/>
              <a:t>Medverkan i SKR:s projekt Tidiga insikter för tidiga insatser: Ett utvecklingsarbete som utforskar hur kommuner kan ställa om till en mer förebyggande och lätt tillgänglig socialtjänst och hur andra aktörer kan underlätta. Haninge är en av 13 pilotkommuner i detta och har inom ramen för detta tagit fram </a:t>
            </a:r>
            <a:r>
              <a:rPr lang="sv-SE" b="0" dirty="0" err="1"/>
              <a:t>Soc</a:t>
            </a:r>
            <a:r>
              <a:rPr lang="sv-SE" b="0" dirty="0"/>
              <a:t> för unga för både grundskola och gymnasiet. </a:t>
            </a:r>
            <a:r>
              <a:rPr lang="sv-SE" b="0" dirty="0" err="1"/>
              <a:t>Soc</a:t>
            </a:r>
            <a:r>
              <a:rPr lang="sv-SE" b="0" dirty="0"/>
              <a:t> för unga handlar om att lärare undervisar om socialtjänsten utifrån framtaget underlag. </a:t>
            </a:r>
          </a:p>
          <a:p>
            <a:pPr marL="171450" indent="-171450">
              <a:buFont typeface="Arial" panose="020B0604020202020204" pitchFamily="34" charset="0"/>
              <a:buChar char="•"/>
            </a:pPr>
            <a:r>
              <a:rPr lang="sv-SE" b="0" dirty="0"/>
              <a:t>Tjänstedesignsprojekt, feriejobbare: </a:t>
            </a:r>
            <a:r>
              <a:rPr lang="sv-SE" dirty="0"/>
              <a:t>Det arbetet fick nämnden en presentation av på septembernämnden. Inom förvaltningen jobbar vi vidare med utveckling utifrån deras insikter. </a:t>
            </a:r>
          </a:p>
          <a:p>
            <a:pPr marL="171450" indent="-171450">
              <a:buFont typeface="Arial" panose="020B0604020202020204" pitchFamily="34" charset="0"/>
              <a:buChar char="•"/>
            </a:pPr>
            <a:r>
              <a:rPr lang="sv-SE" dirty="0"/>
              <a:t>Brukardialoger inom </a:t>
            </a:r>
            <a:r>
              <a:rPr lang="sv-SE" b="0" dirty="0"/>
              <a:t>Funk:</a:t>
            </a:r>
            <a:r>
              <a:rPr lang="sv-SE" b="1" dirty="0"/>
              <a:t> </a:t>
            </a:r>
            <a:r>
              <a:rPr lang="sv-SE" sz="1200" kern="1200" dirty="0">
                <a:solidFill>
                  <a:schemeClr val="tx1"/>
                </a:solidFill>
                <a:effectLst/>
                <a:latin typeface="+mn-lt"/>
                <a:ea typeface="+mn-ea"/>
                <a:cs typeface="+mn-cs"/>
              </a:rPr>
              <a:t>Hittills under 2025 har Funktionshinderomsorgen genomfört tre brukardialoger med syfte att lyssna in målgruppens behov och önskemål. De har bjudit in alla som har stöd från funktionshinderomsorgen eller kan tänkas behöva det framöver. Inbjudan har gått ut via eventkalender på haninge.se och genom utförare (både i egen regi och privata). Varje dialog har ett tema och "Bli vuxen", ”Att jobba”, ”Hälsa” och ”Att bli äldre” är temana för året. Deltagarna har delat med sig av viktiga synpunkter som funktionshinderomsorgen tagit med sig i fortsatt verksamhetsutveckling. Bland annat har deltagarnas synpunkter legat till grund för uppstart av en helt ny daglig verksamhet, ”Skaparglädje och hälsa”, vars inriktning baserats helt på önskemål från brukarna. </a:t>
            </a:r>
            <a:endParaRPr lang="sv-SE" b="1" dirty="0">
              <a:solidFill>
                <a:schemeClr val="tx1"/>
              </a:solidFill>
            </a:endParaRPr>
          </a:p>
          <a:p>
            <a:pPr marL="171450" indent="-171450">
              <a:buFont typeface="Arial" panose="020B0604020202020204" pitchFamily="34" charset="0"/>
              <a:buChar char="•"/>
            </a:pPr>
            <a:r>
              <a:rPr lang="sv-SE" dirty="0"/>
              <a:t>Brukardriven utveckling inom interna öppenvården barn: Undersökt hur vi kan erbjuda rätt insatser, på rätt sätt, i rätt tid. Den interna öppenvården behöver ta emot fler för att minska behov av köpta platser. </a:t>
            </a:r>
            <a:endParaRPr lang="sv-SE" b="1" dirty="0"/>
          </a:p>
          <a:p>
            <a:pPr marL="171450" indent="-171450">
              <a:buFont typeface="Arial" panose="020B0604020202020204" pitchFamily="34" charset="0"/>
              <a:buChar char="•"/>
            </a:pPr>
            <a:r>
              <a:rPr lang="sv-SE" dirty="0"/>
              <a:t>Nationella brukarundersökningar IFO och Funk: Arbete med brukarundersökningar pågår gällande </a:t>
            </a:r>
            <a:r>
              <a:rPr lang="sv-SE" sz="1200" kern="1200" dirty="0">
                <a:solidFill>
                  <a:schemeClr val="tx1"/>
                </a:solidFill>
                <a:effectLst/>
                <a:latin typeface="+mn-lt"/>
                <a:ea typeface="+mn-ea"/>
                <a:cs typeface="+mn-cs"/>
              </a:rPr>
              <a:t>myndighetskontakten inom funktionshinderområdet, utförarverksamheter inom funktionshinderområdet, kring placerade barn och unga samt kring öppna insatser inom den sociala barn- och ungdomsvården. Nationella brukarundersökningar med stöd av SKR som vi genomför vartannat år. Resultaten publiceras i databasen </a:t>
            </a:r>
            <a:r>
              <a:rPr lang="sv-SE" sz="1200" kern="1200" dirty="0" err="1">
                <a:solidFill>
                  <a:schemeClr val="tx1"/>
                </a:solidFill>
                <a:effectLst/>
                <a:latin typeface="+mn-lt"/>
                <a:ea typeface="+mn-ea"/>
                <a:cs typeface="+mn-cs"/>
              </a:rPr>
              <a:t>Kolada</a:t>
            </a:r>
            <a:r>
              <a:rPr lang="sv-SE" sz="1200" kern="1200" dirty="0">
                <a:solidFill>
                  <a:schemeClr val="tx1"/>
                </a:solidFill>
                <a:effectLst/>
                <a:latin typeface="+mn-lt"/>
                <a:ea typeface="+mn-ea"/>
                <a:cs typeface="+mn-cs"/>
              </a:rPr>
              <a:t> den 9 december. Går att läsa om alla undersökningar på SKR:s hemsida.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Utvecklingsarbete kring ISU: </a:t>
            </a:r>
            <a:r>
              <a:rPr lang="sv-SE" sz="1200" b="0" kern="1200" dirty="0">
                <a:solidFill>
                  <a:schemeClr val="tx1"/>
                </a:solidFill>
                <a:effectLst/>
                <a:latin typeface="+mn-lt"/>
                <a:ea typeface="+mn-ea"/>
                <a:cs typeface="+mn-cs"/>
              </a:rPr>
              <a:t>K</a:t>
            </a:r>
            <a:r>
              <a:rPr lang="sv-SE" sz="1200" kern="1200" dirty="0">
                <a:solidFill>
                  <a:schemeClr val="tx1"/>
                </a:solidFill>
                <a:effectLst/>
                <a:latin typeface="+mn-lt"/>
                <a:ea typeface="+mn-ea"/>
                <a:cs typeface="+mn-cs"/>
              </a:rPr>
              <a:t>artläggning av vad som görs inom ISU på IFO, ISU-utbildning från SKR för kompetensutveckling både IFO och Funk, implementering av uppföljningsstöd för att aggregera data från individnivå till en samlad bild; FIT-</a:t>
            </a:r>
            <a:r>
              <a:rPr lang="sv-SE" sz="1200" kern="1200" dirty="0" err="1">
                <a:solidFill>
                  <a:schemeClr val="tx1"/>
                </a:solidFill>
                <a:effectLst/>
                <a:latin typeface="+mn-lt"/>
                <a:ea typeface="+mn-ea"/>
                <a:cs typeface="+mn-cs"/>
              </a:rPr>
              <a:t>outcomes</a:t>
            </a:r>
            <a:r>
              <a:rPr lang="sv-SE" sz="1200" kern="1200" dirty="0">
                <a:solidFill>
                  <a:schemeClr val="tx1"/>
                </a:solidFill>
                <a:effectLst/>
                <a:latin typeface="+mn-lt"/>
                <a:ea typeface="+mn-ea"/>
                <a:cs typeface="+mn-cs"/>
              </a:rPr>
              <a:t> och Netklient ska in i Power BI.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Tre nya insatser utan behovsprövning för individer över 18 år: Ska upp på nämnd.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Sömlösa processer: utvecklingsarbete kring samverkan mellan IFO och Funk. för individer i behov av insatser från båda verksamhetsområdena.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Översyn av möjligheter och behov av digital tidsbokning inom hela verksamhetsområdet IFO: </a:t>
            </a:r>
            <a:r>
              <a:rPr lang="sv-SE" sz="1200" b="0" kern="1200" dirty="0">
                <a:solidFill>
                  <a:schemeClr val="tx1"/>
                </a:solidFill>
                <a:effectLst/>
                <a:latin typeface="+mn-lt"/>
                <a:ea typeface="+mn-ea"/>
                <a:cs typeface="+mn-cs"/>
              </a:rPr>
              <a:t>Undersökning av verksamheternas behov och önskemål och sedan</a:t>
            </a:r>
            <a:r>
              <a:rPr lang="sv-SE" sz="1200" kern="1200" dirty="0">
                <a:solidFill>
                  <a:schemeClr val="tx1"/>
                </a:solidFill>
                <a:effectLst/>
                <a:latin typeface="+mn-lt"/>
                <a:ea typeface="+mn-ea"/>
                <a:cs typeface="+mn-cs"/>
              </a:rPr>
              <a:t> se vilka systemstöd vi redan har som vi kan använda för att kunna boka mötestider. Det gäller både myndighet och utförare. I nästa skede behöver vi se vad som kan behöva upphandlas och se hur invånare vill boka tider med oss. Samma sak utreds inom Funk.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E-ansökan för vuxna med skadligt bruk eller beroende: Påbörjat införande av detta. Efter det har IFO:s samtliga målgrupper möjlighet att ansöka digitalt och vid en tidpunkt som passar dem. </a:t>
            </a:r>
            <a:r>
              <a:rPr lang="sv-SE" sz="1200" b="0" kern="1200" dirty="0">
                <a:solidFill>
                  <a:schemeClr val="tx1"/>
                </a:solidFill>
                <a:effectLst/>
                <a:latin typeface="+mn-lt"/>
                <a:ea typeface="+mn-ea"/>
                <a:cs typeface="+mn-cs"/>
              </a:rPr>
              <a:t>Infördes i början av 2025 på Funk.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Översyn av samtliga riktlinjer: Förvaltningens riktlinjer har setts över utifrån bland annat nya socialtjänstlagen och kommer upp som ärende på decembernämnden. (Riktlinje för handläggning av ekonomiskt bistånd, riktlinje för bostadssociala insatser, riktlinje för arbetet med barn och unga, riktlinje för arbetet med funktionshindrade).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Hemlöshetskartläggning: </a:t>
            </a:r>
            <a:r>
              <a:rPr lang="sv-SE" sz="1200" kern="1200" dirty="0">
                <a:solidFill>
                  <a:schemeClr val="tx1"/>
                </a:solidFill>
                <a:effectLst/>
                <a:latin typeface="+mn-lt"/>
                <a:ea typeface="+mn-ea"/>
                <a:cs typeface="+mn-cs"/>
              </a:rPr>
              <a:t>En ny kartläggning av hemlöshet genomförs under hösten för att säkerställa en aktuell och tillförlitlig bild av situationen i kommunen. Bakgrunden är dels ett tidigare beslut om återkommande kartläggningar, dels behovet av att analysera skillnader mellan tidigare rapporteringar. Syftet är att stärka kunskapsunderlaget för strategiska insatser och uppföljning inom det boendesociala området.</a:t>
            </a:r>
            <a:endParaRPr lang="sv-SE"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Samarbeten med andra kommuner: Genom medverkan i SKR:s projekt Tidiga insikter för tidiga insatser, särskilt samverkat med Järfälla, Järva och Hässelby-Vällingby i omställningsarbete och med Helsingborg kring insatskatalog samt Södertörnskommunerna genom medverkan i deras barn- och unga-nätverk….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Med mera: Exempelvis praktisk uppdatering av beslutsmallar med nya socialtjänstlagens paragrafnummer, orosanmälningar barn – dokumentera i personakt då det är ett krav i nya lagen då tanken på sikt är att orosanmälningar ska vara digitalt sökbara. </a:t>
            </a:r>
            <a:endParaRPr lang="sv-SE" dirty="0"/>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Vad som planeras:</a:t>
            </a:r>
          </a:p>
          <a:p>
            <a:pPr marL="171450" indent="-171450">
              <a:buFont typeface="Arial" panose="020B0604020202020204" pitchFamily="34" charset="0"/>
              <a:buChar char="•"/>
            </a:pPr>
            <a:r>
              <a:rPr lang="sv-SE" b="0" dirty="0"/>
              <a:t>Lärprocess Framtidens socialtjänst: Kommunen har anmält sig till att delta i SKR:s Lärprocess under 2026-2028. Drygt 270 kommuner deltar. </a:t>
            </a:r>
            <a:r>
              <a:rPr lang="sv-SE" sz="1200" b="0" i="0" kern="1200" dirty="0">
                <a:solidFill>
                  <a:schemeClr val="tx1"/>
                </a:solidFill>
                <a:effectLst/>
                <a:latin typeface="+mn-lt"/>
                <a:ea typeface="+mn-ea"/>
                <a:cs typeface="+mn-cs"/>
              </a:rPr>
              <a:t>Syftet med lärprocessen är att stödja kommunerna att utveckla en mer förebyggande, tillgänglig, jämlik och jämställd och kunskapsbaserad socialtjänst i linje med nya socialtjänstlagen. Processen bygger på en metod där socialtjänstens ledningsfunktioner jämför och lär av varandra. </a:t>
            </a:r>
            <a:r>
              <a:rPr lang="sv-SE" dirty="0"/>
              <a:t>Det är chefer på högre ledningsnivå, förtroendevalda och vissa nyckelpersoner som kommer ingå i det arbetet. </a:t>
            </a:r>
            <a:r>
              <a:rPr lang="sv-SE" b="0" dirty="0"/>
              <a:t> </a:t>
            </a:r>
          </a:p>
          <a:p>
            <a:pPr marL="171450" indent="-171450">
              <a:buFont typeface="Arial" panose="020B0604020202020204" pitchFamily="34" charset="0"/>
              <a:buChar char="•"/>
            </a:pPr>
            <a:r>
              <a:rPr lang="sv-SE" b="0" dirty="0">
                <a:solidFill>
                  <a:schemeClr val="tx1"/>
                </a:solidFill>
              </a:rPr>
              <a:t>Dokumentation av insatser utan behovsprövning: Insatser utan behovsprövning omfattas av dokumentationsplikt enligt nya socialtjänstlagen. Nämndärende tidigare i år om att förvaltningen fram till 1 januari 2027 får tid att anpassa dokumentationen enligt Socialstyrelsens anvisningar. Vi kommer fortsätta diskutera hur vi ska dokumentera och följa upp insatser utan behovsprövning och fungerande systemstöd för detta.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Omställningsplan för 2026-2028: Förvaltningen kommer ta fram en omställningsplan </a:t>
            </a:r>
            <a:r>
              <a:rPr lang="sv-SE" sz="1200" kern="1200" dirty="0">
                <a:solidFill>
                  <a:schemeClr val="tx1"/>
                </a:solidFill>
                <a:effectLst/>
                <a:latin typeface="+mn-lt"/>
                <a:ea typeface="+mn-ea"/>
                <a:cs typeface="+mn-cs"/>
              </a:rPr>
              <a:t>som ska vägleda socialförvaltningens arbete under perioden 2025–2028. Den beskriver hur omställningsarbetet ska bedrivas inom socialförvaltningen.</a:t>
            </a:r>
            <a:endParaRPr lang="sv-SE" b="0" dirty="0"/>
          </a:p>
          <a:p>
            <a:pPr marL="171450" indent="-171450">
              <a:buFont typeface="Arial" panose="020B0604020202020204" pitchFamily="34" charset="0"/>
              <a:buChar char="•"/>
            </a:pPr>
            <a:r>
              <a:rPr lang="sv-SE" b="0" dirty="0"/>
              <a:t>Insatskatalog för invånare: Förvaltningen planerar ta fram en insatskatalog över insatser utan behovsbedömning till haninge.se för att invånare enkelt ska se vilka vi erbjuder och hur man tar del av dem. Just nu är information om insatser utspridd och inte standardiserad.   </a:t>
            </a:r>
          </a:p>
          <a:p>
            <a:pPr marL="171450" indent="-171450">
              <a:buFont typeface="Arial" panose="020B0604020202020204" pitchFamily="34" charset="0"/>
              <a:buChar char="•"/>
            </a:pPr>
            <a:r>
              <a:rPr lang="sv-SE" b="0" dirty="0"/>
              <a:t>NUSO Vuxen och funktionshinder (</a:t>
            </a:r>
            <a:r>
              <a:rPr lang="sv-SE" b="0" dirty="0" err="1"/>
              <a:t>SoL</a:t>
            </a:r>
            <a:r>
              <a:rPr lang="sv-SE" b="0" dirty="0"/>
              <a:t> och LSS): Under 2025 startar NUSO inom vuxen och funktionshinderområdet och Haninge har anmält sitt deltagande. NUSO (Nationell uppföljning av socialtjänstens omställning) är ett nationellt forsknings- och utvecklingsprojekt som genomförs för att undersöka nuläget och förstå hur socialtjänstens arbete förändras över tid, vi kan följa resultat av omställningen till ny socialtjänstlag och öka kunskapen om vägen till och resultatet av insatser. Delområden som ingår: Skadligt bruk och beroende, Ekonomiskt bistånd, Våld i nära relationer, Socialpsykiatri, Funktionshinder barn och vuxna (</a:t>
            </a:r>
            <a:r>
              <a:rPr lang="sv-SE" b="0" dirty="0" err="1"/>
              <a:t>SoL</a:t>
            </a:r>
            <a:r>
              <a:rPr lang="sv-SE" b="0" dirty="0"/>
              <a:t> och LSS).  (Haninge har tidigare deltagit i NUSO Barn och unga.). </a:t>
            </a:r>
          </a:p>
          <a:p>
            <a:pPr marL="171450" indent="-171450">
              <a:buFont typeface="Arial" panose="020B0604020202020204" pitchFamily="34" charset="0"/>
              <a:buChar char="•"/>
            </a:pPr>
            <a:r>
              <a:rPr lang="sv-SE" b="0" dirty="0"/>
              <a:t>Aktiviteter utifrån workshops alla medarbetare: Under början på november kommer förvaltningen sammanställa alla de aktiviteter som framkommit då alla medarbetare haft workshops kring nya </a:t>
            </a:r>
            <a:r>
              <a:rPr lang="sv-SE" b="0" dirty="0" err="1"/>
              <a:t>SoL</a:t>
            </a:r>
            <a:r>
              <a:rPr lang="sv-SE" b="0" dirty="0"/>
              <a:t> och vilka förflyttningar vi behöver göra för att uppnå den nya lagens intentioner. Dessa ska utgöra underlag för vårt arbete mot nämndmålen, de strategiska aktiviteterna och verksamhetsplanen för 2026. </a:t>
            </a:r>
            <a:endParaRPr lang="sv-SE" b="1" dirty="0"/>
          </a:p>
          <a:p>
            <a:pPr marL="171450" indent="-171450">
              <a:buFont typeface="Arial" panose="020B0604020202020204" pitchFamily="34" charset="0"/>
              <a:buChar char="•"/>
            </a:pPr>
            <a:endParaRPr lang="sv-SE" b="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7AB13-884B-48E2-B22F-BA5895D40DE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73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2</a:t>
            </a:fld>
            <a:endParaRPr lang="sv-SE"/>
          </a:p>
        </p:txBody>
      </p:sp>
    </p:spTree>
    <p:extLst>
      <p:ext uri="{BB962C8B-B14F-4D97-AF65-F5344CB8AC3E}">
        <p14:creationId xmlns:p14="http://schemas.microsoft.com/office/powerpoint/2010/main" val="155204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6C83-F11D-3B8D-9D70-5991066139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6EBB040-455F-9C02-8ED1-03F5E9A9AA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5BFBBA5-DB1D-D357-EDE9-3BC21138ADFE}"/>
              </a:ext>
            </a:extLst>
          </p:cNvPr>
          <p:cNvSpPr>
            <a:spLocks noGrp="1"/>
          </p:cNvSpPr>
          <p:nvPr>
            <p:ph type="body" idx="1"/>
          </p:nvPr>
        </p:nvSpPr>
        <p:spPr/>
        <p:txBody>
          <a:bodyPr/>
          <a:lstStyle/>
          <a:p>
            <a:pPr eaLnBrk="0" fontAlgn="base" hangingPunct="0">
              <a:spcBef>
                <a:spcPts val="1200"/>
              </a:spcBef>
              <a:spcAft>
                <a:spcPct val="0"/>
              </a:spcAft>
              <a:buSzTx/>
            </a:pPr>
            <a:endParaRPr lang="sv-SE" altLang="sv-SE" sz="1200" b="1" i="0" u="none" strike="noStrike" cap="none" normalizeH="0" baseline="0">
              <a:ln>
                <a:noFill/>
              </a:ln>
              <a:solidFill>
                <a:schemeClr val="tx1"/>
              </a:solidFill>
              <a:effectLst/>
              <a:latin typeface="+mn-lt"/>
              <a:ea typeface="Calibri"/>
              <a:cs typeface="Calibri"/>
            </a:endParaRPr>
          </a:p>
        </p:txBody>
      </p:sp>
      <p:sp>
        <p:nvSpPr>
          <p:cNvPr id="4" name="Platshållare för bildnummer 3">
            <a:extLst>
              <a:ext uri="{FF2B5EF4-FFF2-40B4-BE49-F238E27FC236}">
                <a16:creationId xmlns:a16="http://schemas.microsoft.com/office/drawing/2014/main" id="{B77CA6D2-A0CD-2D0E-888A-CC93193772C3}"/>
              </a:ext>
            </a:extLst>
          </p:cNvPr>
          <p:cNvSpPr>
            <a:spLocks noGrp="1"/>
          </p:cNvSpPr>
          <p:nvPr>
            <p:ph type="sldNum" sz="quarter" idx="5"/>
          </p:nvPr>
        </p:nvSpPr>
        <p:spPr/>
        <p:txBody>
          <a:bodyPr/>
          <a:lstStyle/>
          <a:p>
            <a:fld id="{1B97AB13-884B-48E2-B22F-BA5895D40DE0}" type="slidenum">
              <a:rPr lang="sv-SE" smtClean="0"/>
              <a:t>3</a:t>
            </a:fld>
            <a:endParaRPr lang="sv-SE"/>
          </a:p>
        </p:txBody>
      </p:sp>
    </p:spTree>
    <p:extLst>
      <p:ext uri="{BB962C8B-B14F-4D97-AF65-F5344CB8AC3E}">
        <p14:creationId xmlns:p14="http://schemas.microsoft.com/office/powerpoint/2010/main" val="114629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fontAlgn="base" hangingPunct="0">
              <a:spcBef>
                <a:spcPts val="1200"/>
              </a:spcBef>
              <a:spcAft>
                <a:spcPct val="0"/>
              </a:spcAft>
              <a:buSzTx/>
            </a:pPr>
            <a:endParaRPr lang="sv-SE" altLang="sv-SE" sz="1200" b="0" i="0" u="none" strike="noStrike" cap="none" normalizeH="0" baseline="0">
              <a:ln>
                <a:noFill/>
              </a:ln>
              <a:solidFill>
                <a:schemeClr val="tx1"/>
              </a:solidFill>
              <a:effectLst/>
              <a:latin typeface="+mn-lt"/>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4</a:t>
            </a:fld>
            <a:endParaRPr lang="sv-SE"/>
          </a:p>
        </p:txBody>
      </p:sp>
    </p:spTree>
    <p:extLst>
      <p:ext uri="{BB962C8B-B14F-4D97-AF65-F5344CB8AC3E}">
        <p14:creationId xmlns:p14="http://schemas.microsoft.com/office/powerpoint/2010/main" val="104164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fontAlgn="base" hangingPunct="0">
              <a:spcBef>
                <a:spcPts val="1200"/>
              </a:spcBef>
              <a:spcAft>
                <a:spcPct val="0"/>
              </a:spcAft>
              <a:buSzTx/>
            </a:pPr>
            <a:endParaRPr lang="sv-SE" altLang="sv-SE" sz="1200" b="0" i="0" u="none" strike="noStrike" cap="none" normalizeH="0" baseline="0">
              <a:ln>
                <a:noFill/>
              </a:ln>
              <a:solidFill>
                <a:schemeClr val="tx1"/>
              </a:solidFill>
              <a:effectLst/>
              <a:latin typeface="+mn-lt"/>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5</a:t>
            </a:fld>
            <a:endParaRPr lang="sv-SE"/>
          </a:p>
        </p:txBody>
      </p:sp>
    </p:spTree>
    <p:extLst>
      <p:ext uri="{BB962C8B-B14F-4D97-AF65-F5344CB8AC3E}">
        <p14:creationId xmlns:p14="http://schemas.microsoft.com/office/powerpoint/2010/main" val="363854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fontAlgn="base" hangingPunct="0">
              <a:spcBef>
                <a:spcPts val="1200"/>
              </a:spcBef>
              <a:spcAft>
                <a:spcPct val="0"/>
              </a:spcAft>
              <a:buSzTx/>
            </a:pPr>
            <a:endParaRPr lang="sv-SE" altLang="sv-SE" sz="1200" b="0" i="0" u="none" strike="noStrike" cap="none" normalizeH="0" baseline="0">
              <a:ln>
                <a:noFill/>
              </a:ln>
              <a:solidFill>
                <a:schemeClr val="tx1"/>
              </a:solidFill>
              <a:effectLst/>
              <a:latin typeface="+mn-lt"/>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6</a:t>
            </a:fld>
            <a:endParaRPr lang="sv-SE"/>
          </a:p>
        </p:txBody>
      </p:sp>
    </p:spTree>
    <p:extLst>
      <p:ext uri="{BB962C8B-B14F-4D97-AF65-F5344CB8AC3E}">
        <p14:creationId xmlns:p14="http://schemas.microsoft.com/office/powerpoint/2010/main" val="351691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fontAlgn="base" hangingPunct="0">
              <a:spcBef>
                <a:spcPts val="1200"/>
              </a:spcBef>
              <a:spcAft>
                <a:spcPct val="0"/>
              </a:spcAft>
              <a:buSzTx/>
            </a:pPr>
            <a:endParaRPr lang="sv-SE" altLang="sv-SE" b="1">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7</a:t>
            </a:fld>
            <a:endParaRPr lang="sv-SE"/>
          </a:p>
        </p:txBody>
      </p:sp>
    </p:spTree>
    <p:extLst>
      <p:ext uri="{BB962C8B-B14F-4D97-AF65-F5344CB8AC3E}">
        <p14:creationId xmlns:p14="http://schemas.microsoft.com/office/powerpoint/2010/main" val="350344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fontAlgn="base" hangingPunct="0">
              <a:spcBef>
                <a:spcPts val="1200"/>
              </a:spcBef>
              <a:spcAft>
                <a:spcPct val="0"/>
              </a:spcAft>
              <a:buSzTx/>
            </a:pPr>
            <a:endParaRPr lang="sv-SE" altLang="sv-SE" sz="1200" b="0" i="0" u="none" strike="noStrike" cap="none" normalizeH="0" baseline="0">
              <a:ln>
                <a:noFill/>
              </a:ln>
              <a:solidFill>
                <a:schemeClr val="tx1"/>
              </a:solidFill>
              <a:effectLst/>
              <a:latin typeface="+mn-lt"/>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8</a:t>
            </a:fld>
            <a:endParaRPr lang="sv-SE"/>
          </a:p>
        </p:txBody>
      </p:sp>
    </p:spTree>
    <p:extLst>
      <p:ext uri="{BB962C8B-B14F-4D97-AF65-F5344CB8AC3E}">
        <p14:creationId xmlns:p14="http://schemas.microsoft.com/office/powerpoint/2010/main" val="391894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0" fontAlgn="base" hangingPunct="0">
              <a:spcBef>
                <a:spcPts val="1200"/>
              </a:spcBef>
              <a:spcAft>
                <a:spcPct val="0"/>
              </a:spcAft>
              <a:buSzTx/>
            </a:pPr>
            <a:endParaRPr lang="sv-SE" altLang="sv-SE" sz="1200" b="0" i="0" u="none" strike="noStrike" cap="none" normalizeH="0" baseline="0">
              <a:ln>
                <a:noFill/>
              </a:ln>
              <a:solidFill>
                <a:schemeClr val="tx1"/>
              </a:solidFill>
              <a:effectLst/>
              <a:latin typeface="+mn-lt"/>
              <a:ea typeface="Calibri"/>
              <a:cs typeface="Calibri"/>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9</a:t>
            </a:fld>
            <a:endParaRPr lang="sv-SE"/>
          </a:p>
        </p:txBody>
      </p:sp>
    </p:spTree>
    <p:extLst>
      <p:ext uri="{BB962C8B-B14F-4D97-AF65-F5344CB8AC3E}">
        <p14:creationId xmlns:p14="http://schemas.microsoft.com/office/powerpoint/2010/main" val="262902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16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C183D7F6-B498-43B3-948B-1728B52AA6E4}">
                <adec:decorative xmlns:adec="http://schemas.microsoft.com/office/drawing/2017/decorative" val="1"/>
              </a:ext>
            </a:extLst>
          </p:cNvPr>
          <p:cNvSpPr/>
          <p:nvPr userDrawn="1"/>
        </p:nvSpPr>
        <p:spPr>
          <a:xfrm>
            <a:off x="6231423" y="1213200"/>
            <a:ext cx="56916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1600" cy="627489"/>
          </a:xfrm>
        </p:spPr>
        <p:txBody>
          <a:bodyPr lIns="270000" rIns="270000">
            <a:normAutofit/>
          </a:bodyPr>
          <a:lstStyle>
            <a:lvl1pPr marL="0" indent="0">
              <a:spcBef>
                <a:spcPts val="0"/>
              </a:spcBef>
              <a:buNone/>
              <a:defRPr sz="3200" b="1">
                <a:solidFill>
                  <a:schemeClr val="bg2"/>
                </a:solidFill>
              </a:defRPr>
            </a:lvl1pPr>
          </a:lstStyle>
          <a:p>
            <a:pPr lvl="0"/>
            <a:r>
              <a:rPr lang="sv-SE"/>
              <a:t>Underrubrik</a:t>
            </a:r>
          </a:p>
        </p:txBody>
      </p:sp>
      <p:sp>
        <p:nvSpPr>
          <p:cNvPr id="7" name="Platshållare för innehåll 6"/>
          <p:cNvSpPr>
            <a:spLocks noGrp="1"/>
          </p:cNvSpPr>
          <p:nvPr>
            <p:ph sz="quarter" idx="13" hasCustomPrompt="1"/>
          </p:nvPr>
        </p:nvSpPr>
        <p:spPr>
          <a:xfrm>
            <a:off x="271098" y="2322000"/>
            <a:ext cx="5691600" cy="3758400"/>
          </a:xfrm>
        </p:spPr>
        <p:txBody>
          <a:bodyPr lIns="270000" tIns="0" rIns="27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1600" cy="627489"/>
          </a:xfrm>
        </p:spPr>
        <p:txBody>
          <a:bodyPr lIns="270000" rIns="360000">
            <a:normAutofit/>
          </a:bodyPr>
          <a:lstStyle>
            <a:lvl1pPr marL="0" indent="0">
              <a:spcBef>
                <a:spcPts val="0"/>
              </a:spcBef>
              <a:buNone/>
              <a:defRPr sz="3200" b="1">
                <a:solidFill>
                  <a:schemeClr val="bg2"/>
                </a:solidFill>
              </a:defRPr>
            </a:lvl1pPr>
          </a:lstStyle>
          <a:p>
            <a:pPr lvl="0"/>
            <a:r>
              <a:rPr lang="sv-SE"/>
              <a:t>Underrubrik</a:t>
            </a:r>
          </a:p>
        </p:txBody>
      </p:sp>
      <p:sp>
        <p:nvSpPr>
          <p:cNvPr id="12" name="Platshållare för innehåll 6"/>
          <p:cNvSpPr>
            <a:spLocks noGrp="1"/>
          </p:cNvSpPr>
          <p:nvPr>
            <p:ph sz="quarter" idx="14" hasCustomPrompt="1"/>
          </p:nvPr>
        </p:nvSpPr>
        <p:spPr>
          <a:xfrm>
            <a:off x="6238198" y="2322000"/>
            <a:ext cx="5691600" cy="3758400"/>
          </a:xfrm>
        </p:spPr>
        <p:txBody>
          <a:bodyPr lIns="270000" tIns="0" rIns="27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691600" cy="720000"/>
          </a:xfrm>
        </p:spPr>
        <p:txBody>
          <a:bodyPr rIns="0"/>
          <a:lstStyle>
            <a:lvl1pPr>
              <a:defRPr/>
            </a:lvl1pPr>
          </a:lstStyle>
          <a:p>
            <a:r>
              <a:rPr lang="sv-SE"/>
              <a:t>Rubrik</a:t>
            </a:r>
          </a:p>
        </p:txBody>
      </p:sp>
      <p:sp>
        <p:nvSpPr>
          <p:cNvPr id="7" name="Platshållare för innehåll 6"/>
          <p:cNvSpPr>
            <a:spLocks noGrp="1"/>
          </p:cNvSpPr>
          <p:nvPr>
            <p:ph sz="quarter" idx="13" hasCustomPrompt="1"/>
          </p:nvPr>
        </p:nvSpPr>
        <p:spPr>
          <a:xfrm>
            <a:off x="269999" y="1220400"/>
            <a:ext cx="5691600" cy="4863600"/>
          </a:xfrm>
        </p:spPr>
        <p:txBody>
          <a:bodyPr rIns="0">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1600" y="360363"/>
            <a:ext cx="5691600" cy="5723637"/>
          </a:xfrm>
          <a:solidFill>
            <a:schemeClr val="bg1">
              <a:lumMod val="95000"/>
            </a:schemeClr>
          </a:solidFill>
        </p:spPr>
        <p:txBody>
          <a:bodyPr anchor="ctr" anchorCtr="0"/>
          <a:lstStyle>
            <a:lvl1pPr marL="0" indent="0" algn="ctr">
              <a:buNone/>
              <a:defRPr/>
            </a:lvl1pPr>
          </a:lstStyle>
          <a:p>
            <a:r>
              <a:rPr lang="sv-SE"/>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91600" cy="5723637"/>
          </a:xfrm>
          <a:solidFill>
            <a:schemeClr val="bg1">
              <a:lumMod val="95000"/>
            </a:schemeClr>
          </a:solidFill>
        </p:spPr>
        <p:txBody>
          <a:bodyPr anchor="ctr" anchorCtr="0"/>
          <a:lstStyle>
            <a:lvl1pPr marL="0" indent="0" algn="ctr">
              <a:buNone/>
              <a:defRPr/>
            </a:lvl1pPr>
          </a:lstStyle>
          <a:p>
            <a:r>
              <a:rPr lang="sv-SE"/>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1600" y="360001"/>
            <a:ext cx="5691600" cy="720000"/>
          </a:xfrm>
        </p:spPr>
        <p:txBody>
          <a:bodyPr lIns="0"/>
          <a:lstStyle>
            <a:lvl1pPr>
              <a:defRPr/>
            </a:lvl1pPr>
          </a:lstStyle>
          <a:p>
            <a:r>
              <a:rPr lang="sv-SE"/>
              <a:t>Rubrik</a:t>
            </a:r>
          </a:p>
        </p:txBody>
      </p:sp>
      <p:sp>
        <p:nvSpPr>
          <p:cNvPr id="7" name="Platshållare för innehåll 6"/>
          <p:cNvSpPr>
            <a:spLocks noGrp="1"/>
          </p:cNvSpPr>
          <p:nvPr>
            <p:ph sz="quarter" idx="13" hasCustomPrompt="1"/>
          </p:nvPr>
        </p:nvSpPr>
        <p:spPr>
          <a:xfrm>
            <a:off x="6231600" y="1220400"/>
            <a:ext cx="5691600" cy="4863600"/>
          </a:xfrm>
        </p:spPr>
        <p:txBody>
          <a:bodyPr lIns="0">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18800" y="360001"/>
            <a:ext cx="3704400" cy="720000"/>
          </a:xfrm>
        </p:spPr>
        <p:txBody>
          <a:bodyPr lIns="0"/>
          <a:lstStyle>
            <a:lvl1pPr>
              <a:defRPr/>
            </a:lvl1pPr>
          </a:lstStyle>
          <a:p>
            <a:r>
              <a:rPr lang="sv-SE"/>
              <a:t>Rubrik</a:t>
            </a:r>
          </a:p>
        </p:txBody>
      </p:sp>
      <p:sp>
        <p:nvSpPr>
          <p:cNvPr id="7" name="Platshållare för innehåll 6"/>
          <p:cNvSpPr>
            <a:spLocks noGrp="1"/>
          </p:cNvSpPr>
          <p:nvPr>
            <p:ph sz="quarter" idx="13" hasCustomPrompt="1"/>
          </p:nvPr>
        </p:nvSpPr>
        <p:spPr>
          <a:xfrm>
            <a:off x="8218800" y="1214438"/>
            <a:ext cx="37044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678800" cy="5724000"/>
          </a:xfrm>
          <a:solidFill>
            <a:schemeClr val="bg1">
              <a:lumMod val="95000"/>
            </a:schemeClr>
          </a:solidFill>
        </p:spPr>
        <p:txBody>
          <a:bodyPr anchor="ctr" anchorCtr="0"/>
          <a:lstStyle>
            <a:lvl1pPr marL="0" indent="0" algn="ctr">
              <a:buNone/>
              <a:defRPr/>
            </a:lvl1pPr>
          </a:lstStyle>
          <a:p>
            <a:r>
              <a:rPr lang="sv-SE"/>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53200" cy="5718175"/>
          </a:xfrm>
          <a:solidFill>
            <a:schemeClr val="bg1">
              <a:lumMod val="95000"/>
            </a:schemeClr>
          </a:solidFill>
        </p:spPr>
        <p:txBody>
          <a:bodyPr anchor="ctr" anchorCtr="0"/>
          <a:lstStyle>
            <a:lvl1pPr marL="0" indent="0" algn="ctr">
              <a:buNone/>
              <a:defRPr/>
            </a:lvl1pPr>
          </a:lstStyle>
          <a:p>
            <a:r>
              <a:rPr lang="sv-SE"/>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691600" cy="5718175"/>
          </a:xfrm>
          <a:solidFill>
            <a:schemeClr val="bg1">
              <a:lumMod val="95000"/>
            </a:schemeClr>
          </a:solidFill>
        </p:spPr>
        <p:txBody>
          <a:bodyPr anchor="ctr" anchorCtr="0"/>
          <a:lstStyle>
            <a:lvl1pPr marL="0" indent="0" algn="ctr">
              <a:buNone/>
              <a:defRPr/>
            </a:lvl1pPr>
          </a:lstStyle>
          <a:p>
            <a:r>
              <a:rPr lang="sv-SE"/>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1600" y="360363"/>
            <a:ext cx="5689675" cy="2725200"/>
          </a:xfrm>
          <a:solidFill>
            <a:schemeClr val="bg1">
              <a:lumMod val="95000"/>
            </a:schemeClr>
          </a:solidFill>
        </p:spPr>
        <p:txBody>
          <a:bodyPr anchor="ctr" anchorCtr="0"/>
          <a:lstStyle>
            <a:lvl1pPr marL="0" indent="0" algn="ctr">
              <a:buNone/>
              <a:defRPr/>
            </a:lvl1pPr>
          </a:lstStyle>
          <a:p>
            <a:r>
              <a:rPr lang="sv-SE"/>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1600" y="3353338"/>
            <a:ext cx="5689675" cy="2725200"/>
          </a:xfrm>
          <a:solidFill>
            <a:schemeClr val="bg1">
              <a:lumMod val="95000"/>
            </a:schemeClr>
          </a:solidFill>
        </p:spPr>
        <p:txBody>
          <a:bodyPr anchor="ctr" anchorCtr="0"/>
          <a:lstStyle>
            <a:lvl1pPr marL="0" indent="0" algn="ctr">
              <a:buNone/>
              <a:defRPr/>
            </a:lvl1pPr>
          </a:lstStyle>
          <a:p>
            <a:r>
              <a:rPr lang="sv-SE"/>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ild med foto">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2026-01-13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FE179C2C-6E78-69E3-9168-D80CC4E08996}"/>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2"/>
                </a:solidFill>
              </a:defRPr>
            </a:lvl1pPr>
          </a:lstStyle>
          <a:p>
            <a:r>
              <a:rPr lang="sv-SE"/>
              <a:t>Klicka här för att infoga bild.</a:t>
            </a:r>
          </a:p>
        </p:txBody>
      </p:sp>
      <p:sp>
        <p:nvSpPr>
          <p:cNvPr id="16" name="Platshållare för text 16">
            <a:extLst>
              <a:ext uri="{FF2B5EF4-FFF2-40B4-BE49-F238E27FC236}">
                <a16:creationId xmlns:a16="http://schemas.microsoft.com/office/drawing/2014/main" id="{D0929707-C670-25EC-9F10-34A3DCD8F7F3}"/>
              </a:ext>
            </a:extLst>
          </p:cNvPr>
          <p:cNvSpPr>
            <a:spLocks noGrp="1"/>
          </p:cNvSpPr>
          <p:nvPr>
            <p:ph type="body" sz="quarter" idx="14" hasCustomPrompt="1"/>
          </p:nvPr>
        </p:nvSpPr>
        <p:spPr>
          <a:xfrm>
            <a:off x="838200" y="4442691"/>
            <a:ext cx="4881283" cy="844204"/>
          </a:xfrm>
        </p:spPr>
        <p:txBody>
          <a:bodyPr>
            <a:noAutofit/>
          </a:bodyPr>
          <a:lstStyle>
            <a:lvl1pPr marL="0" indent="0">
              <a:buNone/>
              <a:defRPr sz="2400">
                <a:solidFill>
                  <a:schemeClr val="tx2"/>
                </a:solidFill>
                <a:latin typeface="+mn-lt"/>
              </a:defRPr>
            </a:lvl1pPr>
            <a:lvl3pPr marL="914400" indent="0">
              <a:buNone/>
              <a:defRPr/>
            </a:lvl3pPr>
          </a:lstStyle>
          <a:p>
            <a:pPr lvl="0"/>
            <a:r>
              <a:rPr lang="sv-SE" sz="2400"/>
              <a:t>Underrubrik</a:t>
            </a:r>
          </a:p>
        </p:txBody>
      </p:sp>
      <p:sp>
        <p:nvSpPr>
          <p:cNvPr id="17" name="Platshållare för text 18">
            <a:extLst>
              <a:ext uri="{FF2B5EF4-FFF2-40B4-BE49-F238E27FC236}">
                <a16:creationId xmlns:a16="http://schemas.microsoft.com/office/drawing/2014/main" id="{DF210413-02F0-816A-4303-C81183A70DE5}"/>
              </a:ext>
            </a:extLst>
          </p:cNvPr>
          <p:cNvSpPr>
            <a:spLocks noGrp="1"/>
          </p:cNvSpPr>
          <p:nvPr>
            <p:ph type="body" sz="quarter" idx="15" hasCustomPrompt="1"/>
          </p:nvPr>
        </p:nvSpPr>
        <p:spPr>
          <a:xfrm>
            <a:off x="838200" y="2668554"/>
            <a:ext cx="4881283" cy="1683736"/>
          </a:xfrm>
        </p:spPr>
        <p:txBody>
          <a:bodyPr anchor="b">
            <a:noAutofit/>
          </a:bodyPr>
          <a:lstStyle>
            <a:lvl1pPr marL="0" indent="0">
              <a:buNone/>
              <a:defRPr sz="4400" b="1">
                <a:solidFill>
                  <a:schemeClr val="tx2"/>
                </a:solidFill>
                <a:latin typeface="+mj-lt"/>
              </a:defRPr>
            </a:lvl1pPr>
          </a:lstStyle>
          <a:p>
            <a:pPr lvl="0"/>
            <a:r>
              <a:rPr lang="sv-SE"/>
              <a:t>Rubrik</a:t>
            </a:r>
          </a:p>
        </p:txBody>
      </p:sp>
    </p:spTree>
    <p:extLst>
      <p:ext uri="{BB962C8B-B14F-4D97-AF65-F5344CB8AC3E}">
        <p14:creationId xmlns:p14="http://schemas.microsoft.com/office/powerpoint/2010/main" val="278782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ubrikbild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2026-01-13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6">
            <a:extLst>
              <a:ext uri="{FF2B5EF4-FFF2-40B4-BE49-F238E27FC236}">
                <a16:creationId xmlns:a16="http://schemas.microsoft.com/office/drawing/2014/main" id="{DCC4902A-64F4-F5DC-F03A-82BEA146ACAF}"/>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2"/>
                </a:solidFill>
              </a:defRPr>
            </a:lvl1pPr>
            <a:lvl3pPr marL="914400" indent="0">
              <a:buNone/>
              <a:defRPr/>
            </a:lvl3pPr>
          </a:lstStyle>
          <a:p>
            <a:pPr lvl="0"/>
            <a:r>
              <a:rPr lang="sv-SE" sz="2400"/>
              <a:t>Underrubrik</a:t>
            </a:r>
          </a:p>
        </p:txBody>
      </p:sp>
      <p:sp>
        <p:nvSpPr>
          <p:cNvPr id="3" name="Platshållare för text 18">
            <a:extLst>
              <a:ext uri="{FF2B5EF4-FFF2-40B4-BE49-F238E27FC236}">
                <a16:creationId xmlns:a16="http://schemas.microsoft.com/office/drawing/2014/main" id="{BF34FC42-D427-0F8A-9839-FC3E752456E7}"/>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1">
                <a:solidFill>
                  <a:schemeClr val="tx2"/>
                </a:solidFill>
                <a:latin typeface="+mj-lt"/>
              </a:defRPr>
            </a:lvl1pPr>
          </a:lstStyle>
          <a:p>
            <a:pPr lvl="0"/>
            <a:r>
              <a:rPr lang="sv-SE"/>
              <a:t>Rubrik</a:t>
            </a:r>
          </a:p>
        </p:txBody>
      </p:sp>
    </p:spTree>
    <p:extLst>
      <p:ext uri="{BB962C8B-B14F-4D97-AF65-F5344CB8AC3E}">
        <p14:creationId xmlns:p14="http://schemas.microsoft.com/office/powerpoint/2010/main" val="2414894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Rubrikbild med foto">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2026-01-13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FE179C2C-6E78-69E3-9168-D80CC4E08996}"/>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2"/>
                </a:solidFill>
              </a:defRPr>
            </a:lvl1pPr>
          </a:lstStyle>
          <a:p>
            <a:r>
              <a:rPr lang="sv-SE"/>
              <a:t>Klicka här för att infoga bild.</a:t>
            </a:r>
          </a:p>
        </p:txBody>
      </p:sp>
      <p:sp>
        <p:nvSpPr>
          <p:cNvPr id="16" name="Platshållare för text 16">
            <a:extLst>
              <a:ext uri="{FF2B5EF4-FFF2-40B4-BE49-F238E27FC236}">
                <a16:creationId xmlns:a16="http://schemas.microsoft.com/office/drawing/2014/main" id="{D0929707-C670-25EC-9F10-34A3DCD8F7F3}"/>
              </a:ext>
            </a:extLst>
          </p:cNvPr>
          <p:cNvSpPr>
            <a:spLocks noGrp="1"/>
          </p:cNvSpPr>
          <p:nvPr>
            <p:ph type="body" sz="quarter" idx="14" hasCustomPrompt="1"/>
          </p:nvPr>
        </p:nvSpPr>
        <p:spPr>
          <a:xfrm>
            <a:off x="838200" y="4442691"/>
            <a:ext cx="4881283" cy="844204"/>
          </a:xfrm>
        </p:spPr>
        <p:txBody>
          <a:bodyPr>
            <a:noAutofit/>
          </a:bodyPr>
          <a:lstStyle>
            <a:lvl1pPr marL="0" indent="0">
              <a:buNone/>
              <a:defRPr sz="2400">
                <a:solidFill>
                  <a:schemeClr val="tx2"/>
                </a:solidFill>
                <a:latin typeface="+mn-lt"/>
              </a:defRPr>
            </a:lvl1pPr>
            <a:lvl3pPr marL="914400" indent="0">
              <a:buNone/>
              <a:defRPr/>
            </a:lvl3pPr>
          </a:lstStyle>
          <a:p>
            <a:pPr lvl="0"/>
            <a:r>
              <a:rPr lang="sv-SE" sz="2400"/>
              <a:t>Underrubrik</a:t>
            </a:r>
          </a:p>
        </p:txBody>
      </p:sp>
      <p:sp>
        <p:nvSpPr>
          <p:cNvPr id="17" name="Platshållare för text 18">
            <a:extLst>
              <a:ext uri="{FF2B5EF4-FFF2-40B4-BE49-F238E27FC236}">
                <a16:creationId xmlns:a16="http://schemas.microsoft.com/office/drawing/2014/main" id="{DF210413-02F0-816A-4303-C81183A70DE5}"/>
              </a:ext>
            </a:extLst>
          </p:cNvPr>
          <p:cNvSpPr>
            <a:spLocks noGrp="1"/>
          </p:cNvSpPr>
          <p:nvPr>
            <p:ph type="body" sz="quarter" idx="15" hasCustomPrompt="1"/>
          </p:nvPr>
        </p:nvSpPr>
        <p:spPr>
          <a:xfrm>
            <a:off x="838200" y="2668554"/>
            <a:ext cx="4881283" cy="1683736"/>
          </a:xfrm>
        </p:spPr>
        <p:txBody>
          <a:bodyPr anchor="b">
            <a:noAutofit/>
          </a:bodyPr>
          <a:lstStyle>
            <a:lvl1pPr marL="0" indent="0">
              <a:buNone/>
              <a:defRPr sz="4400" b="1">
                <a:solidFill>
                  <a:schemeClr val="tx2"/>
                </a:solidFill>
                <a:latin typeface="+mj-lt"/>
              </a:defRPr>
            </a:lvl1pPr>
          </a:lstStyle>
          <a:p>
            <a:pPr lvl="0"/>
            <a:r>
              <a:rPr lang="sv-SE"/>
              <a:t>Rubrik</a:t>
            </a:r>
          </a:p>
        </p:txBody>
      </p:sp>
    </p:spTree>
    <p:extLst>
      <p:ext uri="{BB962C8B-B14F-4D97-AF65-F5344CB8AC3E}">
        <p14:creationId xmlns:p14="http://schemas.microsoft.com/office/powerpoint/2010/main" val="88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ubrik, innehåll och bild med ram 1">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2026-01-13</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992102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2026-01-13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accent2"/>
                </a:solidFill>
                <a:latin typeface="+mj-lt"/>
              </a:defRPr>
            </a:lvl1pPr>
            <a:lvl2pPr marL="457200" indent="0">
              <a:buNone/>
              <a:defRPr/>
            </a:lvl2pPr>
          </a:lstStyle>
          <a:p>
            <a:pPr lvl="0"/>
            <a:r>
              <a:rPr lang="sv-SE"/>
              <a:t>Rubrik</a:t>
            </a:r>
          </a:p>
        </p:txBody>
      </p:sp>
      <p:sp>
        <p:nvSpPr>
          <p:cNvPr id="7" name="Platshållare för innehåll 14">
            <a:extLst>
              <a:ext uri="{FF2B5EF4-FFF2-40B4-BE49-F238E27FC236}">
                <a16:creationId xmlns:a16="http://schemas.microsoft.com/office/drawing/2014/main" id="{24A9BCE8-EBA8-6FC6-458E-2E0574D5D9DE}"/>
              </a:ext>
            </a:extLst>
          </p:cNvPr>
          <p:cNvSpPr>
            <a:spLocks noGrp="1"/>
          </p:cNvSpPr>
          <p:nvPr>
            <p:ph sz="quarter" idx="16" hasCustomPrompt="1"/>
          </p:nvPr>
        </p:nvSpPr>
        <p:spPr>
          <a:xfrm>
            <a:off x="839788" y="3187286"/>
            <a:ext cx="7313610" cy="3028579"/>
          </a:xfrm>
        </p:spPr>
        <p:txBody>
          <a:bodyPr>
            <a:noAutofit/>
          </a:bodyPr>
          <a:lstStyle>
            <a:lvl1pPr marL="0" indent="0">
              <a:buFont typeface="Arial" panose="020B0604020202020204" pitchFamily="34" charset="0"/>
              <a:buNone/>
              <a:defRPr sz="22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a:p>
            <a:pPr marL="342900" marR="0" lvl="0" indent="-342900" algn="l" defTabSz="914400" rtl="0" eaLnBrk="1" fontAlgn="auto" latinLnBrk="0" hangingPunct="1">
              <a:lnSpc>
                <a:spcPct val="90000"/>
              </a:lnSpc>
              <a:spcBef>
                <a:spcPts val="1000"/>
              </a:spcBef>
              <a:spcAft>
                <a:spcPts val="0"/>
              </a:spcAft>
              <a:buClrTx/>
              <a:buSzTx/>
              <a:tabLst/>
              <a:defRPr/>
            </a:pPr>
            <a:endParaRPr lang="sv-SE"/>
          </a:p>
        </p:txBody>
      </p:sp>
    </p:spTree>
    <p:extLst>
      <p:ext uri="{BB962C8B-B14F-4D97-AF65-F5344CB8AC3E}">
        <p14:creationId xmlns:p14="http://schemas.microsoft.com/office/powerpoint/2010/main" val="3539709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accent3"/>
                </a:solidFill>
                <a:latin typeface="AvenirNext LT Pro Bold" panose="020B0504020202020204" pitchFamily="34" charset="0"/>
              </a:defRPr>
            </a:lvl1pPr>
          </a:lstStyle>
          <a:p>
            <a:r>
              <a:rPr lang="sv-SE"/>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EE4F49-EC76-4C2C-9B73-2EBF0DD89402}" type="datetime1">
              <a:rPr kumimoji="0" lang="sv-SE" sz="1200" b="0" i="0" u="none" strike="noStrike" kern="1200" cap="none" spc="0" normalizeH="0" baseline="0" noProof="0" smtClean="0">
                <a:ln>
                  <a:noFill/>
                </a:ln>
                <a:solidFill>
                  <a:srgbClr val="154F8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2026-01-13</a:t>
            </a:fld>
            <a:endParaRPr kumimoji="0" lang="sv-SE" sz="1200" b="0" i="0" u="none" strike="noStrike" kern="1200" cap="none" spc="0" normalizeH="0" baseline="0" noProof="0">
              <a:ln>
                <a:noFill/>
              </a:ln>
              <a:solidFill>
                <a:srgbClr val="154F80"/>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54F80"/>
                </a:solidFill>
                <a:effectLst/>
                <a:uLnTx/>
                <a:uFillTx/>
                <a:latin typeface="Arial"/>
                <a:ea typeface="+mn-ea"/>
                <a:cs typeface="+mn-cs"/>
              </a:rPr>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A8761A-F05C-4F01-AE76-2EF79F772060}" type="slidenum">
              <a:rPr kumimoji="0" lang="sv-SE" sz="1200" b="0" i="0" u="none" strike="noStrike" kern="1200" cap="none" spc="0" normalizeH="0" baseline="0" noProof="0" smtClean="0">
                <a:ln>
                  <a:noFill/>
                </a:ln>
                <a:solidFill>
                  <a:srgbClr val="154F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srgbClr val="154F80"/>
              </a:solidFill>
              <a:effectLst/>
              <a:uLnTx/>
              <a:uFillTx/>
              <a:latin typeface="Arial"/>
              <a:ea typeface="+mn-ea"/>
              <a:cs typeface="+mn-cs"/>
            </a:endParaRPr>
          </a:p>
        </p:txBody>
      </p:sp>
    </p:spTree>
    <p:extLst>
      <p:ext uri="{BB962C8B-B14F-4D97-AF65-F5344CB8AC3E}">
        <p14:creationId xmlns:p14="http://schemas.microsoft.com/office/powerpoint/2010/main" val="1303377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ext, beige, en spalt">
    <p:bg>
      <p:bgPr>
        <a:solidFill>
          <a:srgbClr val="F7F2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2026-01-13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3" name="Platshållare för innehåll 12">
            <a:extLst>
              <a:ext uri="{FF2B5EF4-FFF2-40B4-BE49-F238E27FC236}">
                <a16:creationId xmlns:a16="http://schemas.microsoft.com/office/drawing/2014/main" id="{A00E84CA-1372-F4FE-C48C-D5057040CCD3}"/>
              </a:ext>
            </a:extLst>
          </p:cNvPr>
          <p:cNvSpPr>
            <a:spLocks noGrp="1"/>
          </p:cNvSpPr>
          <p:nvPr>
            <p:ph sz="quarter" idx="14" hasCustomPrompt="1"/>
          </p:nvPr>
        </p:nvSpPr>
        <p:spPr>
          <a:xfrm>
            <a:off x="839787" y="3187287"/>
            <a:ext cx="7313610" cy="2980281"/>
          </a:xfrm>
        </p:spPr>
        <p:txBody>
          <a:bodyPr>
            <a:noAutofit/>
          </a:bodyPr>
          <a:lstStyle>
            <a:lvl1pPr marL="0" indent="0">
              <a:buNone/>
              <a:defRPr sz="2200"/>
            </a:lvl1pPr>
            <a:lvl2pPr>
              <a:defRPr sz="2000"/>
            </a:lvl2pPr>
            <a:lvl3pPr>
              <a:defRPr sz="1800"/>
            </a:lvl3pPr>
            <a:lvl4pPr>
              <a:defRPr sz="1800"/>
            </a:lvl4pPr>
            <a:lvl5pPr>
              <a:defRPr sz="1800"/>
            </a:lvl5pPr>
          </a:lstStyle>
          <a:p>
            <a:pPr lvl="0"/>
            <a:r>
              <a:rPr lang="sv-SE"/>
              <a:t>Text eller annat innehåll</a:t>
            </a:r>
          </a:p>
        </p:txBody>
      </p:sp>
      <p:sp>
        <p:nvSpPr>
          <p:cNvPr id="7" name="Platshållare för text 10">
            <a:extLst>
              <a:ext uri="{FF2B5EF4-FFF2-40B4-BE49-F238E27FC236}">
                <a16:creationId xmlns:a16="http://schemas.microsoft.com/office/drawing/2014/main" id="{EBCA04CE-46C3-DE7D-172C-D198CB8E4CF7}"/>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latin typeface="Arial Black" panose="020B0A04020102020204" pitchFamily="34" charset="0"/>
              </a:defRPr>
            </a:lvl1pPr>
            <a:lvl2pPr marL="457200" indent="0">
              <a:buNone/>
              <a:defRPr/>
            </a:lvl2pPr>
          </a:lstStyle>
          <a:p>
            <a:pPr lvl="0"/>
            <a:r>
              <a:rPr lang="sv-SE"/>
              <a:t>Rubrik</a:t>
            </a:r>
          </a:p>
        </p:txBody>
      </p:sp>
    </p:spTree>
    <p:extLst>
      <p:ext uri="{BB962C8B-B14F-4D97-AF65-F5344CB8AC3E}">
        <p14:creationId xmlns:p14="http://schemas.microsoft.com/office/powerpoint/2010/main" val="4156404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rosa, en spalt">
    <p:bg>
      <p:bgPr>
        <a:solidFill>
          <a:srgbClr val="FFEBE8"/>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170878FB-334C-97E6-6586-33321D5CF75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1">
                <a:solidFill>
                  <a:schemeClr val="tx2"/>
                </a:solidFill>
                <a:latin typeface="+mn-lt"/>
              </a:defRPr>
            </a:lvl1pPr>
            <a:lvl2pPr marL="457200" indent="0">
              <a:buNone/>
              <a:defRPr/>
            </a:lvl2pPr>
          </a:lstStyle>
          <a:p>
            <a:pPr lvl="0"/>
            <a:r>
              <a:rPr lang="sv-SE"/>
              <a:t>Rubrik</a:t>
            </a:r>
          </a:p>
        </p:txBody>
      </p:sp>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2026-01-13</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3" name="Platshållare för innehåll 14">
            <a:extLst>
              <a:ext uri="{FF2B5EF4-FFF2-40B4-BE49-F238E27FC236}">
                <a16:creationId xmlns:a16="http://schemas.microsoft.com/office/drawing/2014/main" id="{B952E2A6-92D9-7AEA-1AF8-8FFC1C614F70}"/>
              </a:ext>
            </a:extLst>
          </p:cNvPr>
          <p:cNvSpPr>
            <a:spLocks noGrp="1"/>
          </p:cNvSpPr>
          <p:nvPr>
            <p:ph sz="quarter" idx="19" hasCustomPrompt="1"/>
          </p:nvPr>
        </p:nvSpPr>
        <p:spPr>
          <a:xfrm>
            <a:off x="839787" y="3187286"/>
            <a:ext cx="7313609" cy="3121305"/>
          </a:xfrm>
        </p:spPr>
        <p:txBody>
          <a:bodyPr>
            <a:noAutofit/>
          </a:bodyPr>
          <a:lstStyle>
            <a:lvl1pPr marL="0" indent="0">
              <a:buFont typeface="+mj-lt"/>
              <a:buNone/>
              <a:defRPr sz="2200">
                <a:solidFill>
                  <a:schemeClr val="tx2"/>
                </a:solidFill>
              </a:defRPr>
            </a:lvl1pPr>
            <a:lvl2pPr>
              <a:defRPr sz="20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a:t>Text eller annat innehåll</a:t>
            </a:r>
          </a:p>
        </p:txBody>
      </p:sp>
    </p:spTree>
    <p:extLst>
      <p:ext uri="{BB962C8B-B14F-4D97-AF65-F5344CB8AC3E}">
        <p14:creationId xmlns:p14="http://schemas.microsoft.com/office/powerpoint/2010/main" val="2310318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Rubrikbild 1">
    <p:bg>
      <p:bgPr>
        <a:solidFill>
          <a:srgbClr val="FFEBE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6A715-7938-A270-CE32-504E536F8D83}"/>
              </a:ext>
            </a:extLst>
          </p:cNvPr>
          <p:cNvSpPr>
            <a:spLocks noGrp="1"/>
          </p:cNvSpPr>
          <p:nvPr>
            <p:ph type="ctrTitle" hasCustomPrompt="1"/>
          </p:nvPr>
        </p:nvSpPr>
        <p:spPr>
          <a:xfrm>
            <a:off x="838199" y="2685826"/>
            <a:ext cx="10502154" cy="2145418"/>
          </a:xfrm>
        </p:spPr>
        <p:txBody>
          <a:bodyPr anchor="b">
            <a:noAutofit/>
          </a:bodyPr>
          <a:lstStyle>
            <a:lvl1pPr algn="l">
              <a:lnSpc>
                <a:spcPct val="90000"/>
              </a:lnSpc>
              <a:defRPr sz="7200">
                <a:solidFill>
                  <a:schemeClr val="accent3"/>
                </a:solidFill>
                <a:latin typeface="AvenirNext LT Pro Bold" panose="020B0504020202020204" pitchFamily="34" charset="0"/>
              </a:defRPr>
            </a:lvl1pPr>
          </a:lstStyle>
          <a:p>
            <a:r>
              <a:rPr lang="sv-SE"/>
              <a:t>Rubrik</a:t>
            </a:r>
          </a:p>
        </p:txBody>
      </p:sp>
      <p:sp>
        <p:nvSpPr>
          <p:cNvPr id="3" name="Underrubrik 2">
            <a:extLst>
              <a:ext uri="{FF2B5EF4-FFF2-40B4-BE49-F238E27FC236}">
                <a16:creationId xmlns:a16="http://schemas.microsoft.com/office/drawing/2014/main" id="{C34920DF-DB3F-70AF-AAFD-9E2C005C29F8}"/>
              </a:ext>
            </a:extLst>
          </p:cNvPr>
          <p:cNvSpPr>
            <a:spLocks noGrp="1"/>
          </p:cNvSpPr>
          <p:nvPr>
            <p:ph type="subTitle" idx="1" hasCustomPrompt="1"/>
          </p:nvPr>
        </p:nvSpPr>
        <p:spPr>
          <a:xfrm>
            <a:off x="838200" y="4896196"/>
            <a:ext cx="10502154" cy="1065333"/>
          </a:xfrm>
        </p:spPr>
        <p:txBody>
          <a:bodyPr>
            <a:noAutofit/>
          </a:bodyPr>
          <a:lstStyle>
            <a:lvl1pPr marL="0" indent="0" algn="l">
              <a:buNone/>
              <a:defRPr sz="2400" b="0" i="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4" name="Platshållare för datum 3">
            <a:extLst>
              <a:ext uri="{FF2B5EF4-FFF2-40B4-BE49-F238E27FC236}">
                <a16:creationId xmlns:a16="http://schemas.microsoft.com/office/drawing/2014/main" id="{DE3C9C90-48B9-15C3-3CB2-7C1B3952EC50}"/>
              </a:ext>
            </a:extLst>
          </p:cNvPr>
          <p:cNvSpPr>
            <a:spLocks noGrp="1"/>
          </p:cNvSpPr>
          <p:nvPr>
            <p:ph type="dt" sz="half" idx="10"/>
          </p:nvPr>
        </p:nvSpPr>
        <p:spPr/>
        <p:txBody>
          <a:bodyPr/>
          <a:lstStyle>
            <a:lvl1pPr>
              <a:defRPr>
                <a:solidFill>
                  <a:schemeClr val="accent3"/>
                </a:solidFill>
              </a:defRPr>
            </a:lvl1pPr>
          </a:lstStyle>
          <a:p>
            <a:fld id="{3C9CDAC1-0A76-4CCB-B13B-CDEA79253170}" type="datetime1">
              <a:rPr lang="sv-SE" smtClean="0"/>
              <a:pPr/>
              <a:t>2026-01-13</a:t>
            </a:fld>
            <a:endParaRPr lang="sv-SE"/>
          </a:p>
        </p:txBody>
      </p:sp>
      <p:sp>
        <p:nvSpPr>
          <p:cNvPr id="5" name="Platshållare för sidfot 4">
            <a:extLst>
              <a:ext uri="{FF2B5EF4-FFF2-40B4-BE49-F238E27FC236}">
                <a16:creationId xmlns:a16="http://schemas.microsoft.com/office/drawing/2014/main" id="{545FE6CA-C330-0CAC-87C2-E345303B91D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6" name="Platshållare för bildnummer 5">
            <a:extLst>
              <a:ext uri="{FF2B5EF4-FFF2-40B4-BE49-F238E27FC236}">
                <a16:creationId xmlns:a16="http://schemas.microsoft.com/office/drawing/2014/main" id="{D77B3C30-6165-380B-5C9A-71FB1AA9AE3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421833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Rubrikbild beige">
    <p:bg>
      <p:bgPr>
        <a:solidFill>
          <a:srgbClr val="F7F2EB"/>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E9786BC0-DEEA-DDE5-AB67-3AC0424BE39A}"/>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2026-01-13</a:t>
            </a:fld>
            <a:endParaRPr lang="sv-SE"/>
          </a:p>
        </p:txBody>
      </p:sp>
      <p:sp>
        <p:nvSpPr>
          <p:cNvPr id="16" name="Platshållare för sidfot 4">
            <a:extLst>
              <a:ext uri="{FF2B5EF4-FFF2-40B4-BE49-F238E27FC236}">
                <a16:creationId xmlns:a16="http://schemas.microsoft.com/office/drawing/2014/main" id="{E0CF1320-EB42-4D53-C6FB-4B8C0A6E585F}"/>
              </a:ext>
            </a:extLst>
          </p:cNvPr>
          <p:cNvSpPr>
            <a:spLocks noGrp="1"/>
          </p:cNvSpPr>
          <p:nvPr>
            <p:ph type="ftr" sz="quarter" idx="11"/>
          </p:nvPr>
        </p:nvSpPr>
        <p:spPr>
          <a:xfrm>
            <a:off x="4038600" y="6356350"/>
            <a:ext cx="4114800" cy="365125"/>
          </a:xfrm>
        </p:spPr>
        <p:txBody>
          <a:bodyPr/>
          <a:lstStyle/>
          <a:p>
            <a:endParaRPr lang="sv-SE"/>
          </a:p>
        </p:txBody>
      </p:sp>
      <p:sp>
        <p:nvSpPr>
          <p:cNvPr id="23" name="Platshållare för bildnummer 5">
            <a:extLst>
              <a:ext uri="{FF2B5EF4-FFF2-40B4-BE49-F238E27FC236}">
                <a16:creationId xmlns:a16="http://schemas.microsoft.com/office/drawing/2014/main" id="{3D623F1B-DF7C-7C3E-2E47-C4177A62D014}"/>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a:p>
        </p:txBody>
      </p:sp>
      <p:sp>
        <p:nvSpPr>
          <p:cNvPr id="24" name="Platshållare för text 16">
            <a:extLst>
              <a:ext uri="{FF2B5EF4-FFF2-40B4-BE49-F238E27FC236}">
                <a16:creationId xmlns:a16="http://schemas.microsoft.com/office/drawing/2014/main" id="{18BBF61C-F34C-29EE-A044-30894E200B3B}"/>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a:t>Underrubrik</a:t>
            </a:r>
          </a:p>
        </p:txBody>
      </p:sp>
      <p:sp>
        <p:nvSpPr>
          <p:cNvPr id="25" name="Platshållare för text 18">
            <a:extLst>
              <a:ext uri="{FF2B5EF4-FFF2-40B4-BE49-F238E27FC236}">
                <a16:creationId xmlns:a16="http://schemas.microsoft.com/office/drawing/2014/main" id="{BF44C984-633F-49C4-83AD-9F5B8A5CEBFC}"/>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1">
                <a:solidFill>
                  <a:schemeClr val="tx1"/>
                </a:solidFill>
                <a:latin typeface="+mj-lt"/>
              </a:defRPr>
            </a:lvl1pPr>
          </a:lstStyle>
          <a:p>
            <a:pPr lvl="0"/>
            <a:r>
              <a:rPr lang="sv-SE"/>
              <a:t>Rubrik</a:t>
            </a:r>
          </a:p>
        </p:txBody>
      </p:sp>
    </p:spTree>
    <p:extLst>
      <p:ext uri="{BB962C8B-B14F-4D97-AF65-F5344CB8AC3E}">
        <p14:creationId xmlns:p14="http://schemas.microsoft.com/office/powerpoint/2010/main" val="407310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4265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69999" y="1220400"/>
            <a:ext cx="5691600" cy="4863600"/>
          </a:xfrm>
        </p:spPr>
        <p:txBody>
          <a:bodyPr>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4" hasCustomPrompt="1"/>
          </p:nvPr>
        </p:nvSpPr>
        <p:spPr>
          <a:xfrm>
            <a:off x="6231423" y="1220400"/>
            <a:ext cx="5691600" cy="4863600"/>
          </a:xfrm>
        </p:spPr>
        <p:txBody>
          <a:bodyPr>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6"/>
          <p:cNvSpPr>
            <a:spLocks noGrp="1"/>
          </p:cNvSpPr>
          <p:nvPr>
            <p:ph sz="quarter" idx="14" hasCustomPrompt="1"/>
          </p:nvPr>
        </p:nvSpPr>
        <p:spPr>
          <a:xfrm>
            <a:off x="8218800" y="1220400"/>
            <a:ext cx="37044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700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6"/>
          <p:cNvSpPr>
            <a:spLocks noGrp="1"/>
          </p:cNvSpPr>
          <p:nvPr>
            <p:ph sz="quarter" idx="14" hasCustomPrompt="1"/>
          </p:nvPr>
        </p:nvSpPr>
        <p:spPr>
          <a:xfrm>
            <a:off x="4244400" y="1220400"/>
            <a:ext cx="7678800" cy="4863600"/>
          </a:xfrm>
          <a:noFill/>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700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6"/>
          <p:cNvSpPr>
            <a:spLocks noGrp="1"/>
          </p:cNvSpPr>
          <p:nvPr>
            <p:ph sz="quarter" idx="14" hasCustomPrompt="1"/>
          </p:nvPr>
        </p:nvSpPr>
        <p:spPr>
          <a:xfrm>
            <a:off x="42444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8" name="Platshållare för innehåll 6"/>
          <p:cNvSpPr>
            <a:spLocks noGrp="1"/>
          </p:cNvSpPr>
          <p:nvPr>
            <p:ph sz="quarter" idx="15" hasCustomPrompt="1"/>
          </p:nvPr>
        </p:nvSpPr>
        <p:spPr>
          <a:xfrm>
            <a:off x="8218800" y="1220400"/>
            <a:ext cx="3704400" cy="4863600"/>
          </a:xfrm>
        </p:spPr>
        <p:txBody>
          <a:bodyPr>
            <a:normAutofit/>
          </a:bodyPr>
          <a:lstStyle>
            <a:lvl1pPr>
              <a:defRPr sz="2000"/>
            </a:lvl1pPr>
            <a:lvl2pPr>
              <a:defRPr sz="2000"/>
            </a:lvl2pPr>
            <a:lvl3pPr>
              <a:defRPr sz="1800"/>
            </a:lvl3pPr>
            <a:lvl4pPr>
              <a:defRPr sz="1800"/>
            </a:lvl4pPr>
            <a:lvl5pPr>
              <a:defRPr sz="1800"/>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69999" y="1569034"/>
            <a:ext cx="5691600" cy="627489"/>
          </a:xfrm>
        </p:spPr>
        <p:txBody>
          <a:bodyPr lIns="0" rIns="0">
            <a:normAutofit/>
          </a:bodyPr>
          <a:lstStyle>
            <a:lvl1pPr marL="0" indent="0">
              <a:spcBef>
                <a:spcPts val="0"/>
              </a:spcBef>
              <a:buNone/>
              <a:defRPr sz="3200" b="1">
                <a:solidFill>
                  <a:schemeClr val="tx1"/>
                </a:solidFill>
              </a:defRPr>
            </a:lvl1pPr>
          </a:lstStyle>
          <a:p>
            <a:pPr lvl="0"/>
            <a:r>
              <a:rPr lang="sv-SE"/>
              <a:t>Underrubrik</a:t>
            </a:r>
          </a:p>
        </p:txBody>
      </p:sp>
      <p:sp>
        <p:nvSpPr>
          <p:cNvPr id="7" name="Platshållare för innehåll 6"/>
          <p:cNvSpPr>
            <a:spLocks noGrp="1"/>
          </p:cNvSpPr>
          <p:nvPr>
            <p:ph sz="quarter" idx="13" hasCustomPrompt="1"/>
          </p:nvPr>
        </p:nvSpPr>
        <p:spPr>
          <a:xfrm>
            <a:off x="269999" y="2322311"/>
            <a:ext cx="5691600" cy="3758444"/>
          </a:xfrm>
        </p:spPr>
        <p:txBody>
          <a:bodyPr tIns="0" bIns="0">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1423" y="1569034"/>
            <a:ext cx="5691600" cy="627489"/>
          </a:xfrm>
        </p:spPr>
        <p:txBody>
          <a:bodyPr lIns="0" rIns="0">
            <a:normAutofit/>
          </a:bodyPr>
          <a:lstStyle>
            <a:lvl1pPr marL="0" indent="0">
              <a:spcBef>
                <a:spcPts val="0"/>
              </a:spcBef>
              <a:buNone/>
              <a:defRPr sz="3200" b="1">
                <a:solidFill>
                  <a:schemeClr val="tx1"/>
                </a:solidFill>
              </a:defRPr>
            </a:lvl1pPr>
          </a:lstStyle>
          <a:p>
            <a:pPr lvl="0"/>
            <a:r>
              <a:rPr lang="sv-SE"/>
              <a:t>Underrubrik</a:t>
            </a:r>
          </a:p>
        </p:txBody>
      </p:sp>
      <p:sp>
        <p:nvSpPr>
          <p:cNvPr id="12" name="Platshållare för innehåll 6"/>
          <p:cNvSpPr>
            <a:spLocks noGrp="1"/>
          </p:cNvSpPr>
          <p:nvPr>
            <p:ph sz="quarter" idx="14" hasCustomPrompt="1"/>
          </p:nvPr>
        </p:nvSpPr>
        <p:spPr>
          <a:xfrm>
            <a:off x="6231423" y="2322311"/>
            <a:ext cx="5691600"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678800" cy="627489"/>
          </a:xfrm>
        </p:spPr>
        <p:txBody>
          <a:bodyPr lIns="270000" rIns="0">
            <a:normAutofit/>
          </a:bodyPr>
          <a:lstStyle>
            <a:lvl1pPr marL="0" indent="0">
              <a:spcBef>
                <a:spcPts val="0"/>
              </a:spcBef>
              <a:buNone/>
              <a:defRPr sz="3200" b="1">
                <a:solidFill>
                  <a:schemeClr val="bg2"/>
                </a:solidFill>
              </a:defRPr>
            </a:lvl1pPr>
          </a:lstStyle>
          <a:p>
            <a:pPr lvl="0"/>
            <a:r>
              <a:rPr lang="sv-SE"/>
              <a:t>Underrubrik</a:t>
            </a:r>
          </a:p>
        </p:txBody>
      </p:sp>
      <p:sp>
        <p:nvSpPr>
          <p:cNvPr id="7" name="Platshållare för innehåll 6"/>
          <p:cNvSpPr>
            <a:spLocks noGrp="1"/>
          </p:cNvSpPr>
          <p:nvPr>
            <p:ph sz="quarter" idx="13" hasCustomPrompt="1"/>
          </p:nvPr>
        </p:nvSpPr>
        <p:spPr>
          <a:xfrm>
            <a:off x="270000" y="2322000"/>
            <a:ext cx="7678800" cy="3758400"/>
          </a:xfrm>
        </p:spPr>
        <p:txBody>
          <a:bodyPr lIns="27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53200" cy="720000"/>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269823" y="1220400"/>
            <a:ext cx="11653200" cy="4860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D92A59B5-DED4-D052-B0C0-B2E49790D93A}"/>
              </a:ext>
            </a:extLst>
          </p:cNvPr>
          <p:cNvSpPr/>
          <p:nvPr userDrawn="1">
            <p:custDataLst>
              <p:tags r:id="rId20"/>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9" userDrawn="1">
          <p15:clr>
            <a:srgbClr val="F26B43"/>
          </p15:clr>
        </p15:guide>
        <p15:guide id="6" orient="horz" pos="221" userDrawn="1">
          <p15:clr>
            <a:srgbClr val="F26B43"/>
          </p15:clr>
        </p15:guide>
        <p15:guide id="7" orient="horz" pos="3829" userDrawn="1">
          <p15:clr>
            <a:srgbClr val="F26B43"/>
          </p15:clr>
        </p15:guide>
        <p15:guide id="8" orient="horz" pos="7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AE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mn-lt"/>
              </a:defRPr>
            </a:lvl1pPr>
          </a:lstStyle>
          <a:p>
            <a:fld id="{8E7D24E2-704C-4D37-BA3F-3A87B7C16133}" type="datetimeFigureOut">
              <a:rPr lang="sv-SE" smtClean="0"/>
              <a:pPr/>
              <a:t>2026-01-13</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mn-lt"/>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mn-lt"/>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FEF18A2F-1B92-68B3-D226-FD8FBBC5BAE0}"/>
              </a:ext>
              <a:ext uri="{C183D7F6-B498-43B3-948B-1728B52AA6E4}">
                <adec:decorative xmlns:adec="http://schemas.microsoft.com/office/drawing/2017/decorative" val="1"/>
              </a:ext>
            </a:extLst>
          </p:cNvPr>
          <p:cNvSpPr txBox="1">
            <a:spLocks/>
          </p:cNvSpPr>
          <p:nvPr/>
        </p:nvSpPr>
        <p:spPr>
          <a:xfrm>
            <a:off x="407892" y="311234"/>
            <a:ext cx="1332000" cy="551506"/>
          </a:xfrm>
          <a:prstGeom prst="rect">
            <a:avLst/>
          </a:prstGeom>
          <a:blipFill>
            <a:blip r:embed="rId1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pic>
        <p:nvPicPr>
          <p:cNvPr id="9" name="Bildobjekt 8" descr="En bild som visar Grafik, Teckensnitt, skärmbild, grafisk design&#10;&#10;AI-genererat innehåll kan vara felaktigt.">
            <a:extLst>
              <a:ext uri="{FF2B5EF4-FFF2-40B4-BE49-F238E27FC236}">
                <a16:creationId xmlns:a16="http://schemas.microsoft.com/office/drawing/2014/main" id="{1CBE7832-67D1-EF3F-3031-F913C25CAB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25657" y="339040"/>
            <a:ext cx="1395378" cy="495893"/>
          </a:xfrm>
          <a:prstGeom prst="rect">
            <a:avLst/>
          </a:prstGeom>
        </p:spPr>
      </p:pic>
    </p:spTree>
    <p:extLst>
      <p:ext uri="{BB962C8B-B14F-4D97-AF65-F5344CB8AC3E}">
        <p14:creationId xmlns:p14="http://schemas.microsoft.com/office/powerpoint/2010/main" val="33756964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33FEECF-E3D9-8C2D-6BA3-D0ECB5E97E38}"/>
              </a:ext>
            </a:extLst>
          </p:cNvPr>
          <p:cNvPicPr>
            <a:picLocks noChangeAspect="1"/>
          </p:cNvPicPr>
          <p:nvPr/>
        </p:nvPicPr>
        <p:blipFill>
          <a:blip r:embed="rId3"/>
          <a:stretch>
            <a:fillRect/>
          </a:stretch>
        </p:blipFill>
        <p:spPr>
          <a:xfrm rot="261673">
            <a:off x="6267028" y="2380470"/>
            <a:ext cx="5107892" cy="3575524"/>
          </a:xfrm>
          <a:prstGeom prst="rect">
            <a:avLst/>
          </a:prstGeom>
        </p:spPr>
      </p:pic>
      <p:sp>
        <p:nvSpPr>
          <p:cNvPr id="5" name="Rubrik 4"/>
          <p:cNvSpPr>
            <a:spLocks noGrp="1"/>
          </p:cNvSpPr>
          <p:nvPr>
            <p:ph type="ctrTitle"/>
          </p:nvPr>
        </p:nvSpPr>
        <p:spPr>
          <a:xfrm>
            <a:off x="483702" y="482917"/>
            <a:ext cx="9799654" cy="1698735"/>
          </a:xfrm>
        </p:spPr>
        <p:txBody>
          <a:bodyPr>
            <a:normAutofit fontScale="90000"/>
          </a:bodyPr>
          <a:lstStyle/>
          <a:p>
            <a:r>
              <a:rPr lang="sv-SE"/>
              <a:t>Kort sammanfattning av resultaten från samtliga workshops om framtidens socialtjänst</a:t>
            </a:r>
          </a:p>
        </p:txBody>
      </p:sp>
      <p:sp>
        <p:nvSpPr>
          <p:cNvPr id="6" name="Underrubrik 5"/>
          <p:cNvSpPr>
            <a:spLocks noGrp="1"/>
          </p:cNvSpPr>
          <p:nvPr>
            <p:ph type="subTitle" idx="1"/>
          </p:nvPr>
        </p:nvSpPr>
        <p:spPr/>
        <p:txBody>
          <a:bodyPr/>
          <a:lstStyle/>
          <a:p>
            <a:r>
              <a:rPr lang="sv-SE"/>
              <a:t> - Vilka förflyttningar behöver vi göra? </a:t>
            </a:r>
          </a:p>
        </p:txBody>
      </p:sp>
      <p:sp>
        <p:nvSpPr>
          <p:cNvPr id="7" name="Platshållare för text 6"/>
          <p:cNvSpPr>
            <a:spLocks noGrp="1"/>
          </p:cNvSpPr>
          <p:nvPr>
            <p:ph type="body" sz="quarter" idx="10"/>
          </p:nvPr>
        </p:nvSpPr>
        <p:spPr/>
        <p:txBody>
          <a:bodyPr/>
          <a:lstStyle/>
          <a:p>
            <a:r>
              <a:rPr lang="sv-SE"/>
              <a:t>Chefsforum 28 november 2025</a:t>
            </a:r>
          </a:p>
        </p:txBody>
      </p:sp>
    </p:spTree>
    <p:extLst>
      <p:ext uri="{BB962C8B-B14F-4D97-AF65-F5344CB8AC3E}">
        <p14:creationId xmlns:p14="http://schemas.microsoft.com/office/powerpoint/2010/main" val="60485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CC875-520A-4129-58A3-C028C372E74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DBD0A6A-2D25-A98D-34AD-5A75A53FCF82}"/>
              </a:ext>
            </a:extLst>
          </p:cNvPr>
          <p:cNvSpPr>
            <a:spLocks noGrp="1"/>
          </p:cNvSpPr>
          <p:nvPr>
            <p:ph type="title"/>
          </p:nvPr>
        </p:nvSpPr>
        <p:spPr>
          <a:xfrm>
            <a:off x="269823" y="360001"/>
            <a:ext cx="7074874" cy="720000"/>
          </a:xfrm>
        </p:spPr>
        <p:txBody>
          <a:bodyPr>
            <a:normAutofit fontScale="90000"/>
          </a:bodyPr>
          <a:lstStyle/>
          <a:p>
            <a:r>
              <a:rPr lang="sv-SE"/>
              <a:t>Vad sluta med för att ge utrymme till nytt?    </a:t>
            </a:r>
          </a:p>
        </p:txBody>
      </p:sp>
      <p:sp>
        <p:nvSpPr>
          <p:cNvPr id="5" name="textruta 4">
            <a:extLst>
              <a:ext uri="{FF2B5EF4-FFF2-40B4-BE49-F238E27FC236}">
                <a16:creationId xmlns:a16="http://schemas.microsoft.com/office/drawing/2014/main" id="{B18D4971-2AD8-AA9B-A3E7-78759D7763DE}"/>
              </a:ext>
            </a:extLst>
          </p:cNvPr>
          <p:cNvSpPr txBox="1"/>
          <p:nvPr/>
        </p:nvSpPr>
        <p:spPr>
          <a:xfrm>
            <a:off x="480728" y="2271199"/>
            <a:ext cx="11012128" cy="2769989"/>
          </a:xfrm>
          <a:prstGeom prst="rect">
            <a:avLst/>
          </a:prstGeom>
          <a:noFill/>
        </p:spPr>
        <p:txBody>
          <a:bodyPr wrap="square">
            <a:spAutoFit/>
          </a:bodyPr>
          <a:lstStyle/>
          <a:p>
            <a:pPr marL="285750" indent="-285750">
              <a:spcBef>
                <a:spcPts val="1200"/>
              </a:spcBef>
              <a:buFont typeface="Arial" panose="020B0604020202020204" pitchFamily="34" charset="0"/>
              <a:buChar char="•"/>
            </a:pPr>
            <a:r>
              <a:rPr lang="sv-SE" b="1"/>
              <a:t>Minska dubbelarbete och administration</a:t>
            </a:r>
            <a:r>
              <a:rPr lang="sv-SE"/>
              <a:t>: samlad dokumentation, standardiserade format och automatisering, förenkla och digitalisera rutiner, ta bort fysiska akter.</a:t>
            </a:r>
          </a:p>
          <a:p>
            <a:pPr marL="285750" indent="-285750">
              <a:spcBef>
                <a:spcPts val="1200"/>
              </a:spcBef>
              <a:buFont typeface="Arial" panose="020B0604020202020204" pitchFamily="34" charset="0"/>
              <a:buChar char="•"/>
            </a:pPr>
            <a:r>
              <a:rPr lang="sv-SE" b="1"/>
              <a:t>Avveckla ineffektiva arbetssätt</a:t>
            </a:r>
            <a:r>
              <a:rPr lang="sv-SE"/>
              <a:t>: ta bort insatser och metoder utan evidens samt gamla rutiner och forum som inte skapar värde. Processkartläggning för att ta bort onödiga moment.</a:t>
            </a:r>
          </a:p>
          <a:p>
            <a:pPr marL="285750" indent="-285750">
              <a:spcBef>
                <a:spcPts val="1200"/>
              </a:spcBef>
              <a:buFont typeface="Arial" panose="020B0604020202020204" pitchFamily="34" charset="0"/>
              <a:buChar char="•"/>
            </a:pPr>
            <a:r>
              <a:rPr lang="sv-SE" b="1"/>
              <a:t>Effektivisera möten</a:t>
            </a:r>
            <a:r>
              <a:rPr lang="sv-SE"/>
              <a:t>: kortare och färre interna möten som ersätts med mejl, slå ihop individuella uppföljningsmöte vid flera insatser.</a:t>
            </a:r>
          </a:p>
          <a:p>
            <a:pPr marL="285750" indent="-285750">
              <a:spcBef>
                <a:spcPts val="1200"/>
              </a:spcBef>
              <a:buFont typeface="Arial" panose="020B0604020202020204" pitchFamily="34" charset="0"/>
              <a:buChar char="•"/>
            </a:pPr>
            <a:r>
              <a:rPr lang="sv-SE" b="1"/>
              <a:t>Automatisera och digitalisera</a:t>
            </a:r>
            <a:r>
              <a:rPr lang="sv-SE"/>
              <a:t>: införa digital tidsbokning och enklare uppföljnings- och analysverktyg, automatisera och digitalisera rutinmässiga/administrativa uppgifter.</a:t>
            </a:r>
          </a:p>
        </p:txBody>
      </p:sp>
      <p:pic>
        <p:nvPicPr>
          <p:cNvPr id="6" name="Bildobjekt 5">
            <a:extLst>
              <a:ext uri="{FF2B5EF4-FFF2-40B4-BE49-F238E27FC236}">
                <a16:creationId xmlns:a16="http://schemas.microsoft.com/office/drawing/2014/main" id="{772229F9-A07C-C76B-69E6-E614BA67DE1A}"/>
              </a:ext>
            </a:extLst>
          </p:cNvPr>
          <p:cNvPicPr>
            <a:picLocks noChangeAspect="1"/>
          </p:cNvPicPr>
          <p:nvPr/>
        </p:nvPicPr>
        <p:blipFill>
          <a:blip r:embed="rId3"/>
          <a:stretch>
            <a:fillRect/>
          </a:stretch>
        </p:blipFill>
        <p:spPr>
          <a:xfrm>
            <a:off x="6687115" y="360001"/>
            <a:ext cx="2903709" cy="1490570"/>
          </a:xfrm>
          <a:prstGeom prst="rect">
            <a:avLst/>
          </a:prstGeom>
        </p:spPr>
      </p:pic>
    </p:spTree>
    <p:extLst>
      <p:ext uri="{BB962C8B-B14F-4D97-AF65-F5344CB8AC3E}">
        <p14:creationId xmlns:p14="http://schemas.microsoft.com/office/powerpoint/2010/main" val="220520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647B4A-2496-58B4-C96A-DC018ADADE15}"/>
              </a:ext>
            </a:extLst>
          </p:cNvPr>
          <p:cNvSpPr>
            <a:spLocks noGrp="1"/>
          </p:cNvSpPr>
          <p:nvPr>
            <p:ph type="title"/>
          </p:nvPr>
        </p:nvSpPr>
        <p:spPr/>
        <p:txBody>
          <a:bodyPr>
            <a:noAutofit/>
          </a:bodyPr>
          <a:lstStyle/>
          <a:p>
            <a:r>
              <a:rPr lang="sv-SE" sz="3200"/>
              <a:t>Vilka strategiska aktiviteter har detta resulterat i? </a:t>
            </a:r>
          </a:p>
        </p:txBody>
      </p:sp>
      <p:sp>
        <p:nvSpPr>
          <p:cNvPr id="4" name="Platshållare för innehåll 3">
            <a:extLst>
              <a:ext uri="{FF2B5EF4-FFF2-40B4-BE49-F238E27FC236}">
                <a16:creationId xmlns:a16="http://schemas.microsoft.com/office/drawing/2014/main" id="{71E27833-B0EE-FEB5-EAF9-4BE443ED1A01}"/>
              </a:ext>
            </a:extLst>
          </p:cNvPr>
          <p:cNvSpPr>
            <a:spLocks noGrp="1"/>
          </p:cNvSpPr>
          <p:nvPr>
            <p:ph sz="quarter" idx="13"/>
          </p:nvPr>
        </p:nvSpPr>
        <p:spPr/>
        <p:txBody>
          <a:bodyPr vert="horz" lIns="0" tIns="0" rIns="0" bIns="0" rtlCol="0" anchor="t">
            <a:normAutofit fontScale="55000" lnSpcReduction="20000"/>
          </a:bodyPr>
          <a:lstStyle/>
          <a:p>
            <a:r>
              <a:rPr lang="sv-SE" b="1"/>
              <a:t>Utveckla insatser för att bättre möta behoven</a:t>
            </a:r>
            <a:endParaRPr lang="sv-SE" b="1">
              <a:ea typeface="+mn-lt"/>
              <a:cs typeface="+mn-lt"/>
            </a:endParaRPr>
          </a:p>
          <a:p>
            <a:pPr lvl="1"/>
            <a:r>
              <a:rPr lang="sv-SE">
                <a:ea typeface="+mn-lt"/>
                <a:cs typeface="+mn-lt"/>
              </a:rPr>
              <a:t>Öka kvaliteten genom att involvera barn, unga och vuxna i utvecklingen av verksamheten.</a:t>
            </a:r>
          </a:p>
          <a:p>
            <a:pPr lvl="1"/>
            <a:r>
              <a:rPr lang="sv-SE">
                <a:ea typeface="+mn-lt"/>
                <a:cs typeface="+mn-lt"/>
              </a:rPr>
              <a:t>Översyn över vilka behovsprövade insatser som kan bli icke behovsprövade samt utveckla nya icke behovsprövade insatser. </a:t>
            </a:r>
          </a:p>
          <a:p>
            <a:pPr lvl="1"/>
            <a:r>
              <a:rPr lang="sv-SE">
                <a:ea typeface="+mn-lt"/>
                <a:cs typeface="+mn-lt"/>
              </a:rPr>
              <a:t>Ta fram en ”Insatskatalog” över insatser med och utan behovsprövning där invånare och samverkansparter enkelt kan hitta information om socialtjänstens insatser.</a:t>
            </a:r>
            <a:endParaRPr lang="sv-SE">
              <a:cs typeface="Arial"/>
            </a:endParaRPr>
          </a:p>
          <a:p>
            <a:r>
              <a:rPr lang="sv-SE" b="1"/>
              <a:t>Utveckla myndighetsutövningen för att säkerställa en effektiv och rättssäker myndighetsutövning med hög kvalitet </a:t>
            </a:r>
          </a:p>
          <a:p>
            <a:pPr lvl="1"/>
            <a:r>
              <a:rPr lang="sv-SE"/>
              <a:t>Öka tillgängligheten till myndigheten och ge personer möjlighet att boka sin tid själv. </a:t>
            </a:r>
          </a:p>
          <a:p>
            <a:pPr lvl="1"/>
            <a:r>
              <a:rPr lang="sv-SE"/>
              <a:t>Utveckla arbetssätt för samordning av insatser och myndighetskontakter för individer med insatser från flera olika aktörer. </a:t>
            </a:r>
          </a:p>
          <a:p>
            <a:r>
              <a:rPr lang="sv-SE" b="1"/>
              <a:t>Säkerställa goda livsvillkor och framtidsutsikter för barn och unga</a:t>
            </a:r>
          </a:p>
          <a:p>
            <a:pPr lvl="1"/>
            <a:r>
              <a:rPr lang="sv-SE" sz="2200"/>
              <a:t>Arbeta kommunövergripande, samordnat och proaktivt för att säkerställa goda livsvillkor för barn och unga med fokus på lyckad skolgång, meningsfull fritid och trygga familjeförhållanden. </a:t>
            </a:r>
          </a:p>
          <a:p>
            <a:pPr lvl="1"/>
            <a:r>
              <a:rPr lang="sv-SE" sz="2200"/>
              <a:t>Utifrån en kommungemensam lokal lägesbild och behovsanalys utarbeta och genomföra en handlingsplan med samordnade aktiviteter från olika nämnders verksamheter. </a:t>
            </a:r>
          </a:p>
        </p:txBody>
      </p:sp>
      <p:sp>
        <p:nvSpPr>
          <p:cNvPr id="6" name="Platshållare för innehåll 5">
            <a:extLst>
              <a:ext uri="{FF2B5EF4-FFF2-40B4-BE49-F238E27FC236}">
                <a16:creationId xmlns:a16="http://schemas.microsoft.com/office/drawing/2014/main" id="{19CD461B-7A9E-E8B9-DDD4-9AA3AB6558DF}"/>
              </a:ext>
            </a:extLst>
          </p:cNvPr>
          <p:cNvSpPr>
            <a:spLocks noGrp="1"/>
          </p:cNvSpPr>
          <p:nvPr>
            <p:ph sz="quarter" idx="14"/>
          </p:nvPr>
        </p:nvSpPr>
        <p:spPr/>
        <p:txBody>
          <a:bodyPr>
            <a:normAutofit fontScale="47500" lnSpcReduction="20000"/>
          </a:bodyPr>
          <a:lstStyle/>
          <a:p>
            <a:r>
              <a:rPr lang="sv-SE" sz="2700" b="1"/>
              <a:t>Öka kvalitet och effekt av insatser genom att arbeta utifrån kunskapsbaserade metoder och säkerställa insatser som ger mätbara resultat</a:t>
            </a:r>
          </a:p>
          <a:p>
            <a:pPr lvl="1"/>
            <a:r>
              <a:rPr lang="sv-SE"/>
              <a:t>Genomföra individbaserad systematisk uppföljning, ISU, för att mäta resultat av insatser inom socialtjänstens alla verksamheter. Använda resultatet till att utveckla verksamhet och tillgång till insatser i dialog med utförare.</a:t>
            </a:r>
          </a:p>
          <a:p>
            <a:pPr lvl="1"/>
            <a:r>
              <a:rPr lang="sv-SE"/>
              <a:t>Utveckla dokumentation och uppföljning av insatser utan behovsprövning med systemstöd samt följa upp individens bedömning om behovet har tillgodosetts.</a:t>
            </a:r>
          </a:p>
          <a:p>
            <a:r>
              <a:rPr lang="sv-SE" sz="2700" b="1"/>
              <a:t>Utveckla service, tillgänglighet och bemötande</a:t>
            </a:r>
          </a:p>
          <a:p>
            <a:pPr lvl="1"/>
            <a:r>
              <a:rPr lang="sv-SE"/>
              <a:t>Utöka tillgängligheten utifrån invånares behov och erbjuda stöd utifrån deras önskemål vad gäller plats och tid. </a:t>
            </a:r>
          </a:p>
          <a:p>
            <a:pPr lvl="1"/>
            <a:r>
              <a:rPr lang="sv-SE"/>
              <a:t>Öka kännedom om socialtjänstens insatser hos kommunens invånare. </a:t>
            </a:r>
            <a:endParaRPr lang="sv-SE">
              <a:highlight>
                <a:srgbClr val="FFFF00"/>
              </a:highlight>
              <a:cs typeface="Arial"/>
            </a:endParaRPr>
          </a:p>
          <a:p>
            <a:pPr lvl="1"/>
            <a:r>
              <a:rPr lang="sv-SE"/>
              <a:t>Medverka i det kommunövergripande arbetet med att utveckla service, tillgänglighet och bemötande. Fokus ligger på utveckling av haninge.se, förberedelser för inrättande av ett kontaktcenter och på utveckling av digitala tjänster.</a:t>
            </a:r>
          </a:p>
          <a:p>
            <a:pPr lvl="1"/>
            <a:r>
              <a:rPr lang="sv-SE"/>
              <a:t>Genomföra klarspråksanpassning av information som går till enskilda så att förvaltningens tillgänglighet ökar. </a:t>
            </a:r>
          </a:p>
          <a:p>
            <a:r>
              <a:rPr lang="sv-SE" sz="2700" b="1"/>
              <a:t>Avveckla, förenkla och automatisera administration för att kunna fokusera på kärnuppdraget</a:t>
            </a:r>
          </a:p>
          <a:p>
            <a:pPr lvl="1"/>
            <a:r>
              <a:rPr lang="sv-SE"/>
              <a:t>Använda systemstöd optimalt för att minska onödig administration.</a:t>
            </a:r>
          </a:p>
          <a:p>
            <a:pPr lvl="1"/>
            <a:r>
              <a:rPr lang="sv-SE"/>
              <a:t>För att effektivisera verksamheten och frigöra tid ska följande digitala initiativ genomföras: Skanningsrobot, Automatiserad bemanning (Autoschema), AI-transkribering och Digitalt översättningsverktyg. </a:t>
            </a:r>
          </a:p>
          <a:p>
            <a:pPr lvl="1"/>
            <a:r>
              <a:rPr lang="sv-SE"/>
              <a:t>Använda digitala lösningar när det går som bidrar till god kvalitet för den enskilde. ​Digitalt först gäller som princip vid verksamhetsutveckling för att frigöra tid.</a:t>
            </a:r>
          </a:p>
          <a:p>
            <a:endParaRPr lang="sv-SE"/>
          </a:p>
        </p:txBody>
      </p:sp>
    </p:spTree>
    <p:extLst>
      <p:ext uri="{BB962C8B-B14F-4D97-AF65-F5344CB8AC3E}">
        <p14:creationId xmlns:p14="http://schemas.microsoft.com/office/powerpoint/2010/main" val="1565717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9C0DE-48FF-4A05-F291-5AC4BAD0F9CE}"/>
              </a:ext>
            </a:extLst>
          </p:cNvPr>
          <p:cNvSpPr>
            <a:spLocks noGrp="1"/>
          </p:cNvSpPr>
          <p:nvPr>
            <p:ph type="title"/>
          </p:nvPr>
        </p:nvSpPr>
        <p:spPr/>
        <p:txBody>
          <a:bodyPr>
            <a:normAutofit fontScale="90000"/>
          </a:bodyPr>
          <a:lstStyle/>
          <a:p>
            <a:pPr>
              <a:spcBef>
                <a:spcPts val="1800"/>
              </a:spcBef>
            </a:pPr>
            <a:r>
              <a:rPr lang="sv-SE"/>
              <a:t>Reflektioner från workshops</a:t>
            </a:r>
            <a:br>
              <a:rPr lang="sv-SE"/>
            </a:br>
            <a:br>
              <a:rPr lang="sv-SE"/>
            </a:br>
            <a:endParaRPr lang="sv-SE" sz="2200"/>
          </a:p>
        </p:txBody>
      </p:sp>
      <p:sp>
        <p:nvSpPr>
          <p:cNvPr id="4" name="Rectangle 1">
            <a:extLst>
              <a:ext uri="{FF2B5EF4-FFF2-40B4-BE49-F238E27FC236}">
                <a16:creationId xmlns:a16="http://schemas.microsoft.com/office/drawing/2014/main" id="{0568BF2B-227E-53C8-EBE7-A98285CC97F0}"/>
              </a:ext>
            </a:extLst>
          </p:cNvPr>
          <p:cNvSpPr>
            <a:spLocks noGrp="1" noChangeArrowheads="1"/>
          </p:cNvSpPr>
          <p:nvPr>
            <p:ph sz="quarter" idx="13"/>
          </p:nvPr>
        </p:nvSpPr>
        <p:spPr bwMode="auto">
          <a:xfrm>
            <a:off x="377732" y="2030368"/>
            <a:ext cx="891087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buNone/>
              <a:tabLst/>
            </a:pPr>
            <a:r>
              <a:rPr kumimoji="0" lang="sv-SE" altLang="sv-SE" sz="1800" b="0" i="0" u="none" strike="noStrike" cap="none" normalizeH="0" baseline="0">
                <a:ln>
                  <a:noFill/>
                </a:ln>
                <a:solidFill>
                  <a:schemeClr val="tx1"/>
                </a:solidFill>
                <a:effectLst/>
                <a:latin typeface="Arial" panose="020B0604020202020204" pitchFamily="34" charset="0"/>
              </a:rPr>
              <a:t>✅ </a:t>
            </a:r>
            <a:r>
              <a:rPr kumimoji="0" lang="sv-SE" altLang="sv-SE" sz="2000" b="0" i="0" u="none" strike="noStrike" cap="none" normalizeH="0" baseline="0">
                <a:ln>
                  <a:noFill/>
                </a:ln>
                <a:solidFill>
                  <a:schemeClr val="tx1"/>
                </a:solidFill>
                <a:effectLst/>
                <a:latin typeface="Arial" panose="020B0604020202020204" pitchFamily="34" charset="0"/>
              </a:rPr>
              <a:t>Givande och kreativa diskussioner, särskilt i grupp.</a:t>
            </a:r>
          </a:p>
          <a:p>
            <a:pPr marL="0" marR="0" lvl="0" indent="0" algn="l" defTabSz="914400" rtl="0" eaLnBrk="0" fontAlgn="base" latinLnBrk="0" hangingPunct="0">
              <a:lnSpc>
                <a:spcPct val="100000"/>
              </a:lnSpc>
              <a:spcBef>
                <a:spcPts val="1200"/>
              </a:spcBef>
              <a:spcAft>
                <a:spcPct val="0"/>
              </a:spcAft>
              <a:buClrTx/>
              <a:buSzTx/>
              <a:buNone/>
              <a:tabLst/>
            </a:pPr>
            <a:r>
              <a:rPr kumimoji="0" lang="sv-SE" altLang="sv-SE" sz="2000" b="0" i="0" u="none" strike="noStrike" cap="none" normalizeH="0" baseline="0">
                <a:ln>
                  <a:noFill/>
                </a:ln>
                <a:solidFill>
                  <a:schemeClr val="tx1"/>
                </a:solidFill>
                <a:effectLst/>
                <a:latin typeface="Arial" panose="020B0604020202020204" pitchFamily="34" charset="0"/>
              </a:rPr>
              <a:t>🤝 Bra samverkan mellan olika funktioner och kollegor.</a:t>
            </a:r>
          </a:p>
          <a:p>
            <a:pPr marL="0" marR="0" lvl="0" indent="0" algn="l" defTabSz="914400" rtl="0" eaLnBrk="0" fontAlgn="base" latinLnBrk="0" hangingPunct="0">
              <a:lnSpc>
                <a:spcPct val="100000"/>
              </a:lnSpc>
              <a:spcBef>
                <a:spcPts val="1200"/>
              </a:spcBef>
              <a:spcAft>
                <a:spcPct val="0"/>
              </a:spcAft>
              <a:buClrTx/>
              <a:buSzTx/>
              <a:buNone/>
              <a:tabLst/>
            </a:pPr>
            <a:r>
              <a:rPr kumimoji="0" lang="sv-SE" altLang="sv-SE" sz="2000" b="0" i="0" u="none" strike="noStrike" cap="none" normalizeH="0" baseline="0">
                <a:ln>
                  <a:noFill/>
                </a:ln>
                <a:solidFill>
                  <a:schemeClr val="tx1"/>
                </a:solidFill>
                <a:effectLst/>
                <a:latin typeface="Arial" panose="020B0604020202020204" pitchFamily="34" charset="0"/>
              </a:rPr>
              <a:t>💡 Många nya idéer och perspektiv lyftes fram.</a:t>
            </a:r>
          </a:p>
          <a:p>
            <a:pPr marL="0" marR="0" lvl="0" indent="0" algn="l" defTabSz="914400" rtl="0" eaLnBrk="0" fontAlgn="base" latinLnBrk="0" hangingPunct="0">
              <a:lnSpc>
                <a:spcPct val="100000"/>
              </a:lnSpc>
              <a:spcBef>
                <a:spcPts val="1200"/>
              </a:spcBef>
              <a:spcAft>
                <a:spcPct val="0"/>
              </a:spcAft>
              <a:buClrTx/>
              <a:buSzTx/>
              <a:buNone/>
              <a:tabLst/>
            </a:pPr>
            <a:r>
              <a:rPr kumimoji="0" lang="sv-SE" altLang="sv-SE" sz="2000" b="0" i="0" u="none" strike="noStrike" cap="none" normalizeH="0" baseline="0">
                <a:ln>
                  <a:noFill/>
                </a:ln>
                <a:solidFill>
                  <a:schemeClr val="tx1"/>
                </a:solidFill>
                <a:effectLst/>
                <a:latin typeface="Arial" panose="020B0604020202020204" pitchFamily="34" charset="0"/>
              </a:rPr>
              <a:t>⏳ Tidsbrist och för många frågor att hinna med.</a:t>
            </a:r>
          </a:p>
          <a:p>
            <a:pPr marL="0" marR="0" lvl="0" indent="0" algn="l" defTabSz="914400" rtl="0" eaLnBrk="0" fontAlgn="base" latinLnBrk="0" hangingPunct="0">
              <a:lnSpc>
                <a:spcPct val="100000"/>
              </a:lnSpc>
              <a:spcBef>
                <a:spcPts val="1200"/>
              </a:spcBef>
              <a:spcAft>
                <a:spcPct val="0"/>
              </a:spcAft>
              <a:buClrTx/>
              <a:buSzTx/>
              <a:buNone/>
              <a:tabLst/>
            </a:pPr>
            <a:r>
              <a:rPr kumimoji="0" lang="sv-SE" altLang="sv-SE" sz="2000" b="0" i="0" u="none" strike="noStrike" cap="none" normalizeH="0" baseline="0">
                <a:ln>
                  <a:noFill/>
                </a:ln>
                <a:solidFill>
                  <a:schemeClr val="tx1"/>
                </a:solidFill>
                <a:effectLst/>
                <a:latin typeface="Arial" panose="020B0604020202020204" pitchFamily="34" charset="0"/>
              </a:rPr>
              <a:t>🧭 Viktigt att samtalen leder till verklig förändring, inte bara ord.</a:t>
            </a:r>
          </a:p>
        </p:txBody>
      </p:sp>
    </p:spTree>
    <p:extLst>
      <p:ext uri="{BB962C8B-B14F-4D97-AF65-F5344CB8AC3E}">
        <p14:creationId xmlns:p14="http://schemas.microsoft.com/office/powerpoint/2010/main" val="235767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Fotgängare som går på stadskorsningar">
            <a:extLst>
              <a:ext uri="{FF2B5EF4-FFF2-40B4-BE49-F238E27FC236}">
                <a16:creationId xmlns:a16="http://schemas.microsoft.com/office/drawing/2014/main" id="{BD160D21-2262-9EB6-8049-0B4E40966430}"/>
              </a:ext>
            </a:extLst>
          </p:cNvPr>
          <p:cNvPicPr>
            <a:picLocks noChangeAspect="1"/>
          </p:cNvPicPr>
          <p:nvPr/>
        </p:nvPicPr>
        <p:blipFill>
          <a:blip r:embed="rId3">
            <a:alphaModFix amt="31000"/>
          </a:blip>
          <a:srcRect t="22618" b="1797"/>
          <a:stretch/>
        </p:blipFill>
        <p:spPr>
          <a:xfrm>
            <a:off x="0" y="0"/>
            <a:ext cx="12192000" cy="6143625"/>
          </a:xfrm>
          <a:prstGeom prst="rect">
            <a:avLst/>
          </a:prstGeom>
        </p:spPr>
      </p:pic>
      <p:sp>
        <p:nvSpPr>
          <p:cNvPr id="9" name="Title 1">
            <a:extLst>
              <a:ext uri="{FF2B5EF4-FFF2-40B4-BE49-F238E27FC236}">
                <a16:creationId xmlns:a16="http://schemas.microsoft.com/office/drawing/2014/main" id="{EFA2C75A-6889-486F-1B51-3533097176A0}"/>
              </a:ext>
            </a:extLst>
          </p:cNvPr>
          <p:cNvSpPr>
            <a:spLocks noGrp="1"/>
          </p:cNvSpPr>
          <p:nvPr>
            <p:ph type="title"/>
          </p:nvPr>
        </p:nvSpPr>
        <p:spPr>
          <a:xfrm>
            <a:off x="269823" y="360001"/>
            <a:ext cx="11653200" cy="720000"/>
          </a:xfrm>
        </p:spPr>
        <p:txBody>
          <a:bodyPr/>
          <a:lstStyle/>
          <a:p>
            <a:r>
              <a:rPr lang="en-US"/>
              <a:t>Citat kring genomförandet </a:t>
            </a:r>
          </a:p>
        </p:txBody>
      </p:sp>
      <p:sp>
        <p:nvSpPr>
          <p:cNvPr id="4" name="Pratbubbla: rektangel med rundade hörn 3">
            <a:extLst>
              <a:ext uri="{FF2B5EF4-FFF2-40B4-BE49-F238E27FC236}">
                <a16:creationId xmlns:a16="http://schemas.microsoft.com/office/drawing/2014/main" id="{6420161A-52DF-FED3-4B76-EE1B1C885AF8}"/>
              </a:ext>
            </a:extLst>
          </p:cNvPr>
          <p:cNvSpPr/>
          <p:nvPr/>
        </p:nvSpPr>
        <p:spPr>
          <a:xfrm>
            <a:off x="494264" y="2110055"/>
            <a:ext cx="1679423" cy="1605547"/>
          </a:xfrm>
          <a:prstGeom prst="wedgeRoundRectCallout">
            <a:avLst>
              <a:gd name="adj1" fmla="val 3828"/>
              <a:gd name="adj2" fmla="val -679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en-US" sz="1600">
                <a:ea typeface="+mn-lt"/>
                <a:cs typeface="+mn-lt"/>
              </a:rPr>
              <a:t>“Det </a:t>
            </a:r>
            <a:r>
              <a:rPr lang="en-US" sz="1600" err="1">
                <a:cs typeface="Arial"/>
              </a:rPr>
              <a:t>ä</a:t>
            </a:r>
            <a:r>
              <a:rPr lang="en-US" sz="1600" err="1">
                <a:ea typeface="+mn-lt"/>
                <a:cs typeface="+mn-lt"/>
              </a:rPr>
              <a:t>r</a:t>
            </a:r>
            <a:r>
              <a:rPr lang="en-US" sz="1600">
                <a:ea typeface="+mn-lt"/>
                <a:cs typeface="+mn-lt"/>
              </a:rPr>
              <a:t> </a:t>
            </a:r>
            <a:r>
              <a:rPr lang="en-US" sz="1600" err="1">
                <a:ea typeface="+mn-lt"/>
                <a:cs typeface="+mn-lt"/>
              </a:rPr>
              <a:t>en</a:t>
            </a:r>
            <a:r>
              <a:rPr lang="en-US" sz="1600">
                <a:ea typeface="+mn-lt"/>
                <a:cs typeface="+mn-lt"/>
              </a:rPr>
              <a:t> bra form </a:t>
            </a:r>
            <a:r>
              <a:rPr lang="en-US" sz="1600" err="1">
                <a:ea typeface="+mn-lt"/>
                <a:cs typeface="+mn-lt"/>
              </a:rPr>
              <a:t>att</a:t>
            </a:r>
            <a:r>
              <a:rPr lang="en-US" sz="1600">
                <a:ea typeface="+mn-lt"/>
                <a:cs typeface="+mn-lt"/>
              </a:rPr>
              <a:t> </a:t>
            </a:r>
            <a:r>
              <a:rPr lang="en-US" sz="1600" err="1">
                <a:ea typeface="+mn-lt"/>
                <a:cs typeface="+mn-lt"/>
              </a:rPr>
              <a:t>arbeta</a:t>
            </a:r>
            <a:r>
              <a:rPr lang="en-US" sz="1600">
                <a:ea typeface="+mn-lt"/>
                <a:cs typeface="+mn-lt"/>
              </a:rPr>
              <a:t> </a:t>
            </a:r>
            <a:r>
              <a:rPr lang="en-US" sz="1600" err="1">
                <a:ea typeface="+mn-lt"/>
                <a:cs typeface="+mn-lt"/>
              </a:rPr>
              <a:t>fram</a:t>
            </a:r>
            <a:r>
              <a:rPr lang="en-US" sz="1600" err="1">
                <a:cs typeface="Arial"/>
              </a:rPr>
              <a:t>å</a:t>
            </a:r>
            <a:r>
              <a:rPr lang="en-US" sz="1600" err="1">
                <a:ea typeface="+mn-lt"/>
                <a:cs typeface="+mn-lt"/>
              </a:rPr>
              <a:t>t</a:t>
            </a:r>
            <a:r>
              <a:rPr lang="en-US" sz="1600">
                <a:ea typeface="+mn-lt"/>
                <a:cs typeface="+mn-lt"/>
              </a:rPr>
              <a:t> med </a:t>
            </a:r>
            <a:r>
              <a:rPr lang="en-US" sz="1600" err="1">
                <a:ea typeface="+mn-lt"/>
                <a:cs typeface="+mn-lt"/>
              </a:rPr>
              <a:t>m</a:t>
            </a:r>
            <a:r>
              <a:rPr lang="en-US" sz="1600" err="1">
                <a:cs typeface="Arial"/>
              </a:rPr>
              <a:t>å</a:t>
            </a:r>
            <a:r>
              <a:rPr lang="en-US" sz="1600" err="1">
                <a:ea typeface="+mn-lt"/>
                <a:cs typeface="+mn-lt"/>
              </a:rPr>
              <a:t>l</a:t>
            </a:r>
            <a:r>
              <a:rPr lang="en-US" sz="1600">
                <a:ea typeface="+mn-lt"/>
                <a:cs typeface="+mn-lt"/>
              </a:rPr>
              <a:t> och </a:t>
            </a:r>
            <a:r>
              <a:rPr lang="en-US" sz="1600" err="1">
                <a:ea typeface="+mn-lt"/>
                <a:cs typeface="+mn-lt"/>
              </a:rPr>
              <a:t>aktiviteter</a:t>
            </a:r>
            <a:r>
              <a:rPr lang="en-US" sz="1600">
                <a:ea typeface="+mn-lt"/>
                <a:cs typeface="+mn-lt"/>
              </a:rPr>
              <a:t>.” </a:t>
            </a:r>
            <a:endParaRPr lang="en-US" sz="1600">
              <a:cs typeface="Arial"/>
            </a:endParaRPr>
          </a:p>
        </p:txBody>
      </p:sp>
      <p:sp>
        <p:nvSpPr>
          <p:cNvPr id="5" name="Pratbubbla: rektangel med rundade hörn 4">
            <a:extLst>
              <a:ext uri="{FF2B5EF4-FFF2-40B4-BE49-F238E27FC236}">
                <a16:creationId xmlns:a16="http://schemas.microsoft.com/office/drawing/2014/main" id="{E8D0CC47-C495-B837-2509-3AC51C78A1C4}"/>
              </a:ext>
            </a:extLst>
          </p:cNvPr>
          <p:cNvSpPr/>
          <p:nvPr/>
        </p:nvSpPr>
        <p:spPr>
          <a:xfrm>
            <a:off x="2911920" y="1433931"/>
            <a:ext cx="1679424" cy="2644570"/>
          </a:xfrm>
          <a:prstGeom prst="wedgeRoundRectCallout">
            <a:avLst>
              <a:gd name="adj1" fmla="val -78410"/>
              <a:gd name="adj2" fmla="val -34914"/>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ea typeface="+mn-lt"/>
                <a:cs typeface="+mn-lt"/>
              </a:rPr>
              <a:t>“</a:t>
            </a:r>
            <a:r>
              <a:rPr lang="en-US" sz="1600" err="1">
                <a:ea typeface="+mn-lt"/>
                <a:cs typeface="+mn-lt"/>
              </a:rPr>
              <a:t>J</a:t>
            </a:r>
            <a:r>
              <a:rPr lang="en-US" sz="1600" err="1">
                <a:cs typeface="Arial"/>
              </a:rPr>
              <a:t>ä</a:t>
            </a:r>
            <a:r>
              <a:rPr lang="en-US" sz="1600" err="1">
                <a:ea typeface="+mn-lt"/>
                <a:cs typeface="+mn-lt"/>
              </a:rPr>
              <a:t>ttebra</a:t>
            </a:r>
            <a:r>
              <a:rPr lang="en-US" sz="1600">
                <a:ea typeface="+mn-lt"/>
                <a:cs typeface="+mn-lt"/>
              </a:rPr>
              <a:t> f</a:t>
            </a:r>
            <a:r>
              <a:rPr lang="en-US" sz="1600">
                <a:cs typeface="Arial"/>
              </a:rPr>
              <a:t>ö</a:t>
            </a:r>
            <a:r>
              <a:rPr lang="en-US" sz="1600">
                <a:ea typeface="+mn-lt"/>
                <a:cs typeface="+mn-lt"/>
              </a:rPr>
              <a:t>r </a:t>
            </a:r>
            <a:r>
              <a:rPr lang="en-US" sz="1600" err="1">
                <a:ea typeface="+mn-lt"/>
                <a:cs typeface="+mn-lt"/>
              </a:rPr>
              <a:t>att</a:t>
            </a:r>
            <a:r>
              <a:rPr lang="en-US" sz="1600">
                <a:ea typeface="+mn-lt"/>
                <a:cs typeface="+mn-lt"/>
              </a:rPr>
              <a:t> </a:t>
            </a:r>
            <a:r>
              <a:rPr lang="en-US" sz="1600" err="1">
                <a:ea typeface="+mn-lt"/>
                <a:cs typeface="+mn-lt"/>
              </a:rPr>
              <a:t>skapa</a:t>
            </a:r>
            <a:r>
              <a:rPr lang="en-US" sz="1600">
                <a:ea typeface="+mn-lt"/>
                <a:cs typeface="+mn-lt"/>
              </a:rPr>
              <a:t> </a:t>
            </a:r>
            <a:r>
              <a:rPr lang="en-US" sz="1600" err="1">
                <a:ea typeface="+mn-lt"/>
                <a:cs typeface="+mn-lt"/>
              </a:rPr>
              <a:t>delaktighet</a:t>
            </a:r>
            <a:r>
              <a:rPr lang="en-US" sz="1600">
                <a:ea typeface="+mn-lt"/>
                <a:cs typeface="+mn-lt"/>
              </a:rPr>
              <a:t> och </a:t>
            </a:r>
            <a:r>
              <a:rPr lang="en-US" sz="1600" err="1">
                <a:ea typeface="+mn-lt"/>
                <a:cs typeface="+mn-lt"/>
              </a:rPr>
              <a:t>ge</a:t>
            </a:r>
            <a:r>
              <a:rPr lang="en-US" sz="1600">
                <a:ea typeface="+mn-lt"/>
                <a:cs typeface="+mn-lt"/>
              </a:rPr>
              <a:t> </a:t>
            </a:r>
            <a:r>
              <a:rPr lang="en-US" sz="1600" err="1">
                <a:ea typeface="+mn-lt"/>
                <a:cs typeface="+mn-lt"/>
              </a:rPr>
              <a:t>alla</a:t>
            </a:r>
            <a:r>
              <a:rPr lang="en-US" sz="1600">
                <a:ea typeface="+mn-lt"/>
                <a:cs typeface="+mn-lt"/>
              </a:rPr>
              <a:t> </a:t>
            </a:r>
            <a:r>
              <a:rPr lang="en-US" sz="1600" err="1">
                <a:ea typeface="+mn-lt"/>
                <a:cs typeface="+mn-lt"/>
              </a:rPr>
              <a:t>m</a:t>
            </a:r>
            <a:r>
              <a:rPr lang="en-US" sz="1600" err="1">
                <a:cs typeface="Arial"/>
              </a:rPr>
              <a:t>ö</a:t>
            </a:r>
            <a:r>
              <a:rPr lang="en-US" sz="1600" err="1">
                <a:ea typeface="+mn-lt"/>
                <a:cs typeface="+mn-lt"/>
              </a:rPr>
              <a:t>jlighet</a:t>
            </a:r>
            <a:r>
              <a:rPr lang="en-US" sz="1600">
                <a:ea typeface="+mn-lt"/>
                <a:cs typeface="+mn-lt"/>
              </a:rPr>
              <a:t> till </a:t>
            </a:r>
            <a:r>
              <a:rPr lang="en-US" sz="1600" err="1">
                <a:ea typeface="+mn-lt"/>
                <a:cs typeface="+mn-lt"/>
              </a:rPr>
              <a:t>att</a:t>
            </a:r>
            <a:r>
              <a:rPr lang="en-US" sz="1600">
                <a:ea typeface="+mn-lt"/>
                <a:cs typeface="+mn-lt"/>
              </a:rPr>
              <a:t> </a:t>
            </a:r>
            <a:r>
              <a:rPr lang="en-US" sz="1600" err="1">
                <a:ea typeface="+mn-lt"/>
                <a:cs typeface="+mn-lt"/>
              </a:rPr>
              <a:t>ge</a:t>
            </a:r>
            <a:r>
              <a:rPr lang="en-US" sz="1600">
                <a:ea typeface="+mn-lt"/>
                <a:cs typeface="+mn-lt"/>
              </a:rPr>
              <a:t> input. Bra f</a:t>
            </a:r>
            <a:r>
              <a:rPr lang="en-US" sz="1600">
                <a:cs typeface="Arial"/>
              </a:rPr>
              <a:t>ö</a:t>
            </a:r>
            <a:r>
              <a:rPr lang="en-US" sz="1600">
                <a:ea typeface="+mn-lt"/>
                <a:cs typeface="+mn-lt"/>
              </a:rPr>
              <a:t>r </a:t>
            </a:r>
            <a:r>
              <a:rPr lang="en-US" sz="1600" err="1">
                <a:ea typeface="+mn-lt"/>
                <a:cs typeface="+mn-lt"/>
              </a:rPr>
              <a:t>f</a:t>
            </a:r>
            <a:r>
              <a:rPr lang="en-US" sz="1600" err="1">
                <a:cs typeface="Arial"/>
              </a:rPr>
              <a:t>ö</a:t>
            </a:r>
            <a:r>
              <a:rPr lang="en-US" sz="1600" err="1">
                <a:ea typeface="+mn-lt"/>
                <a:cs typeface="+mn-lt"/>
              </a:rPr>
              <a:t>rankring</a:t>
            </a:r>
            <a:r>
              <a:rPr lang="en-US" sz="1600">
                <a:ea typeface="+mn-lt"/>
                <a:cs typeface="+mn-lt"/>
              </a:rPr>
              <a:t> och </a:t>
            </a:r>
            <a:r>
              <a:rPr lang="en-US" sz="1600" err="1">
                <a:ea typeface="+mn-lt"/>
                <a:cs typeface="+mn-lt"/>
              </a:rPr>
              <a:t>acceptans</a:t>
            </a:r>
            <a:r>
              <a:rPr lang="en-US" sz="1600">
                <a:ea typeface="+mn-lt"/>
                <a:cs typeface="+mn-lt"/>
              </a:rPr>
              <a:t> f</a:t>
            </a:r>
            <a:r>
              <a:rPr lang="en-US" sz="1600">
                <a:cs typeface="Arial"/>
              </a:rPr>
              <a:t>ö</a:t>
            </a:r>
            <a:r>
              <a:rPr lang="en-US" sz="1600">
                <a:ea typeface="+mn-lt"/>
                <a:cs typeface="+mn-lt"/>
              </a:rPr>
              <a:t>r VP. “</a:t>
            </a:r>
            <a:endParaRPr lang="en-US" sz="1600"/>
          </a:p>
        </p:txBody>
      </p:sp>
      <p:sp>
        <p:nvSpPr>
          <p:cNvPr id="6" name="Pratbubbla: rektangel med rundade hörn 5">
            <a:extLst>
              <a:ext uri="{FF2B5EF4-FFF2-40B4-BE49-F238E27FC236}">
                <a16:creationId xmlns:a16="http://schemas.microsoft.com/office/drawing/2014/main" id="{203E1D69-7063-E129-4048-4046CB8573DB}"/>
              </a:ext>
            </a:extLst>
          </p:cNvPr>
          <p:cNvSpPr/>
          <p:nvPr/>
        </p:nvSpPr>
        <p:spPr>
          <a:xfrm>
            <a:off x="5141686" y="1433931"/>
            <a:ext cx="2458972" cy="1234072"/>
          </a:xfrm>
          <a:prstGeom prst="wedgeRoundRectCallout">
            <a:avLst>
              <a:gd name="adj1" fmla="val -59948"/>
              <a:gd name="adj2" fmla="val -6724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ea typeface="+mn-lt"/>
                <a:cs typeface="+mn-lt"/>
              </a:rPr>
              <a:t>“Det </a:t>
            </a:r>
            <a:r>
              <a:rPr lang="en-US" sz="1600" err="1">
                <a:ea typeface="+mn-lt"/>
                <a:cs typeface="+mn-lt"/>
              </a:rPr>
              <a:t>skapade</a:t>
            </a:r>
            <a:r>
              <a:rPr lang="en-US" sz="1600">
                <a:ea typeface="+mn-lt"/>
                <a:cs typeface="+mn-lt"/>
              </a:rPr>
              <a:t> </a:t>
            </a:r>
            <a:r>
              <a:rPr lang="en-US" sz="1600" err="1">
                <a:ea typeface="+mn-lt"/>
                <a:cs typeface="+mn-lt"/>
              </a:rPr>
              <a:t>engagemang</a:t>
            </a:r>
            <a:r>
              <a:rPr lang="en-US" sz="1600">
                <a:ea typeface="+mn-lt"/>
                <a:cs typeface="+mn-lt"/>
              </a:rPr>
              <a:t>, </a:t>
            </a:r>
            <a:r>
              <a:rPr lang="en-US" sz="1600" err="1">
                <a:cs typeface="Arial"/>
              </a:rPr>
              <a:t>å</a:t>
            </a:r>
            <a:r>
              <a:rPr lang="en-US" sz="1600" err="1">
                <a:ea typeface="+mn-lt"/>
                <a:cs typeface="+mn-lt"/>
              </a:rPr>
              <a:t>terst</a:t>
            </a:r>
            <a:r>
              <a:rPr lang="en-US" sz="1600" err="1">
                <a:cs typeface="Arial"/>
              </a:rPr>
              <a:t>å</a:t>
            </a:r>
            <a:r>
              <a:rPr lang="en-US" sz="1600" err="1">
                <a:ea typeface="+mn-lt"/>
                <a:cs typeface="+mn-lt"/>
              </a:rPr>
              <a:t>r</a:t>
            </a:r>
            <a:r>
              <a:rPr lang="en-US" sz="1600">
                <a:ea typeface="+mn-lt"/>
                <a:cs typeface="+mn-lt"/>
              </a:rPr>
              <a:t> </a:t>
            </a:r>
            <a:r>
              <a:rPr lang="en-US" sz="1600" err="1">
                <a:ea typeface="+mn-lt"/>
                <a:cs typeface="+mn-lt"/>
              </a:rPr>
              <a:t>att</a:t>
            </a:r>
            <a:r>
              <a:rPr lang="en-US" sz="1600">
                <a:ea typeface="+mn-lt"/>
                <a:cs typeface="+mn-lt"/>
              </a:rPr>
              <a:t> se </a:t>
            </a:r>
            <a:r>
              <a:rPr lang="en-US" sz="1600" err="1">
                <a:ea typeface="+mn-lt"/>
                <a:cs typeface="+mn-lt"/>
              </a:rPr>
              <a:t>hur</a:t>
            </a:r>
            <a:r>
              <a:rPr lang="en-US" sz="1600">
                <a:ea typeface="+mn-lt"/>
                <a:cs typeface="+mn-lt"/>
              </a:rPr>
              <a:t> </a:t>
            </a:r>
            <a:r>
              <a:rPr lang="en-US" sz="1600" err="1">
                <a:ea typeface="+mn-lt"/>
                <a:cs typeface="+mn-lt"/>
              </a:rPr>
              <a:t>outputen</a:t>
            </a:r>
            <a:r>
              <a:rPr lang="en-US" sz="1600">
                <a:ea typeface="+mn-lt"/>
                <a:cs typeface="+mn-lt"/>
              </a:rPr>
              <a:t> </a:t>
            </a:r>
            <a:r>
              <a:rPr lang="en-US" sz="1600" err="1">
                <a:ea typeface="+mn-lt"/>
                <a:cs typeface="+mn-lt"/>
              </a:rPr>
              <a:t>blir</a:t>
            </a:r>
            <a:r>
              <a:rPr lang="en-US" sz="1600">
                <a:ea typeface="+mn-lt"/>
                <a:cs typeface="+mn-lt"/>
              </a:rPr>
              <a:t>.”</a:t>
            </a:r>
            <a:endParaRPr lang="en-US" sz="1600"/>
          </a:p>
        </p:txBody>
      </p:sp>
      <p:sp>
        <p:nvSpPr>
          <p:cNvPr id="7" name="Pratbubbla: rektangel med rundade hörn 6">
            <a:extLst>
              <a:ext uri="{FF2B5EF4-FFF2-40B4-BE49-F238E27FC236}">
                <a16:creationId xmlns:a16="http://schemas.microsoft.com/office/drawing/2014/main" id="{3DC91CA0-EB57-45B2-BDA2-3E94983AE550}"/>
              </a:ext>
            </a:extLst>
          </p:cNvPr>
          <p:cNvSpPr/>
          <p:nvPr/>
        </p:nvSpPr>
        <p:spPr>
          <a:xfrm>
            <a:off x="269823" y="4593724"/>
            <a:ext cx="3771910" cy="830345"/>
          </a:xfrm>
          <a:prstGeom prst="wedgeRoundRectCallout">
            <a:avLst>
              <a:gd name="adj1" fmla="val -3149"/>
              <a:gd name="adj2" fmla="val -88934"/>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ea typeface="+mn-lt"/>
                <a:cs typeface="+mn-lt"/>
              </a:rPr>
              <a:t>“Bra </a:t>
            </a:r>
            <a:r>
              <a:rPr lang="en-US" sz="1600" err="1">
                <a:ea typeface="+mn-lt"/>
                <a:cs typeface="+mn-lt"/>
              </a:rPr>
              <a:t>att</a:t>
            </a:r>
            <a:r>
              <a:rPr lang="en-US" sz="1600">
                <a:ea typeface="+mn-lt"/>
                <a:cs typeface="+mn-lt"/>
              </a:rPr>
              <a:t> </a:t>
            </a:r>
            <a:r>
              <a:rPr lang="en-US" sz="1600" err="1">
                <a:ea typeface="+mn-lt"/>
                <a:cs typeface="+mn-lt"/>
              </a:rPr>
              <a:t>sammanst</a:t>
            </a:r>
            <a:r>
              <a:rPr lang="en-US" sz="1600" err="1">
                <a:cs typeface="Arial"/>
              </a:rPr>
              <a:t>ä</a:t>
            </a:r>
            <a:r>
              <a:rPr lang="en-US" sz="1600" err="1">
                <a:ea typeface="+mn-lt"/>
                <a:cs typeface="+mn-lt"/>
              </a:rPr>
              <a:t>lla</a:t>
            </a:r>
            <a:r>
              <a:rPr lang="en-US" sz="1600">
                <a:ea typeface="+mn-lt"/>
                <a:cs typeface="+mn-lt"/>
              </a:rPr>
              <a:t> </a:t>
            </a:r>
            <a:r>
              <a:rPr lang="en-US" sz="1600" err="1">
                <a:cs typeface="Arial"/>
              </a:rPr>
              <a:t>å</a:t>
            </a:r>
            <a:r>
              <a:rPr lang="en-US" sz="1600" err="1">
                <a:ea typeface="+mn-lt"/>
                <a:cs typeface="+mn-lt"/>
              </a:rPr>
              <a:t>sikter</a:t>
            </a:r>
            <a:r>
              <a:rPr lang="en-US" sz="1600">
                <a:ea typeface="+mn-lt"/>
                <a:cs typeface="+mn-lt"/>
              </a:rPr>
              <a:t> </a:t>
            </a:r>
            <a:r>
              <a:rPr lang="en-US" sz="1600" err="1">
                <a:ea typeface="+mn-lt"/>
                <a:cs typeface="+mn-lt"/>
              </a:rPr>
              <a:t>utan</a:t>
            </a:r>
            <a:r>
              <a:rPr lang="en-US" sz="1600">
                <a:ea typeface="+mn-lt"/>
                <a:cs typeface="+mn-lt"/>
              </a:rPr>
              <a:t> </a:t>
            </a:r>
            <a:r>
              <a:rPr lang="en-US" sz="1600" err="1">
                <a:ea typeface="+mn-lt"/>
                <a:cs typeface="+mn-lt"/>
              </a:rPr>
              <a:t>att</a:t>
            </a:r>
            <a:r>
              <a:rPr lang="en-US" sz="1600">
                <a:ea typeface="+mn-lt"/>
                <a:cs typeface="+mn-lt"/>
              </a:rPr>
              <a:t> </a:t>
            </a:r>
            <a:r>
              <a:rPr lang="en-US" sz="1600" err="1">
                <a:ea typeface="+mn-lt"/>
                <a:cs typeface="+mn-lt"/>
              </a:rPr>
              <a:t>diskutera</a:t>
            </a:r>
            <a:r>
              <a:rPr lang="en-US" sz="1600">
                <a:ea typeface="+mn-lt"/>
                <a:cs typeface="+mn-lt"/>
              </a:rPr>
              <a:t> hinder.” </a:t>
            </a:r>
            <a:endParaRPr lang="en-US" sz="1600"/>
          </a:p>
        </p:txBody>
      </p:sp>
      <p:sp>
        <p:nvSpPr>
          <p:cNvPr id="14" name="Pratbubbla: rektangel med rundade hörn 13">
            <a:extLst>
              <a:ext uri="{FF2B5EF4-FFF2-40B4-BE49-F238E27FC236}">
                <a16:creationId xmlns:a16="http://schemas.microsoft.com/office/drawing/2014/main" id="{C0C547BB-B9C1-E3A7-0845-E7B5071F8A02}"/>
              </a:ext>
            </a:extLst>
          </p:cNvPr>
          <p:cNvSpPr/>
          <p:nvPr/>
        </p:nvSpPr>
        <p:spPr>
          <a:xfrm>
            <a:off x="4753752" y="2933720"/>
            <a:ext cx="2065853" cy="2644570"/>
          </a:xfrm>
          <a:prstGeom prst="wedgeRoundRectCallout">
            <a:avLst>
              <a:gd name="adj1" fmla="val 58021"/>
              <a:gd name="adj2" fmla="val 60470"/>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ea typeface="+mn-lt"/>
                <a:cs typeface="+mn-lt"/>
              </a:rPr>
              <a:t>“Det </a:t>
            </a:r>
            <a:r>
              <a:rPr lang="en-US" sz="1600" err="1">
                <a:cs typeface="Arial"/>
              </a:rPr>
              <a:t>ä</a:t>
            </a:r>
            <a:r>
              <a:rPr lang="en-US" sz="1600" err="1">
                <a:ea typeface="+mn-lt"/>
                <a:cs typeface="+mn-lt"/>
              </a:rPr>
              <a:t>r</a:t>
            </a:r>
            <a:r>
              <a:rPr lang="en-US" sz="1600">
                <a:ea typeface="+mn-lt"/>
                <a:cs typeface="+mn-lt"/>
              </a:rPr>
              <a:t> </a:t>
            </a:r>
            <a:r>
              <a:rPr lang="en-US" sz="1600" err="1">
                <a:ea typeface="+mn-lt"/>
                <a:cs typeface="+mn-lt"/>
              </a:rPr>
              <a:t>roligt</a:t>
            </a:r>
            <a:r>
              <a:rPr lang="en-US" sz="1600">
                <a:ea typeface="+mn-lt"/>
                <a:cs typeface="+mn-lt"/>
              </a:rPr>
              <a:t> om det </a:t>
            </a:r>
            <a:r>
              <a:rPr lang="en-US" sz="1600" err="1">
                <a:ea typeface="+mn-lt"/>
                <a:cs typeface="+mn-lt"/>
              </a:rPr>
              <a:t>f</a:t>
            </a:r>
            <a:r>
              <a:rPr lang="en-US" sz="1600" err="1">
                <a:cs typeface="Arial"/>
              </a:rPr>
              <a:t>ö</a:t>
            </a:r>
            <a:r>
              <a:rPr lang="en-US" sz="1600" err="1">
                <a:ea typeface="+mn-lt"/>
                <a:cs typeface="+mn-lt"/>
              </a:rPr>
              <a:t>ljs</a:t>
            </a:r>
            <a:r>
              <a:rPr lang="en-US" sz="1600">
                <a:ea typeface="+mn-lt"/>
                <a:cs typeface="+mn-lt"/>
              </a:rPr>
              <a:t> </a:t>
            </a:r>
            <a:r>
              <a:rPr lang="en-US" sz="1600" err="1">
                <a:ea typeface="+mn-lt"/>
                <a:cs typeface="+mn-lt"/>
              </a:rPr>
              <a:t>upp</a:t>
            </a:r>
            <a:r>
              <a:rPr lang="en-US" sz="1600">
                <a:ea typeface="+mn-lt"/>
                <a:cs typeface="+mn-lt"/>
              </a:rPr>
              <a:t> </a:t>
            </a:r>
            <a:r>
              <a:rPr lang="en-US" sz="1600" err="1">
                <a:ea typeface="+mn-lt"/>
                <a:cs typeface="+mn-lt"/>
              </a:rPr>
              <a:t>d</a:t>
            </a:r>
            <a:r>
              <a:rPr lang="en-US" sz="1600" err="1">
                <a:cs typeface="Arial"/>
              </a:rPr>
              <a:t>ä</a:t>
            </a:r>
            <a:r>
              <a:rPr lang="en-US" sz="1600" err="1">
                <a:ea typeface="+mn-lt"/>
                <a:cs typeface="+mn-lt"/>
              </a:rPr>
              <a:t>r</a:t>
            </a:r>
            <a:r>
              <a:rPr lang="en-US" sz="1600">
                <a:ea typeface="+mn-lt"/>
                <a:cs typeface="+mn-lt"/>
              </a:rPr>
              <a:t> vi </a:t>
            </a:r>
            <a:r>
              <a:rPr lang="en-US" sz="1600" err="1">
                <a:ea typeface="+mn-lt"/>
                <a:cs typeface="+mn-lt"/>
              </a:rPr>
              <a:t>kan</a:t>
            </a:r>
            <a:r>
              <a:rPr lang="en-US" sz="1600">
                <a:ea typeface="+mn-lt"/>
                <a:cs typeface="+mn-lt"/>
              </a:rPr>
              <a:t> </a:t>
            </a:r>
            <a:r>
              <a:rPr lang="en-US" sz="1600" err="1">
                <a:ea typeface="+mn-lt"/>
                <a:cs typeface="+mn-lt"/>
              </a:rPr>
              <a:t>f</a:t>
            </a:r>
            <a:r>
              <a:rPr lang="en-US" sz="1600" err="1">
                <a:cs typeface="Arial"/>
              </a:rPr>
              <a:t>å</a:t>
            </a:r>
            <a:r>
              <a:rPr lang="en-US" sz="1600">
                <a:ea typeface="+mn-lt"/>
                <a:cs typeface="+mn-lt"/>
              </a:rPr>
              <a:t> </a:t>
            </a:r>
            <a:r>
              <a:rPr lang="en-US" sz="1600" err="1">
                <a:cs typeface="Arial"/>
              </a:rPr>
              <a:t>å</a:t>
            </a:r>
            <a:r>
              <a:rPr lang="en-US" sz="1600" err="1">
                <a:ea typeface="+mn-lt"/>
                <a:cs typeface="+mn-lt"/>
              </a:rPr>
              <a:t>terkoppling</a:t>
            </a:r>
            <a:r>
              <a:rPr lang="en-US" sz="1600">
                <a:ea typeface="+mn-lt"/>
                <a:cs typeface="+mn-lt"/>
              </a:rPr>
              <a:t> </a:t>
            </a:r>
            <a:r>
              <a:rPr lang="en-US" sz="1600" err="1">
                <a:ea typeface="+mn-lt"/>
                <a:cs typeface="+mn-lt"/>
              </a:rPr>
              <a:t>p</a:t>
            </a:r>
            <a:r>
              <a:rPr lang="en-US" sz="1600" err="1">
                <a:cs typeface="Arial"/>
              </a:rPr>
              <a:t>å</a:t>
            </a:r>
            <a:r>
              <a:rPr lang="en-US" sz="1600">
                <a:ea typeface="+mn-lt"/>
                <a:cs typeface="+mn-lt"/>
              </a:rPr>
              <a:t> </a:t>
            </a:r>
            <a:r>
              <a:rPr lang="en-US" sz="1600" err="1">
                <a:ea typeface="+mn-lt"/>
                <a:cs typeface="+mn-lt"/>
              </a:rPr>
              <a:t>vad</a:t>
            </a:r>
            <a:r>
              <a:rPr lang="en-US" sz="1600">
                <a:ea typeface="+mn-lt"/>
                <a:cs typeface="+mn-lt"/>
              </a:rPr>
              <a:t> </a:t>
            </a:r>
            <a:r>
              <a:rPr lang="en-US" sz="1600" err="1">
                <a:ea typeface="+mn-lt"/>
                <a:cs typeface="+mn-lt"/>
              </a:rPr>
              <a:t>som</a:t>
            </a:r>
            <a:r>
              <a:rPr lang="en-US" sz="1600">
                <a:ea typeface="+mn-lt"/>
                <a:cs typeface="+mn-lt"/>
              </a:rPr>
              <a:t> </a:t>
            </a:r>
            <a:r>
              <a:rPr lang="en-US" sz="1600" err="1">
                <a:ea typeface="+mn-lt"/>
                <a:cs typeface="+mn-lt"/>
              </a:rPr>
              <a:t>kommer</a:t>
            </a:r>
            <a:r>
              <a:rPr lang="en-US" sz="1600">
                <a:ea typeface="+mn-lt"/>
                <a:cs typeface="+mn-lt"/>
              </a:rPr>
              <a:t> </a:t>
            </a:r>
            <a:r>
              <a:rPr lang="en-US" sz="1600" err="1">
                <a:ea typeface="+mn-lt"/>
                <a:cs typeface="+mn-lt"/>
              </a:rPr>
              <a:t>att</a:t>
            </a:r>
            <a:r>
              <a:rPr lang="en-US" sz="1600">
                <a:ea typeface="+mn-lt"/>
                <a:cs typeface="+mn-lt"/>
              </a:rPr>
              <a:t> </a:t>
            </a:r>
            <a:r>
              <a:rPr lang="en-US" sz="1600" err="1">
                <a:ea typeface="+mn-lt"/>
                <a:cs typeface="+mn-lt"/>
              </a:rPr>
              <a:t>utvecklas</a:t>
            </a:r>
            <a:r>
              <a:rPr lang="en-US" sz="1600">
                <a:ea typeface="+mn-lt"/>
                <a:cs typeface="+mn-lt"/>
              </a:rPr>
              <a:t> </a:t>
            </a:r>
            <a:r>
              <a:rPr lang="en-US" sz="1600" err="1">
                <a:ea typeface="+mn-lt"/>
                <a:cs typeface="+mn-lt"/>
              </a:rPr>
              <a:t>vidare</a:t>
            </a:r>
            <a:r>
              <a:rPr lang="en-US" sz="1600">
                <a:ea typeface="+mn-lt"/>
                <a:cs typeface="+mn-lt"/>
              </a:rPr>
              <a:t> och </a:t>
            </a:r>
            <a:r>
              <a:rPr lang="en-US" sz="1600" err="1">
                <a:ea typeface="+mn-lt"/>
                <a:cs typeface="+mn-lt"/>
              </a:rPr>
              <a:t>inte</a:t>
            </a:r>
            <a:r>
              <a:rPr lang="en-US" sz="1600">
                <a:ea typeface="+mn-lt"/>
                <a:cs typeface="+mn-lt"/>
              </a:rPr>
              <a:t>, </a:t>
            </a:r>
            <a:r>
              <a:rPr lang="en-US" sz="1600" err="1">
                <a:ea typeface="+mn-lt"/>
                <a:cs typeface="+mn-lt"/>
              </a:rPr>
              <a:t>utifr</a:t>
            </a:r>
            <a:r>
              <a:rPr lang="en-US" sz="1600" err="1">
                <a:cs typeface="Arial"/>
              </a:rPr>
              <a:t>å</a:t>
            </a:r>
            <a:r>
              <a:rPr lang="en-US" sz="1600" err="1">
                <a:ea typeface="+mn-lt"/>
                <a:cs typeface="+mn-lt"/>
              </a:rPr>
              <a:t>n</a:t>
            </a:r>
            <a:r>
              <a:rPr lang="en-US" sz="1600">
                <a:ea typeface="+mn-lt"/>
                <a:cs typeface="+mn-lt"/>
              </a:rPr>
              <a:t> det </a:t>
            </a:r>
            <a:r>
              <a:rPr lang="en-US" sz="1600" err="1">
                <a:ea typeface="+mn-lt"/>
                <a:cs typeface="+mn-lt"/>
              </a:rPr>
              <a:t>som</a:t>
            </a:r>
            <a:r>
              <a:rPr lang="en-US" sz="1600">
                <a:ea typeface="+mn-lt"/>
                <a:cs typeface="+mn-lt"/>
              </a:rPr>
              <a:t> </a:t>
            </a:r>
            <a:r>
              <a:rPr lang="en-US" sz="1600" err="1">
                <a:ea typeface="+mn-lt"/>
                <a:cs typeface="+mn-lt"/>
              </a:rPr>
              <a:t>framkommit</a:t>
            </a:r>
            <a:r>
              <a:rPr lang="en-US" sz="1600">
                <a:ea typeface="+mn-lt"/>
                <a:cs typeface="+mn-lt"/>
              </a:rPr>
              <a:t>.” </a:t>
            </a:r>
            <a:endParaRPr lang="en-US" sz="1600"/>
          </a:p>
        </p:txBody>
      </p:sp>
      <p:sp>
        <p:nvSpPr>
          <p:cNvPr id="16" name="Pratbubbla: rektangel med rundade hörn 15">
            <a:extLst>
              <a:ext uri="{FF2B5EF4-FFF2-40B4-BE49-F238E27FC236}">
                <a16:creationId xmlns:a16="http://schemas.microsoft.com/office/drawing/2014/main" id="{EB8A7657-FC2A-F940-1933-1143E0B455B4}"/>
              </a:ext>
            </a:extLst>
          </p:cNvPr>
          <p:cNvSpPr/>
          <p:nvPr/>
        </p:nvSpPr>
        <p:spPr>
          <a:xfrm>
            <a:off x="7801447" y="3795941"/>
            <a:ext cx="3771910" cy="1668545"/>
          </a:xfrm>
          <a:prstGeom prst="wedgeRoundRectCallout">
            <a:avLst>
              <a:gd name="adj1" fmla="val 2773"/>
              <a:gd name="adj2" fmla="val -86279"/>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ea typeface="+mn-lt"/>
                <a:cs typeface="+mn-lt"/>
              </a:rPr>
              <a:t>“Jag </a:t>
            </a:r>
            <a:r>
              <a:rPr lang="en-US" sz="1600" err="1">
                <a:ea typeface="+mn-lt"/>
                <a:cs typeface="+mn-lt"/>
              </a:rPr>
              <a:t>uppskattar</a:t>
            </a:r>
            <a:r>
              <a:rPr lang="en-US" sz="1600">
                <a:ea typeface="+mn-lt"/>
                <a:cs typeface="+mn-lt"/>
              </a:rPr>
              <a:t> </a:t>
            </a:r>
            <a:r>
              <a:rPr lang="en-US" sz="1600" err="1">
                <a:ea typeface="+mn-lt"/>
                <a:cs typeface="+mn-lt"/>
              </a:rPr>
              <a:t>att</a:t>
            </a:r>
            <a:r>
              <a:rPr lang="en-US" sz="1600">
                <a:ea typeface="+mn-lt"/>
                <a:cs typeface="+mn-lt"/>
              </a:rPr>
              <a:t> </a:t>
            </a:r>
            <a:r>
              <a:rPr lang="en-US" sz="1600" err="1">
                <a:ea typeface="+mn-lt"/>
                <a:cs typeface="+mn-lt"/>
              </a:rPr>
              <a:t>arbeta</a:t>
            </a:r>
            <a:r>
              <a:rPr lang="en-US" sz="1600">
                <a:ea typeface="+mn-lt"/>
                <a:cs typeface="+mn-lt"/>
              </a:rPr>
              <a:t> med </a:t>
            </a:r>
            <a:r>
              <a:rPr lang="en-US" sz="1600" err="1">
                <a:ea typeface="+mn-lt"/>
                <a:cs typeface="+mn-lt"/>
              </a:rPr>
              <a:t>m</a:t>
            </a:r>
            <a:r>
              <a:rPr lang="en-US" sz="1600" err="1">
                <a:cs typeface="Arial"/>
              </a:rPr>
              <a:t>å</a:t>
            </a:r>
            <a:r>
              <a:rPr lang="en-US" sz="1600" err="1">
                <a:ea typeface="+mn-lt"/>
                <a:cs typeface="+mn-lt"/>
              </a:rPr>
              <a:t>l</a:t>
            </a:r>
            <a:r>
              <a:rPr lang="en-US" sz="1600">
                <a:ea typeface="+mn-lt"/>
                <a:cs typeface="+mn-lt"/>
              </a:rPr>
              <a:t> och </a:t>
            </a:r>
            <a:r>
              <a:rPr lang="en-US" sz="1600" err="1">
                <a:ea typeface="+mn-lt"/>
                <a:cs typeface="+mn-lt"/>
              </a:rPr>
              <a:t>aktiviteter</a:t>
            </a:r>
            <a:r>
              <a:rPr lang="en-US" sz="1600">
                <a:ea typeface="+mn-lt"/>
                <a:cs typeface="+mn-lt"/>
              </a:rPr>
              <a:t> </a:t>
            </a:r>
            <a:r>
              <a:rPr lang="en-US" sz="1600" err="1">
                <a:ea typeface="+mn-lt"/>
                <a:cs typeface="+mn-lt"/>
              </a:rPr>
              <a:t>p</a:t>
            </a:r>
            <a:r>
              <a:rPr lang="en-US" sz="1600" err="1">
                <a:cs typeface="Arial"/>
              </a:rPr>
              <a:t>å</a:t>
            </a:r>
            <a:r>
              <a:rPr lang="en-US" sz="1600">
                <a:ea typeface="+mn-lt"/>
                <a:cs typeface="+mn-lt"/>
              </a:rPr>
              <a:t> det </a:t>
            </a:r>
            <a:r>
              <a:rPr lang="en-US" sz="1600" err="1">
                <a:ea typeface="+mn-lt"/>
                <a:cs typeface="+mn-lt"/>
              </a:rPr>
              <a:t>h</a:t>
            </a:r>
            <a:r>
              <a:rPr lang="en-US" sz="1600" err="1">
                <a:cs typeface="Arial"/>
              </a:rPr>
              <a:t>ä</a:t>
            </a:r>
            <a:r>
              <a:rPr lang="en-US" sz="1600" err="1">
                <a:ea typeface="+mn-lt"/>
                <a:cs typeface="+mn-lt"/>
              </a:rPr>
              <a:t>r</a:t>
            </a:r>
            <a:r>
              <a:rPr lang="en-US" sz="1600">
                <a:ea typeface="+mn-lt"/>
                <a:cs typeface="+mn-lt"/>
              </a:rPr>
              <a:t> </a:t>
            </a:r>
            <a:r>
              <a:rPr lang="en-US" sz="1600" err="1">
                <a:ea typeface="+mn-lt"/>
                <a:cs typeface="+mn-lt"/>
              </a:rPr>
              <a:t>s</a:t>
            </a:r>
            <a:r>
              <a:rPr lang="en-US" sz="1600" err="1">
                <a:cs typeface="Arial"/>
              </a:rPr>
              <a:t>ä</a:t>
            </a:r>
            <a:r>
              <a:rPr lang="en-US" sz="1600" err="1">
                <a:ea typeface="+mn-lt"/>
                <a:cs typeface="+mn-lt"/>
              </a:rPr>
              <a:t>ttet</a:t>
            </a:r>
            <a:r>
              <a:rPr lang="en-US" sz="1600">
                <a:ea typeface="+mn-lt"/>
                <a:cs typeface="+mn-lt"/>
              </a:rPr>
              <a:t> </a:t>
            </a:r>
            <a:r>
              <a:rPr lang="en-US" sz="1600" err="1">
                <a:ea typeface="+mn-lt"/>
                <a:cs typeface="+mn-lt"/>
              </a:rPr>
              <a:t>eftersom</a:t>
            </a:r>
            <a:r>
              <a:rPr lang="en-US" sz="1600">
                <a:ea typeface="+mn-lt"/>
                <a:cs typeface="+mn-lt"/>
              </a:rPr>
              <a:t> det </a:t>
            </a:r>
            <a:r>
              <a:rPr lang="en-US" sz="1600" err="1">
                <a:ea typeface="+mn-lt"/>
                <a:cs typeface="+mn-lt"/>
              </a:rPr>
              <a:t>skapar</a:t>
            </a:r>
            <a:r>
              <a:rPr lang="en-US" sz="1600">
                <a:ea typeface="+mn-lt"/>
                <a:cs typeface="+mn-lt"/>
              </a:rPr>
              <a:t> </a:t>
            </a:r>
            <a:r>
              <a:rPr lang="en-US" sz="1600" err="1">
                <a:ea typeface="+mn-lt"/>
                <a:cs typeface="+mn-lt"/>
              </a:rPr>
              <a:t>struktur</a:t>
            </a:r>
            <a:r>
              <a:rPr lang="en-US" sz="1600">
                <a:ea typeface="+mn-lt"/>
                <a:cs typeface="+mn-lt"/>
              </a:rPr>
              <a:t> och </a:t>
            </a:r>
            <a:r>
              <a:rPr lang="en-US" sz="1600" err="1">
                <a:ea typeface="+mn-lt"/>
                <a:cs typeface="+mn-lt"/>
              </a:rPr>
              <a:t>tydlighet</a:t>
            </a:r>
            <a:r>
              <a:rPr lang="en-US" sz="1600">
                <a:ea typeface="+mn-lt"/>
                <a:cs typeface="+mn-lt"/>
              </a:rPr>
              <a:t>.”</a:t>
            </a:r>
            <a:endParaRPr lang="en-US" sz="1600"/>
          </a:p>
        </p:txBody>
      </p:sp>
      <p:sp>
        <p:nvSpPr>
          <p:cNvPr id="17" name="Pratbubbla: rektangel med rundade hörn 16">
            <a:extLst>
              <a:ext uri="{FF2B5EF4-FFF2-40B4-BE49-F238E27FC236}">
                <a16:creationId xmlns:a16="http://schemas.microsoft.com/office/drawing/2014/main" id="{53392B9A-BA58-7EA3-00B2-91BEE1260BAE}"/>
              </a:ext>
            </a:extLst>
          </p:cNvPr>
          <p:cNvSpPr/>
          <p:nvPr/>
        </p:nvSpPr>
        <p:spPr>
          <a:xfrm>
            <a:off x="8286826" y="1340511"/>
            <a:ext cx="2801151" cy="1234072"/>
          </a:xfrm>
          <a:prstGeom prst="wedgeRoundRectCallout">
            <a:avLst>
              <a:gd name="adj1" fmla="val 38979"/>
              <a:gd name="adj2" fmla="val 62785"/>
              <a:gd name="adj3"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ea typeface="+mn-lt"/>
                <a:cs typeface="+mn-lt"/>
              </a:rPr>
              <a:t>“Det var bra </a:t>
            </a:r>
            <a:r>
              <a:rPr lang="en-US" sz="1600" err="1">
                <a:ea typeface="+mn-lt"/>
                <a:cs typeface="+mn-lt"/>
              </a:rPr>
              <a:t>p</a:t>
            </a:r>
            <a:r>
              <a:rPr lang="en-US" sz="1600" err="1">
                <a:cs typeface="Arial"/>
              </a:rPr>
              <a:t>å</a:t>
            </a:r>
            <a:r>
              <a:rPr lang="en-US" sz="1600">
                <a:ea typeface="+mn-lt"/>
                <a:cs typeface="+mn-lt"/>
              </a:rPr>
              <a:t> </a:t>
            </a:r>
            <a:r>
              <a:rPr lang="en-US" sz="1600" err="1">
                <a:ea typeface="+mn-lt"/>
                <a:cs typeface="+mn-lt"/>
              </a:rPr>
              <a:t>s</a:t>
            </a:r>
            <a:r>
              <a:rPr lang="en-US" sz="1600" err="1">
                <a:cs typeface="Arial"/>
              </a:rPr>
              <a:t>å</a:t>
            </a:r>
            <a:r>
              <a:rPr lang="en-US" sz="1600">
                <a:ea typeface="+mn-lt"/>
                <a:cs typeface="+mn-lt"/>
              </a:rPr>
              <a:t> </a:t>
            </a:r>
            <a:r>
              <a:rPr lang="en-US" sz="1600" err="1">
                <a:ea typeface="+mn-lt"/>
                <a:cs typeface="+mn-lt"/>
              </a:rPr>
              <a:t>s</a:t>
            </a:r>
            <a:r>
              <a:rPr lang="en-US" sz="1600" err="1">
                <a:cs typeface="Arial"/>
              </a:rPr>
              <a:t>ä</a:t>
            </a:r>
            <a:r>
              <a:rPr lang="en-US" sz="1600" err="1">
                <a:ea typeface="+mn-lt"/>
                <a:cs typeface="+mn-lt"/>
              </a:rPr>
              <a:t>tt</a:t>
            </a:r>
            <a:r>
              <a:rPr lang="en-US" sz="1600">
                <a:ea typeface="+mn-lt"/>
                <a:cs typeface="+mn-lt"/>
              </a:rPr>
              <a:t> </a:t>
            </a:r>
            <a:r>
              <a:rPr lang="en-US" sz="1600" err="1">
                <a:ea typeface="+mn-lt"/>
                <a:cs typeface="+mn-lt"/>
              </a:rPr>
              <a:t>att</a:t>
            </a:r>
            <a:r>
              <a:rPr lang="en-US" sz="1600">
                <a:ea typeface="+mn-lt"/>
                <a:cs typeface="+mn-lt"/>
              </a:rPr>
              <a:t> </a:t>
            </a:r>
            <a:r>
              <a:rPr lang="en-US" sz="1600" err="1">
                <a:ea typeface="+mn-lt"/>
                <a:cs typeface="+mn-lt"/>
              </a:rPr>
              <a:t>diskutera</a:t>
            </a:r>
            <a:r>
              <a:rPr lang="en-US" sz="1600">
                <a:ea typeface="+mn-lt"/>
                <a:cs typeface="+mn-lt"/>
              </a:rPr>
              <a:t> </a:t>
            </a:r>
            <a:r>
              <a:rPr lang="en-US" sz="1600" err="1">
                <a:ea typeface="+mn-lt"/>
                <a:cs typeface="+mn-lt"/>
              </a:rPr>
              <a:t>hur</a:t>
            </a:r>
            <a:r>
              <a:rPr lang="en-US" sz="1600">
                <a:ea typeface="+mn-lt"/>
                <a:cs typeface="+mn-lt"/>
              </a:rPr>
              <a:t> vi </a:t>
            </a:r>
            <a:r>
              <a:rPr lang="en-US" sz="1600" err="1">
                <a:ea typeface="+mn-lt"/>
                <a:cs typeface="+mn-lt"/>
              </a:rPr>
              <a:t>g</a:t>
            </a:r>
            <a:r>
              <a:rPr lang="en-US" sz="1600" err="1">
                <a:cs typeface="Arial"/>
              </a:rPr>
              <a:t>ö</a:t>
            </a:r>
            <a:r>
              <a:rPr lang="en-US" sz="1600" err="1">
                <a:ea typeface="+mn-lt"/>
                <a:cs typeface="+mn-lt"/>
              </a:rPr>
              <a:t>r</a:t>
            </a:r>
            <a:r>
              <a:rPr lang="en-US" sz="1600">
                <a:ea typeface="+mn-lt"/>
                <a:cs typeface="+mn-lt"/>
              </a:rPr>
              <a:t> och </a:t>
            </a:r>
            <a:r>
              <a:rPr lang="en-US" sz="1600" err="1">
                <a:ea typeface="+mn-lt"/>
                <a:cs typeface="+mn-lt"/>
              </a:rPr>
              <a:t>hur</a:t>
            </a:r>
            <a:r>
              <a:rPr lang="en-US" sz="1600">
                <a:ea typeface="+mn-lt"/>
                <a:cs typeface="+mn-lt"/>
              </a:rPr>
              <a:t> vi </a:t>
            </a:r>
            <a:r>
              <a:rPr lang="en-US" sz="1600" err="1">
                <a:cs typeface="Arial"/>
              </a:rPr>
              <a:t>ö</a:t>
            </a:r>
            <a:r>
              <a:rPr lang="en-US" sz="1600" err="1">
                <a:ea typeface="+mn-lt"/>
                <a:cs typeface="+mn-lt"/>
              </a:rPr>
              <a:t>nskar</a:t>
            </a:r>
            <a:r>
              <a:rPr lang="en-US" sz="1600">
                <a:ea typeface="+mn-lt"/>
                <a:cs typeface="+mn-lt"/>
              </a:rPr>
              <a:t> </a:t>
            </a:r>
            <a:r>
              <a:rPr lang="en-US" sz="1600" err="1">
                <a:ea typeface="+mn-lt"/>
                <a:cs typeface="+mn-lt"/>
              </a:rPr>
              <a:t>att</a:t>
            </a:r>
            <a:r>
              <a:rPr lang="en-US" sz="1600">
                <a:ea typeface="+mn-lt"/>
                <a:cs typeface="+mn-lt"/>
              </a:rPr>
              <a:t> det </a:t>
            </a:r>
            <a:r>
              <a:rPr lang="en-US" sz="1600" err="1">
                <a:ea typeface="+mn-lt"/>
                <a:cs typeface="+mn-lt"/>
              </a:rPr>
              <a:t>blir</a:t>
            </a:r>
            <a:r>
              <a:rPr lang="en-US" sz="1600">
                <a:ea typeface="+mn-lt"/>
                <a:cs typeface="+mn-lt"/>
              </a:rPr>
              <a:t>.” </a:t>
            </a:r>
            <a:endParaRPr lang="en-US" sz="1600"/>
          </a:p>
        </p:txBody>
      </p:sp>
    </p:spTree>
    <p:extLst>
      <p:ext uri="{BB962C8B-B14F-4D97-AF65-F5344CB8AC3E}">
        <p14:creationId xmlns:p14="http://schemas.microsoft.com/office/powerpoint/2010/main" val="280561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F9CD93-56F9-7188-64FC-0BD4500E7937}"/>
              </a:ext>
            </a:extLst>
          </p:cNvPr>
          <p:cNvSpPr>
            <a:spLocks noGrp="1"/>
          </p:cNvSpPr>
          <p:nvPr>
            <p:ph sz="quarter" idx="13"/>
          </p:nvPr>
        </p:nvSpPr>
        <p:spPr/>
        <p:txBody>
          <a:bodyPr/>
          <a:lstStyle/>
          <a:p>
            <a:pPr marL="457200" indent="-457200">
              <a:buFont typeface="+mj-lt"/>
              <a:buAutoNum type="arabicPeriod"/>
            </a:pPr>
            <a:r>
              <a:rPr lang="sv-SE"/>
              <a:t>Prata 3 och 3.</a:t>
            </a:r>
          </a:p>
          <a:p>
            <a:pPr marL="457200" indent="-457200">
              <a:buFont typeface="+mj-lt"/>
              <a:buAutoNum type="arabicPeriod"/>
            </a:pPr>
            <a:r>
              <a:rPr lang="sv-SE"/>
              <a:t>Skriv in i menti.com kod 8255 3836</a:t>
            </a:r>
            <a:br>
              <a:rPr lang="sv-SE"/>
            </a:br>
            <a:endParaRPr lang="sv-SE"/>
          </a:p>
          <a:p>
            <a:r>
              <a:rPr lang="sv-SE"/>
              <a:t>Hur involverar vi medarbetarna fortsatt i omställningen och VP-arbetet?</a:t>
            </a:r>
          </a:p>
          <a:p>
            <a:r>
              <a:rPr lang="sv-SE"/>
              <a:t>Hur arbetar vi tillsammans i hela förvaltningen med omställningen?</a:t>
            </a:r>
          </a:p>
        </p:txBody>
      </p:sp>
      <p:sp>
        <p:nvSpPr>
          <p:cNvPr id="5" name="Rubrik 1">
            <a:extLst>
              <a:ext uri="{FF2B5EF4-FFF2-40B4-BE49-F238E27FC236}">
                <a16:creationId xmlns:a16="http://schemas.microsoft.com/office/drawing/2014/main" id="{6B1B8E05-FE93-82F9-168C-4D553B1E61B4}"/>
              </a:ext>
            </a:extLst>
          </p:cNvPr>
          <p:cNvSpPr>
            <a:spLocks noGrp="1"/>
          </p:cNvSpPr>
          <p:nvPr>
            <p:ph type="title"/>
          </p:nvPr>
        </p:nvSpPr>
        <p:spPr>
          <a:xfrm>
            <a:off x="269998" y="360001"/>
            <a:ext cx="11653200" cy="720000"/>
          </a:xfrm>
        </p:spPr>
        <p:txBody>
          <a:bodyPr>
            <a:normAutofit/>
          </a:bodyPr>
          <a:lstStyle/>
          <a:p>
            <a:r>
              <a:rPr lang="sv-SE" sz="4000"/>
              <a:t>Dialog fortsatt arbete omställning</a:t>
            </a:r>
          </a:p>
        </p:txBody>
      </p:sp>
      <p:pic>
        <p:nvPicPr>
          <p:cNvPr id="1026" name="Picture 2">
            <a:extLst>
              <a:ext uri="{FF2B5EF4-FFF2-40B4-BE49-F238E27FC236}">
                <a16:creationId xmlns:a16="http://schemas.microsoft.com/office/drawing/2014/main" id="{2A176DEC-4F01-D779-2F60-1D3044552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301" y="1265288"/>
            <a:ext cx="478155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2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157B4B50-6092-67F3-24E3-B7DC36338054}"/>
              </a:ext>
            </a:extLst>
          </p:cNvPr>
          <p:cNvPicPr>
            <a:picLocks noGrp="1" noChangeAspect="1"/>
          </p:cNvPicPr>
          <p:nvPr>
            <p:ph sz="quarter" idx="14"/>
          </p:nvPr>
        </p:nvPicPr>
        <p:blipFill>
          <a:blip r:embed="rId3"/>
          <a:stretch>
            <a:fillRect/>
          </a:stretch>
        </p:blipFill>
        <p:spPr>
          <a:xfrm rot="356681">
            <a:off x="7415409" y="758380"/>
            <a:ext cx="3485825" cy="4962029"/>
          </a:xfrm>
          <a:noFill/>
          <a:ln w="15875">
            <a:solidFill>
              <a:schemeClr val="tx1"/>
            </a:solidFill>
          </a:ln>
        </p:spPr>
      </p:pic>
      <p:sp>
        <p:nvSpPr>
          <p:cNvPr id="10" name="Platshållare för innehåll 9">
            <a:extLst>
              <a:ext uri="{FF2B5EF4-FFF2-40B4-BE49-F238E27FC236}">
                <a16:creationId xmlns:a16="http://schemas.microsoft.com/office/drawing/2014/main" id="{EF8A1D19-4A53-0320-BBA3-A4068FC03737}"/>
              </a:ext>
            </a:extLst>
          </p:cNvPr>
          <p:cNvSpPr>
            <a:spLocks noGrp="1"/>
          </p:cNvSpPr>
          <p:nvPr>
            <p:ph sz="quarter" idx="13"/>
          </p:nvPr>
        </p:nvSpPr>
        <p:spPr>
          <a:xfrm>
            <a:off x="269999" y="3296992"/>
            <a:ext cx="4754177" cy="2787007"/>
          </a:xfrm>
        </p:spPr>
        <p:txBody>
          <a:bodyPr>
            <a:normAutofit/>
          </a:bodyPr>
          <a:lstStyle/>
          <a:p>
            <a:pPr marL="0" indent="0">
              <a:buNone/>
            </a:pPr>
            <a:r>
              <a:rPr lang="sv-SE"/>
              <a:t>Beslutas av utökad ledningsgrupp den 5 december</a:t>
            </a:r>
          </a:p>
        </p:txBody>
      </p:sp>
      <p:sp>
        <p:nvSpPr>
          <p:cNvPr id="2" name="Rubrik 1">
            <a:extLst>
              <a:ext uri="{FF2B5EF4-FFF2-40B4-BE49-F238E27FC236}">
                <a16:creationId xmlns:a16="http://schemas.microsoft.com/office/drawing/2014/main" id="{FD21669A-D51A-2516-6CC6-22E3FDD4B5E5}"/>
              </a:ext>
            </a:extLst>
          </p:cNvPr>
          <p:cNvSpPr>
            <a:spLocks noGrp="1"/>
          </p:cNvSpPr>
          <p:nvPr>
            <p:ph type="title"/>
          </p:nvPr>
        </p:nvSpPr>
        <p:spPr>
          <a:xfrm>
            <a:off x="269999" y="1403190"/>
            <a:ext cx="6975039" cy="720000"/>
          </a:xfrm>
        </p:spPr>
        <p:txBody>
          <a:bodyPr anchor="t">
            <a:noAutofit/>
          </a:bodyPr>
          <a:lstStyle/>
          <a:p>
            <a:pPr>
              <a:lnSpc>
                <a:spcPct val="90000"/>
              </a:lnSpc>
              <a:spcBef>
                <a:spcPts val="1200"/>
              </a:spcBef>
            </a:pPr>
            <a:br>
              <a:rPr lang="sv-SE" sz="4000"/>
            </a:br>
            <a:r>
              <a:rPr lang="sv-SE" sz="4000"/>
              <a:t>Förslag till omställningsplan för nya </a:t>
            </a:r>
            <a:r>
              <a:rPr lang="sv-SE" sz="4000" err="1"/>
              <a:t>SoL</a:t>
            </a:r>
            <a:r>
              <a:rPr lang="sv-SE" sz="4000"/>
              <a:t> 2025-2028</a:t>
            </a:r>
          </a:p>
        </p:txBody>
      </p:sp>
    </p:spTree>
    <p:extLst>
      <p:ext uri="{BB962C8B-B14F-4D97-AF65-F5344CB8AC3E}">
        <p14:creationId xmlns:p14="http://schemas.microsoft.com/office/powerpoint/2010/main" val="136021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A118B-D441-5244-15B1-F0FFC03BE5C8}"/>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7F5F527-4F39-C94E-8079-ACC406D110AE}"/>
              </a:ext>
            </a:extLst>
          </p:cNvPr>
          <p:cNvSpPr>
            <a:spLocks noGrp="1"/>
          </p:cNvSpPr>
          <p:nvPr>
            <p:ph type="body" sz="quarter" idx="14"/>
          </p:nvPr>
        </p:nvSpPr>
        <p:spPr>
          <a:xfrm>
            <a:off x="769206" y="2476069"/>
            <a:ext cx="10685507" cy="2498986"/>
          </a:xfrm>
        </p:spPr>
        <p:txBody>
          <a:bodyPr/>
          <a:lstStyle/>
          <a:p>
            <a:r>
              <a:rPr lang="sv-SE" sz="5400"/>
              <a:t> </a:t>
            </a:r>
          </a:p>
          <a:p>
            <a:r>
              <a:rPr lang="sv-SE" sz="5400"/>
              <a:t>Lärprocess Framtidens socialtjänst</a:t>
            </a:r>
          </a:p>
          <a:p>
            <a:r>
              <a:rPr lang="sv-SE" sz="4000" b="0"/>
              <a:t>2026–2028</a:t>
            </a:r>
          </a:p>
        </p:txBody>
      </p:sp>
      <p:sp>
        <p:nvSpPr>
          <p:cNvPr id="2" name="Pratbubbla: oval 1" descr="Pratbubbla med texten: Stöd att förändra läget!">
            <a:extLst>
              <a:ext uri="{FF2B5EF4-FFF2-40B4-BE49-F238E27FC236}">
                <a16:creationId xmlns:a16="http://schemas.microsoft.com/office/drawing/2014/main" id="{356A7082-8553-2C6F-092C-745F9D51756B}"/>
              </a:ext>
            </a:extLst>
          </p:cNvPr>
          <p:cNvSpPr/>
          <p:nvPr/>
        </p:nvSpPr>
        <p:spPr>
          <a:xfrm>
            <a:off x="8279028" y="456414"/>
            <a:ext cx="2940906" cy="1804872"/>
          </a:xfrm>
          <a:prstGeom prst="wedgeEllipseCallout">
            <a:avLst>
              <a:gd name="adj1" fmla="val 36825"/>
              <a:gd name="adj2" fmla="val 6017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ubrik 4">
            <a:extLst>
              <a:ext uri="{FF2B5EF4-FFF2-40B4-BE49-F238E27FC236}">
                <a16:creationId xmlns:a16="http://schemas.microsoft.com/office/drawing/2014/main" id="{8098DD3C-8E9A-40E7-5832-36D105CC3B57}"/>
              </a:ext>
            </a:extLst>
          </p:cNvPr>
          <p:cNvSpPr txBox="1">
            <a:spLocks noGrp="1"/>
          </p:cNvSpPr>
          <p:nvPr>
            <p:ph type="title" idx="4294967295"/>
          </p:nvPr>
        </p:nvSpPr>
        <p:spPr>
          <a:xfrm>
            <a:off x="8602169" y="758685"/>
            <a:ext cx="229462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chemeClr val="bg1"/>
                </a:solidFill>
                <a:effectLst/>
                <a:uLnTx/>
                <a:uFillTx/>
                <a:latin typeface="+mn-lt"/>
                <a:ea typeface="+mn-ea"/>
                <a:cs typeface="+mn-cs"/>
              </a:rPr>
              <a:t>Stöd att förändra läget! </a:t>
            </a:r>
          </a:p>
        </p:txBody>
      </p:sp>
    </p:spTree>
    <p:extLst>
      <p:ext uri="{BB962C8B-B14F-4D97-AF65-F5344CB8AC3E}">
        <p14:creationId xmlns:p14="http://schemas.microsoft.com/office/powerpoint/2010/main" val="330818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159B6-2741-46C1-F998-6FA074C39992}"/>
            </a:ext>
          </a:extLst>
        </p:cNvPr>
        <p:cNvGrpSpPr/>
        <p:nvPr/>
      </p:nvGrpSpPr>
      <p:grpSpPr>
        <a:xfrm>
          <a:off x="0" y="0"/>
          <a:ext cx="0" cy="0"/>
          <a:chOff x="0" y="0"/>
          <a:chExt cx="0" cy="0"/>
        </a:xfrm>
      </p:grpSpPr>
      <p:pic>
        <p:nvPicPr>
          <p:cNvPr id="3" name="Bildobjekt 2" descr="En bild som visar tecknad illustration med människor och träd&#10;&#10;">
            <a:extLst>
              <a:ext uri="{FF2B5EF4-FFF2-40B4-BE49-F238E27FC236}">
                <a16:creationId xmlns:a16="http://schemas.microsoft.com/office/drawing/2014/main" id="{1C0ACFA5-DC2A-7C7F-DE4B-32C22B7950CB}"/>
              </a:ext>
            </a:extLst>
          </p:cNvPr>
          <p:cNvPicPr>
            <a:picLocks noChangeAspect="1"/>
          </p:cNvPicPr>
          <p:nvPr/>
        </p:nvPicPr>
        <p:blipFill>
          <a:blip r:embed="rId3">
            <a:extLst>
              <a:ext uri="{28A0092B-C50C-407E-A947-70E740481C1C}">
                <a14:useLocalDpi xmlns:a14="http://schemas.microsoft.com/office/drawing/2010/main" val="0"/>
              </a:ext>
            </a:extLst>
          </a:blip>
          <a:srcRect l="18682" t="1343" r="38745" b="3244"/>
          <a:stretch/>
        </p:blipFill>
        <p:spPr>
          <a:xfrm>
            <a:off x="6832090" y="-49543"/>
            <a:ext cx="5359910" cy="6907543"/>
          </a:xfrm>
          <a:prstGeom prst="rect">
            <a:avLst/>
          </a:prstGeom>
          <a:noFill/>
        </p:spPr>
      </p:pic>
      <p:sp>
        <p:nvSpPr>
          <p:cNvPr id="4" name="Platshållare för text 3">
            <a:extLst>
              <a:ext uri="{FF2B5EF4-FFF2-40B4-BE49-F238E27FC236}">
                <a16:creationId xmlns:a16="http://schemas.microsoft.com/office/drawing/2014/main" id="{DAC15384-B5EC-3740-9A0D-EC6608EE0C6A}"/>
              </a:ext>
            </a:extLst>
          </p:cNvPr>
          <p:cNvSpPr>
            <a:spLocks noGrp="1"/>
          </p:cNvSpPr>
          <p:nvPr>
            <p:ph type="title" idx="4294967295"/>
          </p:nvPr>
        </p:nvSpPr>
        <p:spPr>
          <a:xfrm>
            <a:off x="839788" y="2395538"/>
            <a:ext cx="7313612" cy="720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4400" b="1" i="0" u="none" strike="noStrike" kern="1200" cap="none" spc="0" normalizeH="0" baseline="0" noProof="0">
                <a:ln>
                  <a:noFill/>
                </a:ln>
                <a:solidFill>
                  <a:schemeClr val="tx2"/>
                </a:solidFill>
                <a:effectLst/>
                <a:uLnTx/>
                <a:uFillTx/>
                <a:latin typeface="+mj-lt"/>
                <a:ea typeface="+mn-ea"/>
                <a:cs typeface="Arial" panose="020B0604020202020204" pitchFamily="34" charset="0"/>
              </a:rPr>
              <a:t>Syftet </a:t>
            </a:r>
          </a:p>
        </p:txBody>
      </p:sp>
      <p:sp>
        <p:nvSpPr>
          <p:cNvPr id="5" name="Platshållare för innehåll 4">
            <a:extLst>
              <a:ext uri="{FF2B5EF4-FFF2-40B4-BE49-F238E27FC236}">
                <a16:creationId xmlns:a16="http://schemas.microsoft.com/office/drawing/2014/main" id="{B8B26B9A-4D99-D77C-EF28-6FDA00F23D22}"/>
              </a:ext>
            </a:extLst>
          </p:cNvPr>
          <p:cNvSpPr>
            <a:spLocks noGrp="1"/>
          </p:cNvSpPr>
          <p:nvPr>
            <p:ph sz="quarter" idx="19"/>
          </p:nvPr>
        </p:nvSpPr>
        <p:spPr>
          <a:xfrm>
            <a:off x="839787" y="3187286"/>
            <a:ext cx="5502956" cy="3121305"/>
          </a:xfrm>
        </p:spPr>
        <p:txBody>
          <a:bodyPr>
            <a:normAutofit/>
          </a:bodyPr>
          <a:lstStyle/>
          <a:p>
            <a:pPr marL="342900" indent="-342900">
              <a:buFont typeface="Arial" panose="020B0604020202020204" pitchFamily="34" charset="0"/>
              <a:buChar char="•"/>
            </a:pPr>
            <a:r>
              <a:rPr lang="sv-SE" b="1">
                <a:cs typeface="Arial" panose="020B0604020202020204" pitchFamily="34" charset="0"/>
              </a:rPr>
              <a:t>Stödja kommuner att ställa om</a:t>
            </a:r>
            <a:r>
              <a:rPr lang="sv-SE">
                <a:cs typeface="Arial" panose="020B0604020202020204" pitchFamily="34" charset="0"/>
              </a:rPr>
              <a:t>, göra förflyttningar i linje med nya lagen </a:t>
            </a:r>
          </a:p>
          <a:p>
            <a:pPr marL="342900" indent="-342900">
              <a:buFont typeface="Arial" panose="020B0604020202020204" pitchFamily="34" charset="0"/>
              <a:buChar char="•"/>
            </a:pPr>
            <a:r>
              <a:rPr lang="sv-SE" b="1">
                <a:cs typeface="Arial" panose="020B0604020202020204" pitchFamily="34" charset="0"/>
              </a:rPr>
              <a:t>Ge möjlighet till lärande </a:t>
            </a:r>
            <a:r>
              <a:rPr lang="sv-SE">
                <a:cs typeface="Arial" panose="020B0604020202020204" pitchFamily="34" charset="0"/>
              </a:rPr>
              <a:t>mellan kommuner och mellan RSS </a:t>
            </a:r>
          </a:p>
          <a:p>
            <a:pPr marL="342900" indent="-342900">
              <a:buFont typeface="Arial" panose="020B0604020202020204" pitchFamily="34" charset="0"/>
              <a:buChar char="•"/>
            </a:pPr>
            <a:r>
              <a:rPr lang="sv-SE" b="1">
                <a:cs typeface="Arial" panose="020B0604020202020204" pitchFamily="34" charset="0"/>
              </a:rPr>
              <a:t>Bidra till utveckling i hela landet </a:t>
            </a:r>
            <a:br>
              <a:rPr lang="sv-SE">
                <a:cs typeface="Arial" panose="020B0604020202020204" pitchFamily="34" charset="0"/>
              </a:rPr>
            </a:br>
            <a:r>
              <a:rPr lang="sv-SE">
                <a:cs typeface="Arial" panose="020B0604020202020204" pitchFamily="34" charset="0"/>
              </a:rPr>
              <a:t>– vi hjälps åt tillsammans!</a:t>
            </a:r>
          </a:p>
        </p:txBody>
      </p:sp>
    </p:spTree>
    <p:extLst>
      <p:ext uri="{BB962C8B-B14F-4D97-AF65-F5344CB8AC3E}">
        <p14:creationId xmlns:p14="http://schemas.microsoft.com/office/powerpoint/2010/main" val="351584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ktangel 30">
            <a:extLst>
              <a:ext uri="{FF2B5EF4-FFF2-40B4-BE49-F238E27FC236}">
                <a16:creationId xmlns:a16="http://schemas.microsoft.com/office/drawing/2014/main" id="{2D802562-48E9-7A7B-5498-A39985E3FFD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3374" y="0"/>
            <a:ext cx="1233987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pic>
        <p:nvPicPr>
          <p:cNvPr id="20" name="Bildobjekt 19" descr="En bild som visar förflyttningsbilder">
            <a:extLst>
              <a:ext uri="{FF2B5EF4-FFF2-40B4-BE49-F238E27FC236}">
                <a16:creationId xmlns:a16="http://schemas.microsoft.com/office/drawing/2014/main" id="{8E2E7B2F-186B-2323-FC0E-3AFACBA4C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591" y="3747258"/>
            <a:ext cx="2975574" cy="1373342"/>
          </a:xfrm>
          <a:prstGeom prst="rect">
            <a:avLst/>
          </a:prstGeom>
        </p:spPr>
      </p:pic>
      <p:pic>
        <p:nvPicPr>
          <p:cNvPr id="22" name="Bildobjekt 21" descr="En bild som visar förflyttning">
            <a:extLst>
              <a:ext uri="{FF2B5EF4-FFF2-40B4-BE49-F238E27FC236}">
                <a16:creationId xmlns:a16="http://schemas.microsoft.com/office/drawing/2014/main" id="{09EFC180-16FF-001D-5BAB-17274A1E7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173" y="3747260"/>
            <a:ext cx="2975570" cy="1373340"/>
          </a:xfrm>
          <a:prstGeom prst="rect">
            <a:avLst/>
          </a:prstGeom>
        </p:spPr>
      </p:pic>
      <p:pic>
        <p:nvPicPr>
          <p:cNvPr id="24" name="Bildobjekt 23" descr="En bild som visar förflyttning">
            <a:extLst>
              <a:ext uri="{FF2B5EF4-FFF2-40B4-BE49-F238E27FC236}">
                <a16:creationId xmlns:a16="http://schemas.microsoft.com/office/drawing/2014/main" id="{87E3A98B-2F72-DC19-2F3D-5D723FAFC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226" y="3747258"/>
            <a:ext cx="2975576" cy="1373344"/>
          </a:xfrm>
          <a:prstGeom prst="rect">
            <a:avLst/>
          </a:prstGeom>
        </p:spPr>
      </p:pic>
      <p:pic>
        <p:nvPicPr>
          <p:cNvPr id="26" name="Bildobjekt 25" descr="En bild som visar förflyttning">
            <a:extLst>
              <a:ext uri="{FF2B5EF4-FFF2-40B4-BE49-F238E27FC236}">
                <a16:creationId xmlns:a16="http://schemas.microsoft.com/office/drawing/2014/main" id="{503C92DA-5677-C26B-2D4C-B48FA79C98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5591" y="1862745"/>
            <a:ext cx="2975574" cy="1373342"/>
          </a:xfrm>
          <a:prstGeom prst="rect">
            <a:avLst/>
          </a:prstGeom>
        </p:spPr>
      </p:pic>
      <p:pic>
        <p:nvPicPr>
          <p:cNvPr id="28" name="Bildobjekt 27" descr="En bild som visar förflyttning">
            <a:extLst>
              <a:ext uri="{FF2B5EF4-FFF2-40B4-BE49-F238E27FC236}">
                <a16:creationId xmlns:a16="http://schemas.microsoft.com/office/drawing/2014/main" id="{FF99431C-0AA7-E14E-AA8C-E3799AD9AD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0230" y="1862745"/>
            <a:ext cx="2975572" cy="1373342"/>
          </a:xfrm>
          <a:prstGeom prst="rect">
            <a:avLst/>
          </a:prstGeom>
        </p:spPr>
      </p:pic>
      <p:pic>
        <p:nvPicPr>
          <p:cNvPr id="30" name="Bildobjekt 29" descr="En bild som visar förflyttning">
            <a:extLst>
              <a:ext uri="{FF2B5EF4-FFF2-40B4-BE49-F238E27FC236}">
                <a16:creationId xmlns:a16="http://schemas.microsoft.com/office/drawing/2014/main" id="{21CD17FF-734E-252C-7ED2-941951654E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7172" y="1862747"/>
            <a:ext cx="2975572" cy="1373340"/>
          </a:xfrm>
          <a:prstGeom prst="rect">
            <a:avLst/>
          </a:prstGeom>
        </p:spPr>
      </p:pic>
      <p:sp>
        <p:nvSpPr>
          <p:cNvPr id="2" name="Platshållare för text 1">
            <a:extLst>
              <a:ext uri="{FF2B5EF4-FFF2-40B4-BE49-F238E27FC236}">
                <a16:creationId xmlns:a16="http://schemas.microsoft.com/office/drawing/2014/main" id="{CDE5E41F-B5C3-4DFF-C990-3F08F6721614}"/>
              </a:ext>
            </a:extLst>
          </p:cNvPr>
          <p:cNvSpPr txBox="1">
            <a:spLocks noGrp="1"/>
          </p:cNvSpPr>
          <p:nvPr>
            <p:ph type="title" idx="4294967295"/>
          </p:nvPr>
        </p:nvSpPr>
        <p:spPr>
          <a:xfrm>
            <a:off x="1285591" y="704667"/>
            <a:ext cx="8281996" cy="72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4400" b="0" i="0" u="none" strike="noStrike" kern="1200" cap="none" spc="0" normalizeH="0" baseline="0" noProof="0">
                <a:ln>
                  <a:noFill/>
                </a:ln>
                <a:solidFill>
                  <a:srgbClr val="F7F2EB"/>
                </a:solidFill>
                <a:effectLst/>
                <a:uLnTx/>
                <a:uFillTx/>
                <a:latin typeface="Arial Black"/>
                <a:ea typeface="+mn-ea"/>
                <a:cs typeface="+mn-cs"/>
              </a:rPr>
              <a:t>Hit ska vi</a:t>
            </a:r>
          </a:p>
        </p:txBody>
      </p:sp>
      <p:grpSp>
        <p:nvGrpSpPr>
          <p:cNvPr id="5" name="Grupp 4" descr="En bild som visar förflyttning">
            <a:extLst>
              <a:ext uri="{FF2B5EF4-FFF2-40B4-BE49-F238E27FC236}">
                <a16:creationId xmlns:a16="http://schemas.microsoft.com/office/drawing/2014/main" id="{E5D6EF32-7E48-B2E8-1E3F-EA9089CFF5F1}"/>
              </a:ext>
            </a:extLst>
          </p:cNvPr>
          <p:cNvGrpSpPr/>
          <p:nvPr/>
        </p:nvGrpSpPr>
        <p:grpSpPr>
          <a:xfrm>
            <a:off x="8150267" y="0"/>
            <a:ext cx="4126232" cy="986590"/>
            <a:chOff x="8150267" y="0"/>
            <a:chExt cx="4126232" cy="986590"/>
          </a:xfrm>
        </p:grpSpPr>
        <p:sp>
          <p:nvSpPr>
            <p:cNvPr id="3" name="Diagonal rand 2">
              <a:extLst>
                <a:ext uri="{FF2B5EF4-FFF2-40B4-BE49-F238E27FC236}">
                  <a16:creationId xmlns:a16="http://schemas.microsoft.com/office/drawing/2014/main" id="{22704CDC-8C1E-5609-7841-6E5D66156566}"/>
                </a:ext>
              </a:extLst>
            </p:cNvPr>
            <p:cNvSpPr/>
            <p:nvPr/>
          </p:nvSpPr>
          <p:spPr>
            <a:xfrm flipH="1">
              <a:off x="8150267" y="0"/>
              <a:ext cx="4126232" cy="986590"/>
            </a:xfrm>
            <a:prstGeom prst="diagStrip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262422"/>
                </a:solidFill>
                <a:effectLst/>
                <a:uLnTx/>
                <a:uFillTx/>
                <a:latin typeface="Arial"/>
                <a:ea typeface="+mn-ea"/>
                <a:cs typeface="+mn-cs"/>
              </a:endParaRPr>
            </a:p>
          </p:txBody>
        </p:sp>
        <p:sp>
          <p:nvSpPr>
            <p:cNvPr id="4" name="textruta 3">
              <a:extLst>
                <a:ext uri="{FF2B5EF4-FFF2-40B4-BE49-F238E27FC236}">
                  <a16:creationId xmlns:a16="http://schemas.microsoft.com/office/drawing/2014/main" id="{8883B1AF-D93A-CAF1-2403-BF3CAB953814}"/>
                </a:ext>
              </a:extLst>
            </p:cNvPr>
            <p:cNvSpPr txBox="1"/>
            <p:nvPr/>
          </p:nvSpPr>
          <p:spPr>
            <a:xfrm rot="828885">
              <a:off x="9921229" y="231523"/>
              <a:ext cx="2165685"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9A3324"/>
                  </a:solidFill>
                  <a:effectLst/>
                  <a:uLnTx/>
                  <a:uFillTx/>
                  <a:latin typeface="Arial"/>
                  <a:ea typeface="+mn-ea"/>
                  <a:cs typeface="+mn-cs"/>
                </a:rPr>
                <a:t>Förflyttning</a:t>
              </a:r>
            </a:p>
          </p:txBody>
        </p:sp>
      </p:grpSp>
    </p:spTree>
    <p:extLst>
      <p:ext uri="{BB962C8B-B14F-4D97-AF65-F5344CB8AC3E}">
        <p14:creationId xmlns:p14="http://schemas.microsoft.com/office/powerpoint/2010/main" val="70312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5492E-F95D-957F-FACB-12A1858A469B}"/>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9FEE11F-20F8-3E43-0089-537ED6D5B1C4}"/>
              </a:ext>
            </a:extLst>
          </p:cNvPr>
          <p:cNvSpPr>
            <a:spLocks noGrp="1"/>
          </p:cNvSpPr>
          <p:nvPr>
            <p:ph type="body" sz="quarter" idx="14"/>
          </p:nvPr>
        </p:nvSpPr>
        <p:spPr>
          <a:xfrm>
            <a:off x="769206" y="2476069"/>
            <a:ext cx="10685507" cy="2498986"/>
          </a:xfrm>
        </p:spPr>
        <p:txBody>
          <a:bodyPr/>
          <a:lstStyle/>
          <a:p>
            <a:r>
              <a:rPr lang="sv-SE" sz="5400"/>
              <a:t>Tidplan</a:t>
            </a:r>
          </a:p>
          <a:p>
            <a:endParaRPr lang="sv-SE" sz="2200"/>
          </a:p>
          <a:p>
            <a:r>
              <a:rPr lang="sv-SE" sz="2200"/>
              <a:t>Förberedelsemöten på hemmaplan </a:t>
            </a:r>
          </a:p>
          <a:p>
            <a:r>
              <a:rPr lang="sv-SE" sz="2200"/>
              <a:t>Regional uppstartskonferens 12 februari 2026</a:t>
            </a:r>
          </a:p>
          <a:p>
            <a:r>
              <a:rPr lang="sv-SE" sz="2200"/>
              <a:t>Eget utvecklingsarbete på hemmaplan</a:t>
            </a:r>
          </a:p>
          <a:p>
            <a:r>
              <a:rPr lang="sv-SE" sz="2200" b="0"/>
              <a:t>Resultatkonferens regional och nationell 2028</a:t>
            </a:r>
          </a:p>
        </p:txBody>
      </p:sp>
      <p:sp>
        <p:nvSpPr>
          <p:cNvPr id="2" name="Pratbubbla: oval 1" descr="Pratbubbla med texten: Stöd att förändra läget!">
            <a:extLst>
              <a:ext uri="{FF2B5EF4-FFF2-40B4-BE49-F238E27FC236}">
                <a16:creationId xmlns:a16="http://schemas.microsoft.com/office/drawing/2014/main" id="{7FDAE413-3E26-C3AB-CBAC-B3D79390FEB4}"/>
              </a:ext>
            </a:extLst>
          </p:cNvPr>
          <p:cNvSpPr/>
          <p:nvPr/>
        </p:nvSpPr>
        <p:spPr>
          <a:xfrm>
            <a:off x="8279028" y="456414"/>
            <a:ext cx="2940906" cy="1804872"/>
          </a:xfrm>
          <a:prstGeom prst="wedgeEllipseCallout">
            <a:avLst>
              <a:gd name="adj1" fmla="val 36825"/>
              <a:gd name="adj2" fmla="val 6017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ubrik 4">
            <a:extLst>
              <a:ext uri="{FF2B5EF4-FFF2-40B4-BE49-F238E27FC236}">
                <a16:creationId xmlns:a16="http://schemas.microsoft.com/office/drawing/2014/main" id="{B8011E7E-E0B2-0A33-4F8E-CBD15F353373}"/>
              </a:ext>
            </a:extLst>
          </p:cNvPr>
          <p:cNvSpPr txBox="1">
            <a:spLocks noGrp="1"/>
          </p:cNvSpPr>
          <p:nvPr>
            <p:ph type="title" idx="4294967295"/>
          </p:nvPr>
        </p:nvSpPr>
        <p:spPr>
          <a:xfrm>
            <a:off x="8602169" y="825921"/>
            <a:ext cx="229462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chemeClr val="bg1"/>
                </a:solidFill>
                <a:effectLst/>
                <a:uLnTx/>
                <a:uFillTx/>
                <a:latin typeface="+mn-lt"/>
                <a:ea typeface="+mn-ea"/>
                <a:cs typeface="+mn-cs"/>
              </a:rPr>
              <a:t>Pågår      2026-2028 </a:t>
            </a:r>
          </a:p>
        </p:txBody>
      </p:sp>
    </p:spTree>
    <p:extLst>
      <p:ext uri="{BB962C8B-B14F-4D97-AF65-F5344CB8AC3E}">
        <p14:creationId xmlns:p14="http://schemas.microsoft.com/office/powerpoint/2010/main" val="140308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0CFF4-710B-12CE-C050-228B40EE97D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EE3A5DF-40CF-52FD-AA4D-95FB09E734CB}"/>
              </a:ext>
            </a:extLst>
          </p:cNvPr>
          <p:cNvSpPr>
            <a:spLocks noGrp="1"/>
          </p:cNvSpPr>
          <p:nvPr>
            <p:ph type="ctrTitle"/>
          </p:nvPr>
        </p:nvSpPr>
        <p:spPr>
          <a:xfrm>
            <a:off x="481782" y="334297"/>
            <a:ext cx="11198942" cy="5584722"/>
          </a:xfrm>
          <a:solidFill>
            <a:schemeClr val="accent3">
              <a:lumMod val="20000"/>
              <a:lumOff val="80000"/>
            </a:schemeClr>
          </a:solidFill>
        </p:spPr>
        <p:txBody>
          <a:bodyPr>
            <a:normAutofit/>
          </a:bodyPr>
          <a:lstStyle/>
          <a:p>
            <a:pPr algn="ctr">
              <a:spcBef>
                <a:spcPts val="2400"/>
              </a:spcBef>
            </a:pPr>
            <a:r>
              <a:rPr lang="sv-SE" sz="2800"/>
              <a:t>Svar från medarbetare på frågor om vilka förflyttningar som behövs för att uppnå nya socialtjänstlagens intentioner</a:t>
            </a:r>
            <a:br>
              <a:rPr lang="sv-SE" sz="3600"/>
            </a:br>
            <a:br>
              <a:rPr lang="sv-SE" sz="3600"/>
            </a:br>
            <a:r>
              <a:rPr lang="sv-SE" sz="2000"/>
              <a:t>Bra representation av svar från både </a:t>
            </a:r>
            <a:br>
              <a:rPr lang="sv-SE" sz="2000"/>
            </a:br>
            <a:r>
              <a:rPr lang="sv-SE" sz="2000"/>
              <a:t>Individ- och familjeomsorgen och Funktionshinderomsorgen </a:t>
            </a:r>
            <a:br>
              <a:rPr lang="sv-SE" sz="2000"/>
            </a:br>
            <a:endParaRPr lang="sv-SE" sz="2000"/>
          </a:p>
        </p:txBody>
      </p:sp>
    </p:spTree>
    <p:extLst>
      <p:ext uri="{BB962C8B-B14F-4D97-AF65-F5344CB8AC3E}">
        <p14:creationId xmlns:p14="http://schemas.microsoft.com/office/powerpoint/2010/main" val="82078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Autofit/>
          </a:bodyPr>
          <a:lstStyle/>
          <a:p>
            <a:r>
              <a:rPr lang="sv-SE" sz="3600" dirty="0"/>
              <a:t>Ny socialtjänstlag 1 juli 2025</a:t>
            </a:r>
            <a:br>
              <a:rPr lang="sv-SE" sz="3600" dirty="0"/>
            </a:br>
            <a:r>
              <a:rPr lang="sv-SE" sz="2400" dirty="0"/>
              <a:t>– vad har hänt sedan dess och vad planeras? </a:t>
            </a:r>
          </a:p>
        </p:txBody>
      </p:sp>
      <p:sp>
        <p:nvSpPr>
          <p:cNvPr id="2" name="Platshållare för innehåll 1">
            <a:extLst>
              <a:ext uri="{FF2B5EF4-FFF2-40B4-BE49-F238E27FC236}">
                <a16:creationId xmlns:a16="http://schemas.microsoft.com/office/drawing/2014/main" id="{ADF76719-B7DE-B2D1-352C-3D8520A1D9F9}"/>
              </a:ext>
            </a:extLst>
          </p:cNvPr>
          <p:cNvSpPr>
            <a:spLocks noGrp="1"/>
          </p:cNvSpPr>
          <p:nvPr>
            <p:ph sz="quarter" idx="13"/>
          </p:nvPr>
        </p:nvSpPr>
        <p:spPr>
          <a:xfrm>
            <a:off x="269999" y="1445323"/>
            <a:ext cx="5974684" cy="4382200"/>
          </a:xfrm>
        </p:spPr>
        <p:txBody>
          <a:bodyPr>
            <a:normAutofit fontScale="25000" lnSpcReduction="20000"/>
          </a:bodyPr>
          <a:lstStyle/>
          <a:p>
            <a:pPr marL="0" indent="0">
              <a:buNone/>
            </a:pPr>
            <a:r>
              <a:rPr lang="sv-SE" sz="6400" b="1" dirty="0"/>
              <a:t>Vad som genomförts eller pågår:</a:t>
            </a:r>
          </a:p>
          <a:p>
            <a:pPr>
              <a:spcBef>
                <a:spcPts val="1200"/>
              </a:spcBef>
            </a:pPr>
            <a:r>
              <a:rPr lang="sv-SE" sz="5600" dirty="0"/>
              <a:t>Workshops kring nya </a:t>
            </a:r>
            <a:r>
              <a:rPr lang="sv-SE" sz="5600" dirty="0" err="1"/>
              <a:t>SoL</a:t>
            </a:r>
            <a:r>
              <a:rPr lang="sv-SE" sz="5600" dirty="0"/>
              <a:t> med alla medarbetare.</a:t>
            </a:r>
          </a:p>
          <a:p>
            <a:pPr>
              <a:spcBef>
                <a:spcPts val="1200"/>
              </a:spcBef>
            </a:pPr>
            <a:r>
              <a:rPr lang="sv-SE" sz="5600" dirty="0"/>
              <a:t>Resultatdiskussion av </a:t>
            </a:r>
            <a:r>
              <a:rPr lang="sv-SE" sz="5600" i="1" dirty="0"/>
              <a:t>Skatta läget </a:t>
            </a:r>
            <a:r>
              <a:rPr lang="sv-SE" sz="5600" dirty="0"/>
              <a:t>på chefsforum.  </a:t>
            </a:r>
          </a:p>
          <a:p>
            <a:pPr>
              <a:spcBef>
                <a:spcPts val="1200"/>
              </a:spcBef>
            </a:pPr>
            <a:r>
              <a:rPr lang="sv-SE" sz="5600" dirty="0"/>
              <a:t>Flytta budgetposter.</a:t>
            </a:r>
          </a:p>
          <a:p>
            <a:pPr>
              <a:spcBef>
                <a:spcPts val="1200"/>
              </a:spcBef>
            </a:pPr>
            <a:r>
              <a:rPr lang="sv-SE" sz="5600" dirty="0"/>
              <a:t>Medverkan i SKR:s projekt </a:t>
            </a:r>
            <a:r>
              <a:rPr lang="sv-SE" sz="5600" i="1" dirty="0"/>
              <a:t>Tidiga insikter för tidiga insatser</a:t>
            </a:r>
            <a:r>
              <a:rPr lang="sv-SE" sz="5600" dirty="0"/>
              <a:t>:  </a:t>
            </a:r>
            <a:r>
              <a:rPr lang="sv-SE" sz="5600" i="1" dirty="0" err="1"/>
              <a:t>Soc</a:t>
            </a:r>
            <a:r>
              <a:rPr lang="sv-SE" sz="5600" i="1" dirty="0"/>
              <a:t> för unga gymnasiet </a:t>
            </a:r>
            <a:r>
              <a:rPr lang="sv-SE" sz="5600" dirty="0"/>
              <a:t>har tagits fram.</a:t>
            </a:r>
          </a:p>
          <a:p>
            <a:pPr>
              <a:spcBef>
                <a:spcPts val="1200"/>
              </a:spcBef>
            </a:pPr>
            <a:r>
              <a:rPr lang="sv-SE" sz="5600" dirty="0"/>
              <a:t>Tjänstedesignsprojekt – feriejobbare, hur kan det bli enklare att komma i kontakt med socialtjänsten.</a:t>
            </a:r>
          </a:p>
          <a:p>
            <a:pPr>
              <a:spcBef>
                <a:spcPts val="1200"/>
              </a:spcBef>
            </a:pPr>
            <a:r>
              <a:rPr lang="sv-SE" sz="5600" dirty="0"/>
              <a:t>Brukardialoger inom Funk. </a:t>
            </a:r>
          </a:p>
          <a:p>
            <a:pPr>
              <a:spcBef>
                <a:spcPts val="1200"/>
              </a:spcBef>
            </a:pPr>
            <a:r>
              <a:rPr lang="sv-SE" sz="5600" dirty="0"/>
              <a:t>Brukardriven utveckling inom interna öppenvården barn.</a:t>
            </a:r>
          </a:p>
          <a:p>
            <a:pPr>
              <a:spcBef>
                <a:spcPts val="1200"/>
              </a:spcBef>
            </a:pPr>
            <a:r>
              <a:rPr lang="sv-SE" sz="5600" dirty="0"/>
              <a:t>Nationella brukarundersökningar IFO och Funk. </a:t>
            </a:r>
          </a:p>
          <a:p>
            <a:pPr>
              <a:spcBef>
                <a:spcPts val="1200"/>
              </a:spcBef>
            </a:pPr>
            <a:r>
              <a:rPr lang="sv-SE" sz="5600" dirty="0"/>
              <a:t>Utvecklingsarbete kring individbaserad systematisk uppföljning (ISU) – IFO och Funk.</a:t>
            </a:r>
          </a:p>
          <a:p>
            <a:pPr>
              <a:spcBef>
                <a:spcPts val="1200"/>
              </a:spcBef>
            </a:pPr>
            <a:r>
              <a:rPr lang="sv-SE" sz="5600" dirty="0"/>
              <a:t>Tre nya insatser utan behovsprövning för individer från 18 år   (Enskilda behandlingssamtal, Spelberoende-behandling, Återfallsprevention)</a:t>
            </a:r>
          </a:p>
          <a:p>
            <a:pPr>
              <a:spcBef>
                <a:spcPts val="1200"/>
              </a:spcBef>
            </a:pPr>
            <a:r>
              <a:rPr lang="sv-SE" sz="5600" dirty="0"/>
              <a:t>Sömlösa processer: utvecklingsarbete kring samverkan mellan IFO och Funk. </a:t>
            </a:r>
          </a:p>
          <a:p>
            <a:pPr marL="0" indent="0">
              <a:buNone/>
            </a:pPr>
            <a:endParaRPr lang="sv-SE" sz="1700" dirty="0"/>
          </a:p>
        </p:txBody>
      </p:sp>
      <p:sp>
        <p:nvSpPr>
          <p:cNvPr id="3" name="Platshållare för innehåll 2">
            <a:extLst>
              <a:ext uri="{FF2B5EF4-FFF2-40B4-BE49-F238E27FC236}">
                <a16:creationId xmlns:a16="http://schemas.microsoft.com/office/drawing/2014/main" id="{C4412E99-4B48-E86B-5821-478D05DF4AD6}"/>
              </a:ext>
            </a:extLst>
          </p:cNvPr>
          <p:cNvSpPr>
            <a:spLocks noGrp="1"/>
          </p:cNvSpPr>
          <p:nvPr>
            <p:ph sz="quarter" idx="4294967295"/>
          </p:nvPr>
        </p:nvSpPr>
        <p:spPr>
          <a:xfrm>
            <a:off x="6499225" y="1445323"/>
            <a:ext cx="5692775" cy="4381500"/>
          </a:xfrm>
        </p:spPr>
        <p:txBody>
          <a:bodyPr>
            <a:normAutofit fontScale="92500" lnSpcReduction="20000"/>
          </a:bodyPr>
          <a:lstStyle/>
          <a:p>
            <a:pPr>
              <a:spcBef>
                <a:spcPts val="1200"/>
              </a:spcBef>
            </a:pPr>
            <a:r>
              <a:rPr lang="sv-SE" sz="1500" dirty="0"/>
              <a:t>Översyn av möjligheter och behov av digital tidsbokning - IFO och Funk. </a:t>
            </a:r>
          </a:p>
          <a:p>
            <a:pPr>
              <a:spcBef>
                <a:spcPts val="1200"/>
              </a:spcBef>
            </a:pPr>
            <a:r>
              <a:rPr lang="sv-SE" sz="1500" dirty="0"/>
              <a:t>E-ansökan - IFO och Funk.</a:t>
            </a:r>
          </a:p>
          <a:p>
            <a:pPr>
              <a:spcBef>
                <a:spcPts val="1200"/>
              </a:spcBef>
            </a:pPr>
            <a:r>
              <a:rPr lang="sv-SE" sz="1500" dirty="0"/>
              <a:t>Översyn av samtliga riktlinjer - IFO och Funk. </a:t>
            </a:r>
          </a:p>
          <a:p>
            <a:pPr>
              <a:spcBef>
                <a:spcPts val="1200"/>
              </a:spcBef>
            </a:pPr>
            <a:r>
              <a:rPr lang="sv-SE" sz="1500" dirty="0"/>
              <a:t>Hemslöshetskartläggning.</a:t>
            </a:r>
          </a:p>
          <a:p>
            <a:pPr>
              <a:spcBef>
                <a:spcPts val="1200"/>
              </a:spcBef>
            </a:pPr>
            <a:r>
              <a:rPr lang="sv-SE" sz="1500" dirty="0"/>
              <a:t>Samarbeten med andra kommuner.</a:t>
            </a:r>
          </a:p>
          <a:p>
            <a:pPr>
              <a:spcBef>
                <a:spcPts val="1200"/>
              </a:spcBef>
            </a:pPr>
            <a:r>
              <a:rPr lang="sv-SE" sz="1500" dirty="0"/>
              <a:t>Med mera. </a:t>
            </a:r>
          </a:p>
          <a:p>
            <a:pPr marL="0" indent="0">
              <a:buNone/>
            </a:pPr>
            <a:r>
              <a:rPr lang="sv-SE" sz="1600" b="1" dirty="0"/>
              <a:t>Vad som planeras:  </a:t>
            </a:r>
          </a:p>
          <a:p>
            <a:pPr>
              <a:spcBef>
                <a:spcPts val="1200"/>
              </a:spcBef>
            </a:pPr>
            <a:r>
              <a:rPr lang="sv-SE" sz="1500" dirty="0"/>
              <a:t>SKR:s Lärprocess Framtidens socialtjänst 2026-2028.  </a:t>
            </a:r>
          </a:p>
          <a:p>
            <a:pPr>
              <a:spcBef>
                <a:spcPts val="1200"/>
              </a:spcBef>
            </a:pPr>
            <a:r>
              <a:rPr lang="sv-SE" sz="1500" dirty="0"/>
              <a:t>Dokumentation av insatser utan behovsprövning.</a:t>
            </a:r>
          </a:p>
          <a:p>
            <a:pPr>
              <a:spcBef>
                <a:spcPts val="1200"/>
              </a:spcBef>
            </a:pPr>
            <a:r>
              <a:rPr lang="sv-SE" sz="1500" dirty="0"/>
              <a:t>Omställningsplan för 2026-2028.</a:t>
            </a:r>
          </a:p>
          <a:p>
            <a:pPr>
              <a:spcBef>
                <a:spcPts val="1200"/>
              </a:spcBef>
            </a:pPr>
            <a:r>
              <a:rPr lang="sv-SE" sz="1500" dirty="0"/>
              <a:t>Insatskatalog för invånare.</a:t>
            </a:r>
          </a:p>
          <a:p>
            <a:pPr>
              <a:spcBef>
                <a:spcPts val="1200"/>
              </a:spcBef>
            </a:pPr>
            <a:r>
              <a:rPr lang="sv-SE" sz="1500" dirty="0"/>
              <a:t>NUSO vuxen och funktionshinder.  </a:t>
            </a:r>
          </a:p>
          <a:p>
            <a:pPr>
              <a:spcBef>
                <a:spcPts val="1200"/>
              </a:spcBef>
            </a:pPr>
            <a:r>
              <a:rPr lang="sv-SE" sz="1500" dirty="0"/>
              <a:t>Aktiviteter utifrån workshops alla medarbetare.  </a:t>
            </a:r>
          </a:p>
          <a:p>
            <a:endParaRPr lang="sv-SE" sz="2000" dirty="0"/>
          </a:p>
        </p:txBody>
      </p:sp>
    </p:spTree>
    <p:extLst>
      <p:ext uri="{BB962C8B-B14F-4D97-AF65-F5344CB8AC3E}">
        <p14:creationId xmlns:p14="http://schemas.microsoft.com/office/powerpoint/2010/main" val="95770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6CE3-7D86-4AD8-89E4-7EAED0D7452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1E9130A-1F90-053D-2590-EFAB8AA4C8A5}"/>
              </a:ext>
            </a:extLst>
          </p:cNvPr>
          <p:cNvSpPr>
            <a:spLocks noGrp="1"/>
          </p:cNvSpPr>
          <p:nvPr>
            <p:ph type="title"/>
          </p:nvPr>
        </p:nvSpPr>
        <p:spPr>
          <a:xfrm>
            <a:off x="269823" y="360001"/>
            <a:ext cx="5373893" cy="720000"/>
          </a:xfrm>
        </p:spPr>
        <p:txBody>
          <a:bodyPr>
            <a:normAutofit fontScale="90000"/>
          </a:bodyPr>
          <a:lstStyle/>
          <a:p>
            <a:r>
              <a:rPr lang="sv-SE"/>
              <a:t>Så stärker vi det förebyggande arbetet </a:t>
            </a:r>
          </a:p>
        </p:txBody>
      </p:sp>
      <p:sp>
        <p:nvSpPr>
          <p:cNvPr id="3" name="Rectangle 1">
            <a:extLst>
              <a:ext uri="{FF2B5EF4-FFF2-40B4-BE49-F238E27FC236}">
                <a16:creationId xmlns:a16="http://schemas.microsoft.com/office/drawing/2014/main" id="{01B3FD34-5454-1B7D-D8FA-367295818933}"/>
              </a:ext>
            </a:extLst>
          </p:cNvPr>
          <p:cNvSpPr>
            <a:spLocks noGrp="1" noChangeArrowheads="1"/>
          </p:cNvSpPr>
          <p:nvPr>
            <p:ph sz="quarter" idx="13"/>
          </p:nvPr>
        </p:nvSpPr>
        <p:spPr bwMode="auto">
          <a:xfrm>
            <a:off x="269823" y="1809798"/>
            <a:ext cx="11692022"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Tidig upptäckt</a:t>
            </a:r>
            <a:r>
              <a:rPr kumimoji="0" lang="sv-SE" altLang="sv-SE" sz="1800" b="0" i="0" u="none" strike="noStrike" cap="none" normalizeH="0" baseline="0">
                <a:ln>
                  <a:noFill/>
                </a:ln>
                <a:effectLst/>
                <a:latin typeface="Arial"/>
                <a:cs typeface="Arial"/>
              </a:rPr>
              <a:t>: strukturerade risk- och bedömningsinstrument samt regelbunden och tätare uppföljning</a:t>
            </a:r>
            <a:r>
              <a:rPr lang="sv-SE" altLang="sv-SE" sz="1800">
                <a:latin typeface="Arial"/>
                <a:cs typeface="Arial"/>
              </a:rPr>
              <a:t> vid behov</a:t>
            </a:r>
            <a:r>
              <a:rPr kumimoji="0" lang="sv-SE" altLang="sv-SE" sz="1800" b="0" i="0" u="none" strike="noStrike" cap="none" normalizeH="0" baseline="0">
                <a:ln>
                  <a:noFill/>
                </a:ln>
                <a:effectLst/>
                <a:latin typeface="Arial"/>
                <a:cs typeface="Arial"/>
              </a:rPr>
              <a:t>.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Ökad tillgänglighet</a:t>
            </a:r>
            <a:r>
              <a:rPr kumimoji="0" lang="sv-SE" altLang="sv-SE" sz="1800" b="0" i="0" u="none" strike="noStrike" cap="none" normalizeH="0" baseline="0">
                <a:ln>
                  <a:noFill/>
                </a:ln>
                <a:solidFill>
                  <a:schemeClr val="tx1"/>
                </a:solidFill>
                <a:effectLst/>
                <a:latin typeface="Arial" panose="020B0604020202020204" pitchFamily="34" charset="0"/>
              </a:rPr>
              <a:t>: öppna ingångar till stöd, mer telefontid, chatt och digitala lösningar.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Information och synlighet</a:t>
            </a:r>
            <a:r>
              <a:rPr kumimoji="0" lang="sv-SE" altLang="sv-SE" sz="1800" b="0" i="0" u="none" strike="noStrike" cap="none" normalizeH="0" baseline="0">
                <a:ln>
                  <a:noFill/>
                </a:ln>
                <a:solidFill>
                  <a:schemeClr val="tx1"/>
                </a:solidFill>
                <a:effectLst/>
                <a:latin typeface="Arial" panose="020B0604020202020204" pitchFamily="34" charset="0"/>
              </a:rPr>
              <a:t>: informera om/marknadsföra insatser och verksamheter, delta i lokala event</a:t>
            </a:r>
            <a:r>
              <a:rPr lang="sv-SE" altLang="sv-SE" sz="1800">
                <a:latin typeface="Arial" panose="020B0604020202020204" pitchFamily="34" charset="0"/>
              </a:rPr>
              <a:t> </a:t>
            </a:r>
            <a:r>
              <a:rPr kumimoji="0" lang="sv-SE" altLang="sv-SE" sz="1800" b="0" i="0" u="none" strike="noStrike" cap="none" normalizeH="0" baseline="0">
                <a:ln>
                  <a:noFill/>
                </a:ln>
                <a:solidFill>
                  <a:schemeClr val="tx1"/>
                </a:solidFill>
                <a:effectLst/>
                <a:latin typeface="Arial" panose="020B0604020202020204" pitchFamily="34" charset="0"/>
              </a:rPr>
              <a:t>och upprätta </a:t>
            </a:r>
            <a:r>
              <a:rPr kumimoji="0" lang="sv-SE" altLang="sv-SE" sz="1800" b="0" i="0" u="none" strike="noStrike" cap="none" normalizeH="0" baseline="0" err="1">
                <a:ln>
                  <a:noFill/>
                </a:ln>
                <a:solidFill>
                  <a:schemeClr val="tx1"/>
                </a:solidFill>
                <a:effectLst/>
                <a:latin typeface="Arial" panose="020B0604020202020204" pitchFamily="34" charset="0"/>
              </a:rPr>
              <a:t>årshjul</a:t>
            </a:r>
            <a:r>
              <a:rPr kumimoji="0" lang="sv-SE" altLang="sv-SE" sz="1800" b="0" i="0" u="none" strike="noStrike" cap="none" normalizeH="0" baseline="0">
                <a:ln>
                  <a:noFill/>
                </a:ln>
                <a:solidFill>
                  <a:schemeClr val="tx1"/>
                </a:solidFill>
                <a:effectLst/>
                <a:latin typeface="Arial" panose="020B0604020202020204" pitchFamily="34" charset="0"/>
              </a:rPr>
              <a:t> för kommunikation.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Samverkan</a:t>
            </a:r>
            <a:r>
              <a:rPr kumimoji="0" lang="sv-SE" altLang="sv-SE" sz="1800" b="0" i="0" u="none" strike="noStrike" cap="none" normalizeH="0" baseline="0">
                <a:ln>
                  <a:noFill/>
                </a:ln>
                <a:solidFill>
                  <a:schemeClr val="tx1"/>
                </a:solidFill>
                <a:effectLst/>
                <a:latin typeface="Arial" panose="020B0604020202020204" pitchFamily="34" charset="0"/>
              </a:rPr>
              <a:t>: stärka samarbetet internt och externt, teambaserat arbete.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Flexibla insatser</a:t>
            </a:r>
            <a:r>
              <a:rPr kumimoji="0" lang="sv-SE" altLang="sv-SE" sz="1800" b="0" i="0" u="none" strike="noStrike" cap="none" normalizeH="0" baseline="0">
                <a:ln>
                  <a:noFill/>
                </a:ln>
                <a:solidFill>
                  <a:schemeClr val="tx1"/>
                </a:solidFill>
                <a:effectLst/>
                <a:latin typeface="Arial" panose="020B0604020202020204" pitchFamily="34" charset="0"/>
              </a:rPr>
              <a:t>: anpassa insatser efter behov, mer uppsökande arbete och snabbare åtgärder vid risk.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Fokusområden</a:t>
            </a:r>
            <a:r>
              <a:rPr kumimoji="0" lang="sv-SE" altLang="sv-SE" sz="1800" b="0" i="0" u="none" strike="noStrike" cap="none" normalizeH="0" baseline="0">
                <a:ln>
                  <a:noFill/>
                </a:ln>
                <a:solidFill>
                  <a:schemeClr val="tx1"/>
                </a:solidFill>
                <a:effectLst/>
                <a:latin typeface="Arial" panose="020B0604020202020204" pitchFamily="34" charset="0"/>
              </a:rPr>
              <a:t>: stöd kring ekonomi, fritidsaktiviteter för barn och unga, förebygga hemlöshet, hälsosamtal och sociala aktiviteter.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Kompetens och struktur</a:t>
            </a:r>
            <a:r>
              <a:rPr kumimoji="0" lang="sv-SE" altLang="sv-SE" sz="1800" b="0" i="0" u="none" strike="noStrike" cap="none" normalizeH="0" baseline="0">
                <a:ln>
                  <a:noFill/>
                </a:ln>
                <a:solidFill>
                  <a:schemeClr val="tx1"/>
                </a:solidFill>
                <a:effectLst/>
                <a:latin typeface="Arial" panose="020B0604020202020204" pitchFamily="34" charset="0"/>
              </a:rPr>
              <a:t>: kompetenshöjning, struktur i arbetet och evidensbaserade metoder.  </a:t>
            </a:r>
          </a:p>
          <a:p>
            <a:pPr eaLnBrk="0" fontAlgn="base" hangingPunct="0">
              <a:spcBef>
                <a:spcPts val="1200"/>
              </a:spcBef>
              <a:spcAft>
                <a:spcPct val="0"/>
              </a:spcAft>
              <a:buSzTx/>
            </a:pPr>
            <a:r>
              <a:rPr lang="sv-SE" altLang="sv-SE" sz="1800" b="1">
                <a:latin typeface="Arial" panose="020B0604020202020204" pitchFamily="34" charset="0"/>
              </a:rPr>
              <a:t>Prioritera det förebyggande arbetet och förebyggande arbete är ett kommunövergripande ansvar! </a:t>
            </a:r>
            <a:endParaRPr kumimoji="0" lang="sv-SE" altLang="sv-SE" sz="1800" b="1" i="0" u="none" strike="noStrike" cap="none" normalizeH="0" baseline="0">
              <a:ln>
                <a:noFill/>
              </a:ln>
              <a:solidFill>
                <a:schemeClr val="tx1"/>
              </a:solidFill>
              <a:effectLst/>
              <a:latin typeface="Arial" panose="020B0604020202020204" pitchFamily="34" charset="0"/>
            </a:endParaRPr>
          </a:p>
        </p:txBody>
      </p:sp>
      <p:pic>
        <p:nvPicPr>
          <p:cNvPr id="7" name="Bildobjekt 6">
            <a:extLst>
              <a:ext uri="{FF2B5EF4-FFF2-40B4-BE49-F238E27FC236}">
                <a16:creationId xmlns:a16="http://schemas.microsoft.com/office/drawing/2014/main" id="{A1A64D72-3A3D-A13B-C1F6-21411C894E07}"/>
              </a:ext>
            </a:extLst>
          </p:cNvPr>
          <p:cNvPicPr>
            <a:picLocks noChangeAspect="1"/>
          </p:cNvPicPr>
          <p:nvPr/>
        </p:nvPicPr>
        <p:blipFill>
          <a:blip r:embed="rId3"/>
          <a:stretch>
            <a:fillRect/>
          </a:stretch>
        </p:blipFill>
        <p:spPr>
          <a:xfrm>
            <a:off x="6198722" y="167313"/>
            <a:ext cx="3092629" cy="1444583"/>
          </a:xfrm>
          <a:prstGeom prst="rect">
            <a:avLst/>
          </a:prstGeom>
        </p:spPr>
      </p:pic>
    </p:spTree>
    <p:extLst>
      <p:ext uri="{BB962C8B-B14F-4D97-AF65-F5344CB8AC3E}">
        <p14:creationId xmlns:p14="http://schemas.microsoft.com/office/powerpoint/2010/main" val="253983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D52DD-43A0-AD16-82B7-A22BA68FAB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D820B1A-970C-7F89-E8C8-C3992E8157D1}"/>
              </a:ext>
            </a:extLst>
          </p:cNvPr>
          <p:cNvSpPr>
            <a:spLocks noGrp="1"/>
          </p:cNvSpPr>
          <p:nvPr>
            <p:ph type="title"/>
          </p:nvPr>
        </p:nvSpPr>
        <p:spPr>
          <a:xfrm>
            <a:off x="269823" y="360001"/>
            <a:ext cx="6250720" cy="720000"/>
          </a:xfrm>
        </p:spPr>
        <p:txBody>
          <a:bodyPr>
            <a:normAutofit fontScale="90000"/>
          </a:bodyPr>
          <a:lstStyle/>
          <a:p>
            <a:r>
              <a:rPr lang="sv-SE"/>
              <a:t>Så ökar vi tillgängligheten </a:t>
            </a:r>
          </a:p>
        </p:txBody>
      </p:sp>
      <p:sp>
        <p:nvSpPr>
          <p:cNvPr id="3" name="Rectangle 1">
            <a:extLst>
              <a:ext uri="{FF2B5EF4-FFF2-40B4-BE49-F238E27FC236}">
                <a16:creationId xmlns:a16="http://schemas.microsoft.com/office/drawing/2014/main" id="{E8409FE2-7789-DFC4-A47A-B7548484F765}"/>
              </a:ext>
            </a:extLst>
          </p:cNvPr>
          <p:cNvSpPr>
            <a:spLocks noGrp="1" noChangeArrowheads="1"/>
          </p:cNvSpPr>
          <p:nvPr>
            <p:ph sz="quarter" idx="13"/>
          </p:nvPr>
        </p:nvSpPr>
        <p:spPr bwMode="auto">
          <a:xfrm>
            <a:off x="269824" y="2368393"/>
            <a:ext cx="1158472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Digitala lösningar</a:t>
            </a:r>
            <a:r>
              <a:rPr kumimoji="0" lang="sv-SE" altLang="sv-SE" sz="1800" b="0" i="0" u="none" strike="noStrike" cap="none" normalizeH="0" baseline="0">
                <a:ln>
                  <a:noFill/>
                </a:ln>
                <a:effectLst/>
                <a:latin typeface="Arial"/>
                <a:cs typeface="Arial"/>
              </a:rPr>
              <a:t>: chattfunktioner</a:t>
            </a:r>
            <a:r>
              <a:rPr lang="sv-SE" altLang="sv-SE" sz="1800">
                <a:latin typeface="Arial"/>
                <a:cs typeface="Arial"/>
              </a:rPr>
              <a:t> och</a:t>
            </a:r>
            <a:r>
              <a:rPr kumimoji="0" lang="sv-SE" altLang="sv-SE" sz="1800" b="0" i="0" u="none" strike="noStrike" cap="none" normalizeH="0" baseline="0">
                <a:ln>
                  <a:noFill/>
                </a:ln>
                <a:effectLst/>
                <a:latin typeface="Arial"/>
                <a:cs typeface="Arial"/>
              </a:rPr>
              <a:t> e-tjänster.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Tydlig och enkel kommunikation</a:t>
            </a:r>
            <a:r>
              <a:rPr kumimoji="0" lang="sv-SE" altLang="sv-SE" sz="1800" b="0" i="0" u="none" strike="noStrike" cap="none" normalizeH="0" baseline="0">
                <a:ln>
                  <a:noFill/>
                </a:ln>
                <a:solidFill>
                  <a:schemeClr val="tx1"/>
                </a:solidFill>
                <a:effectLst/>
                <a:latin typeface="Arial" panose="020B0604020202020204" pitchFamily="34" charset="0"/>
              </a:rPr>
              <a:t>: klarspråk, uppdaterad och enkel kommunikation på hemsidan. </a:t>
            </a:r>
          </a:p>
          <a:p>
            <a:pPr eaLnBrk="0" fontAlgn="base" hangingPunct="0">
              <a:spcBef>
                <a:spcPts val="1200"/>
              </a:spcBef>
              <a:spcAft>
                <a:spcPct val="0"/>
              </a:spcAft>
              <a:buSzTx/>
            </a:pPr>
            <a:r>
              <a:rPr lang="sv-SE" altLang="sv-SE" sz="1800" b="1">
                <a:latin typeface="Arial" panose="020B0604020202020204" pitchFamily="34" charset="0"/>
              </a:rPr>
              <a:t>K</a:t>
            </a:r>
            <a:r>
              <a:rPr kumimoji="0" lang="sv-SE" altLang="sv-SE" sz="1800" b="1" i="0" u="none" strike="noStrike" cap="none" normalizeH="0" baseline="0">
                <a:ln>
                  <a:noFill/>
                </a:ln>
                <a:solidFill>
                  <a:schemeClr val="tx1"/>
                </a:solidFill>
                <a:effectLst/>
                <a:latin typeface="Arial" panose="020B0604020202020204" pitchFamily="34" charset="0"/>
              </a:rPr>
              <a:t>ontaktvägar och flexibilitet</a:t>
            </a:r>
            <a:r>
              <a:rPr kumimoji="0" lang="sv-SE" altLang="sv-SE" sz="1800" b="0" i="0" u="none" strike="noStrike" cap="none" normalizeH="0" baseline="0">
                <a:ln>
                  <a:noFill/>
                </a:ln>
                <a:solidFill>
                  <a:schemeClr val="tx1"/>
                </a:solidFill>
                <a:effectLst/>
                <a:latin typeface="Arial" panose="020B0604020202020204" pitchFamily="34" charset="0"/>
              </a:rPr>
              <a:t>: telefon, sms, mejl, </a:t>
            </a:r>
            <a:r>
              <a:rPr kumimoji="0" lang="sv-SE" altLang="sv-SE" sz="1800" b="0" i="0" u="none" strike="noStrike" cap="none" normalizeH="0" baseline="0" err="1">
                <a:ln>
                  <a:noFill/>
                </a:ln>
                <a:solidFill>
                  <a:schemeClr val="tx1"/>
                </a:solidFill>
                <a:effectLst/>
                <a:latin typeface="Arial" panose="020B0604020202020204" pitchFamily="34" charset="0"/>
              </a:rPr>
              <a:t>WhatsApp</a:t>
            </a:r>
            <a:r>
              <a:rPr kumimoji="0" lang="sv-SE" altLang="sv-SE" sz="1800" b="0" i="0" u="none" strike="noStrike" cap="none" normalizeH="0" baseline="0">
                <a:ln>
                  <a:noFill/>
                </a:ln>
                <a:solidFill>
                  <a:schemeClr val="tx1"/>
                </a:solidFill>
                <a:effectLst/>
                <a:latin typeface="Arial" panose="020B0604020202020204" pitchFamily="34" charset="0"/>
              </a:rPr>
              <a:t>, gemensamma funktionsbrevlådor, </a:t>
            </a:r>
            <a:r>
              <a:rPr lang="sv-SE" altLang="sv-SE" sz="1800">
                <a:latin typeface="Arial" panose="020B0604020202020204" pitchFamily="34" charset="0"/>
              </a:rPr>
              <a:t>f</a:t>
            </a:r>
            <a:r>
              <a:rPr kumimoji="0" lang="sv-SE" altLang="sv-SE" sz="1800" i="0" u="none" strike="noStrike" cap="none" normalizeH="0" baseline="0">
                <a:ln>
                  <a:noFill/>
                </a:ln>
                <a:solidFill>
                  <a:schemeClr val="tx1"/>
                </a:solidFill>
                <a:effectLst/>
                <a:latin typeface="Arial" panose="020B0604020202020204" pitchFamily="34" charset="0"/>
              </a:rPr>
              <a:t>lexibla öppettider, egen tidsbokning samt brukar- och medborgardialoger kring tillgänglighet.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Synlighet och närvaro</a:t>
            </a:r>
            <a:r>
              <a:rPr kumimoji="0" lang="sv-SE" altLang="sv-SE" sz="1800" b="0" i="0" u="none" strike="noStrike" cap="none" normalizeH="0" baseline="0">
                <a:ln>
                  <a:noFill/>
                </a:ln>
                <a:solidFill>
                  <a:schemeClr val="tx1"/>
                </a:solidFill>
                <a:effectLst/>
                <a:latin typeface="Arial" panose="020B0604020202020204" pitchFamily="34" charset="0"/>
              </a:rPr>
              <a:t>: sociala medier, skolor, lokala event och uppsökande arbete.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Fysisk tillgänglighet</a:t>
            </a:r>
            <a:r>
              <a:rPr kumimoji="0" lang="sv-SE" altLang="sv-SE" sz="1800" b="0" i="0" u="none" strike="noStrike" cap="none" normalizeH="0" baseline="0">
                <a:ln>
                  <a:noFill/>
                </a:ln>
                <a:solidFill>
                  <a:schemeClr val="tx1"/>
                </a:solidFill>
                <a:effectLst/>
                <a:latin typeface="Arial" panose="020B0604020202020204" pitchFamily="34" charset="0"/>
              </a:rPr>
              <a:t>: fler besöksrum, möten utanför kommunhuset och medborgarkontor.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Interna förbättringar</a:t>
            </a:r>
            <a:r>
              <a:rPr kumimoji="0" lang="sv-SE" altLang="sv-SE" sz="1800" b="0" i="0" u="none" strike="noStrike" cap="none" normalizeH="0" baseline="0">
                <a:ln>
                  <a:noFill/>
                </a:ln>
                <a:solidFill>
                  <a:schemeClr val="tx1"/>
                </a:solidFill>
                <a:effectLst/>
                <a:latin typeface="Arial" panose="020B0604020202020204" pitchFamily="34" charset="0"/>
              </a:rPr>
              <a:t>: insatskatalog, säkra rutiner vid frånvaro, färre interna möten och mer personal. </a:t>
            </a:r>
          </a:p>
        </p:txBody>
      </p:sp>
      <p:pic>
        <p:nvPicPr>
          <p:cNvPr id="4" name="Bildobjekt 3">
            <a:extLst>
              <a:ext uri="{FF2B5EF4-FFF2-40B4-BE49-F238E27FC236}">
                <a16:creationId xmlns:a16="http://schemas.microsoft.com/office/drawing/2014/main" id="{668764A1-07F0-E84C-AC16-671306987688}"/>
              </a:ext>
            </a:extLst>
          </p:cNvPr>
          <p:cNvPicPr>
            <a:picLocks noChangeAspect="1"/>
          </p:cNvPicPr>
          <p:nvPr/>
        </p:nvPicPr>
        <p:blipFill>
          <a:blip r:embed="rId3"/>
          <a:stretch>
            <a:fillRect/>
          </a:stretch>
        </p:blipFill>
        <p:spPr>
          <a:xfrm>
            <a:off x="5291434" y="0"/>
            <a:ext cx="1814575" cy="1807903"/>
          </a:xfrm>
          <a:prstGeom prst="rect">
            <a:avLst/>
          </a:prstGeom>
        </p:spPr>
      </p:pic>
      <p:pic>
        <p:nvPicPr>
          <p:cNvPr id="5" name="Bildobjekt 4">
            <a:extLst>
              <a:ext uri="{FF2B5EF4-FFF2-40B4-BE49-F238E27FC236}">
                <a16:creationId xmlns:a16="http://schemas.microsoft.com/office/drawing/2014/main" id="{75C3746C-BF19-8068-4AA5-9A4CAA5697DB}"/>
              </a:ext>
            </a:extLst>
          </p:cNvPr>
          <p:cNvPicPr>
            <a:picLocks noChangeAspect="1"/>
          </p:cNvPicPr>
          <p:nvPr/>
        </p:nvPicPr>
        <p:blipFill>
          <a:blip r:embed="rId4"/>
          <a:stretch>
            <a:fillRect/>
          </a:stretch>
        </p:blipFill>
        <p:spPr>
          <a:xfrm>
            <a:off x="7106009" y="234866"/>
            <a:ext cx="1338170" cy="1338170"/>
          </a:xfrm>
          <a:prstGeom prst="rect">
            <a:avLst/>
          </a:prstGeom>
        </p:spPr>
      </p:pic>
    </p:spTree>
    <p:extLst>
      <p:ext uri="{BB962C8B-B14F-4D97-AF65-F5344CB8AC3E}">
        <p14:creationId xmlns:p14="http://schemas.microsoft.com/office/powerpoint/2010/main" val="328764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C5227-40F5-3733-2203-0213EF5F1D1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F513E47-172F-07D6-72BD-90F787378E24}"/>
              </a:ext>
            </a:extLst>
          </p:cNvPr>
          <p:cNvSpPr>
            <a:spLocks noGrp="1"/>
          </p:cNvSpPr>
          <p:nvPr>
            <p:ph type="title"/>
          </p:nvPr>
        </p:nvSpPr>
        <p:spPr>
          <a:xfrm>
            <a:off x="269823" y="360001"/>
            <a:ext cx="7594017" cy="720000"/>
          </a:xfrm>
        </p:spPr>
        <p:txBody>
          <a:bodyPr>
            <a:normAutofit fontScale="90000"/>
          </a:bodyPr>
          <a:lstStyle/>
          <a:p>
            <a:r>
              <a:rPr lang="sv-SE"/>
              <a:t>Så blir vi mer kunskapsbaserade </a:t>
            </a:r>
          </a:p>
        </p:txBody>
      </p:sp>
      <p:sp>
        <p:nvSpPr>
          <p:cNvPr id="5" name="Rectangle 2">
            <a:extLst>
              <a:ext uri="{FF2B5EF4-FFF2-40B4-BE49-F238E27FC236}">
                <a16:creationId xmlns:a16="http://schemas.microsoft.com/office/drawing/2014/main" id="{6FFC88F9-1B6E-CE60-D943-808553C254A6}"/>
              </a:ext>
            </a:extLst>
          </p:cNvPr>
          <p:cNvSpPr>
            <a:spLocks noGrp="1" noChangeArrowheads="1"/>
          </p:cNvSpPr>
          <p:nvPr>
            <p:ph sz="quarter" idx="13"/>
          </p:nvPr>
        </p:nvSpPr>
        <p:spPr bwMode="auto">
          <a:xfrm>
            <a:off x="161668" y="2699206"/>
            <a:ext cx="1072329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Utbildning och kompetensutveckling</a:t>
            </a:r>
            <a:r>
              <a:rPr kumimoji="0" lang="sv-SE" altLang="sv-SE" sz="1800" b="0" i="0" u="none" strike="noStrike" cap="none" normalizeH="0" baseline="0">
                <a:ln>
                  <a:noFill/>
                </a:ln>
                <a:solidFill>
                  <a:schemeClr val="tx1"/>
                </a:solidFill>
                <a:effectLst/>
                <a:latin typeface="Arial" panose="020B0604020202020204" pitchFamily="34" charset="0"/>
              </a:rPr>
              <a:t>: mer utbildning inom evidensbaserade metoder, målgrupper och bedömningsinstrument.</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Aktiv omvärldsbevakning och kontinuerlig intern kunskapsdelning: </a:t>
            </a:r>
            <a:r>
              <a:rPr kumimoji="0" lang="sv-SE" altLang="sv-SE" sz="1800" i="0" u="none" strike="noStrike" cap="none" normalizeH="0" baseline="0">
                <a:ln>
                  <a:noFill/>
                </a:ln>
                <a:solidFill>
                  <a:schemeClr val="tx1"/>
                </a:solidFill>
                <a:effectLst/>
                <a:latin typeface="Arial" panose="020B0604020202020204" pitchFamily="34" charset="0"/>
              </a:rPr>
              <a:t>a</a:t>
            </a:r>
            <a:r>
              <a:rPr lang="sv-SE" altLang="sv-SE" sz="1800">
                <a:latin typeface="Arial" panose="020B0604020202020204" pitchFamily="34" charset="0"/>
              </a:rPr>
              <a:t>ktivt följa forskning, domar och föreskrifter, rutin för omvärldsbevakning, skapa forum för kollegialt lärande och reflektion. </a:t>
            </a:r>
            <a:endParaRPr kumimoji="0" lang="sv-SE" altLang="sv-SE" sz="1800" b="0" i="0" u="none" strike="noStrike" cap="none" normalizeH="0" baseline="0">
              <a:ln>
                <a:noFill/>
              </a:ln>
              <a:solidFill>
                <a:schemeClr val="tx1"/>
              </a:solidFill>
              <a:effectLst/>
              <a:latin typeface="Arial" panose="020B0604020202020204" pitchFamily="34" charset="0"/>
            </a:endParaRP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Struktur och systematik</a:t>
            </a:r>
            <a:r>
              <a:rPr kumimoji="0" lang="sv-SE" altLang="sv-SE" sz="1800" b="0" i="0" u="none" strike="noStrike" cap="none" normalizeH="0" baseline="0">
                <a:ln>
                  <a:noFill/>
                </a:ln>
                <a:solidFill>
                  <a:schemeClr val="tx1"/>
                </a:solidFill>
                <a:effectLst/>
                <a:latin typeface="Arial" panose="020B0604020202020204" pitchFamily="34" charset="0"/>
              </a:rPr>
              <a:t>: uppdatera rutiner och riktlinjer, systematiskt uppföljning (även efter avslutad insats), SMARTA mål, säkerställ användning av bedömningsinstrument, kartläggning av brukare samt brukar- och medarbetarundersökningar.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Kultur och arbetssätt</a:t>
            </a:r>
            <a:r>
              <a:rPr kumimoji="0" lang="sv-SE" altLang="sv-SE" sz="1800" b="0" i="0" u="none" strike="noStrike" cap="none" normalizeH="0" baseline="0">
                <a:ln>
                  <a:noFill/>
                </a:ln>
                <a:solidFill>
                  <a:schemeClr val="tx1"/>
                </a:solidFill>
                <a:effectLst/>
                <a:latin typeface="Arial" panose="020B0604020202020204" pitchFamily="34" charset="0"/>
              </a:rPr>
              <a:t>: våga prova nytt, ta vara på medarbetares kunskap och avveckla arbetssätt som inte skapar värde. </a:t>
            </a:r>
          </a:p>
        </p:txBody>
      </p:sp>
      <p:pic>
        <p:nvPicPr>
          <p:cNvPr id="4" name="Bildobjekt 3">
            <a:extLst>
              <a:ext uri="{FF2B5EF4-FFF2-40B4-BE49-F238E27FC236}">
                <a16:creationId xmlns:a16="http://schemas.microsoft.com/office/drawing/2014/main" id="{F2FC3AF2-5A5D-5834-7BB6-451A724D72FF}"/>
              </a:ext>
            </a:extLst>
          </p:cNvPr>
          <p:cNvPicPr>
            <a:picLocks noChangeAspect="1"/>
          </p:cNvPicPr>
          <p:nvPr/>
        </p:nvPicPr>
        <p:blipFill>
          <a:blip r:embed="rId3"/>
          <a:stretch>
            <a:fillRect/>
          </a:stretch>
        </p:blipFill>
        <p:spPr>
          <a:xfrm>
            <a:off x="5739361" y="67716"/>
            <a:ext cx="2848882" cy="2769989"/>
          </a:xfrm>
          <a:prstGeom prst="rect">
            <a:avLst/>
          </a:prstGeom>
        </p:spPr>
      </p:pic>
    </p:spTree>
    <p:extLst>
      <p:ext uri="{BB962C8B-B14F-4D97-AF65-F5344CB8AC3E}">
        <p14:creationId xmlns:p14="http://schemas.microsoft.com/office/powerpoint/2010/main" val="383914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32B8DE-15A3-C3D4-70D7-C90A6A5173BF}"/>
              </a:ext>
            </a:extLst>
          </p:cNvPr>
          <p:cNvSpPr>
            <a:spLocks noGrp="1"/>
          </p:cNvSpPr>
          <p:nvPr>
            <p:ph type="title"/>
          </p:nvPr>
        </p:nvSpPr>
        <p:spPr>
          <a:xfrm>
            <a:off x="269823" y="360001"/>
            <a:ext cx="5826177" cy="720000"/>
          </a:xfrm>
        </p:spPr>
        <p:txBody>
          <a:bodyPr>
            <a:normAutofit fontScale="90000"/>
          </a:bodyPr>
          <a:lstStyle/>
          <a:p>
            <a:r>
              <a:rPr lang="sv-SE"/>
              <a:t>Så når vi invånarna i tid </a:t>
            </a:r>
          </a:p>
        </p:txBody>
      </p:sp>
      <p:sp>
        <p:nvSpPr>
          <p:cNvPr id="4" name="Rectangle 1">
            <a:extLst>
              <a:ext uri="{FF2B5EF4-FFF2-40B4-BE49-F238E27FC236}">
                <a16:creationId xmlns:a16="http://schemas.microsoft.com/office/drawing/2014/main" id="{005D7CDC-C52C-01F9-E2F0-85F702F5E616}"/>
              </a:ext>
            </a:extLst>
          </p:cNvPr>
          <p:cNvSpPr>
            <a:spLocks noGrp="1" noChangeArrowheads="1"/>
          </p:cNvSpPr>
          <p:nvPr>
            <p:ph sz="quarter" idx="13"/>
          </p:nvPr>
        </p:nvSpPr>
        <p:spPr bwMode="auto">
          <a:xfrm>
            <a:off x="269823" y="3108562"/>
            <a:ext cx="1120064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Tidiga och enkla ingångar</a:t>
            </a:r>
            <a:r>
              <a:rPr kumimoji="0" lang="sv-SE" altLang="sv-SE" sz="1800" b="0" i="0" u="none" strike="noStrike" cap="none" normalizeH="0" baseline="0">
                <a:ln>
                  <a:noFill/>
                </a:ln>
                <a:effectLst/>
                <a:latin typeface="Arial"/>
                <a:cs typeface="Arial"/>
              </a:rPr>
              <a:t>: fler insatser utan behovsprövning</a:t>
            </a:r>
            <a:r>
              <a:rPr lang="sv-SE" altLang="sv-SE" sz="1800">
                <a:latin typeface="Arial"/>
                <a:cs typeface="Arial"/>
              </a:rPr>
              <a:t>,</a:t>
            </a:r>
            <a:r>
              <a:rPr kumimoji="0" lang="sv-SE" altLang="sv-SE" sz="1800" b="0" i="0" u="none" strike="noStrike" cap="none" normalizeH="0" baseline="0">
                <a:ln>
                  <a:noFill/>
                </a:ln>
                <a:effectLst/>
                <a:latin typeface="Arial"/>
                <a:cs typeface="Arial"/>
              </a:rPr>
              <a:t> snabbare förhandsbedömningar och införa medborgarkontor. </a:t>
            </a:r>
          </a:p>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Information och synlighet</a:t>
            </a:r>
            <a:r>
              <a:rPr kumimoji="0" lang="sv-SE" altLang="sv-SE" sz="1800" b="0" i="0" u="none" strike="noStrike" cap="none" normalizeH="0" baseline="0">
                <a:ln>
                  <a:noFill/>
                </a:ln>
                <a:effectLst/>
                <a:latin typeface="Arial"/>
                <a:cs typeface="Arial"/>
              </a:rPr>
              <a:t>: tydlig hemsida, sociala medier, informationskampanjer och synlighet i lokalsamhället, delta på event, insatskatalog</a:t>
            </a:r>
            <a:r>
              <a:rPr lang="sv-SE" altLang="sv-SE" sz="1800">
                <a:latin typeface="Arial"/>
                <a:cs typeface="Arial"/>
              </a:rPr>
              <a:t> samt </a:t>
            </a:r>
            <a:r>
              <a:rPr lang="sv-SE" altLang="sv-SE" sz="1800" err="1">
                <a:latin typeface="Arial"/>
                <a:cs typeface="Arial"/>
              </a:rPr>
              <a:t>årshjul</a:t>
            </a:r>
            <a:r>
              <a:rPr lang="sv-SE" altLang="sv-SE" sz="1800">
                <a:latin typeface="Arial"/>
                <a:cs typeface="Arial"/>
              </a:rPr>
              <a:t> för kommunikation. </a:t>
            </a:r>
            <a:r>
              <a:rPr kumimoji="0" lang="sv-SE" altLang="sv-SE" sz="1800" b="0" i="0" u="none" strike="noStrike" cap="none" normalizeH="0" baseline="0">
                <a:ln>
                  <a:noFill/>
                </a:ln>
                <a:effectLst/>
                <a:latin typeface="Arial"/>
                <a:cs typeface="Arial"/>
              </a:rPr>
              <a:t> </a:t>
            </a:r>
            <a:endParaRPr lang="sv-SE" altLang="sv-SE" sz="1800" b="0" i="0" u="none" strike="noStrike" cap="none" normalizeH="0" baseline="0">
              <a:ln>
                <a:noFill/>
              </a:ln>
              <a:effectLst/>
              <a:latin typeface="Arial"/>
              <a:cs typeface="Arial"/>
            </a:endParaRPr>
          </a:p>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Samverkan och nätverk</a:t>
            </a:r>
            <a:r>
              <a:rPr kumimoji="0" lang="sv-SE" altLang="sv-SE" sz="1800" b="0" i="0" u="none" strike="noStrike" cap="none" normalizeH="0" baseline="0">
                <a:ln>
                  <a:noFill/>
                </a:ln>
                <a:effectLst/>
                <a:latin typeface="Arial"/>
                <a:cs typeface="Arial"/>
              </a:rPr>
              <a:t>: stärkt extern samverkan, gemensamma rutiner för samarbete mellan enheter. </a:t>
            </a:r>
            <a:endParaRPr lang="sv-SE" altLang="sv-SE" sz="1800" b="0" i="0" u="none" strike="noStrike" cap="none" normalizeH="0" baseline="0">
              <a:ln>
                <a:noFill/>
              </a:ln>
              <a:effectLst/>
              <a:latin typeface="Arial"/>
              <a:cs typeface="Arial"/>
            </a:endParaRPr>
          </a:p>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Digitala lösningar</a:t>
            </a:r>
            <a:r>
              <a:rPr kumimoji="0" lang="sv-SE" altLang="sv-SE" sz="1800" b="0" i="0" u="none" strike="noStrike" cap="none" normalizeH="0" baseline="0">
                <a:ln>
                  <a:noFill/>
                </a:ln>
                <a:effectLst/>
                <a:latin typeface="Arial"/>
                <a:cs typeface="Arial"/>
              </a:rPr>
              <a:t>: chattfunktioner, automatiserade påminnelser, instruktionsfilmer och material på olika språk, AI-tjänster för översättning. </a:t>
            </a:r>
            <a:endParaRPr lang="sv-SE" altLang="sv-SE" sz="1800" b="0" i="0" u="none" strike="noStrike" cap="none" normalizeH="0" baseline="0">
              <a:ln>
                <a:noFill/>
              </a:ln>
              <a:effectLst/>
              <a:latin typeface="Arial"/>
              <a:cs typeface="Arial"/>
            </a:endParaRPr>
          </a:p>
        </p:txBody>
      </p:sp>
      <p:pic>
        <p:nvPicPr>
          <p:cNvPr id="5" name="Bildobjekt 4">
            <a:extLst>
              <a:ext uri="{FF2B5EF4-FFF2-40B4-BE49-F238E27FC236}">
                <a16:creationId xmlns:a16="http://schemas.microsoft.com/office/drawing/2014/main" id="{ADCAD14D-E510-0ECD-EC6F-1A6F916CDD54}"/>
              </a:ext>
            </a:extLst>
          </p:cNvPr>
          <p:cNvPicPr>
            <a:picLocks noChangeAspect="1"/>
          </p:cNvPicPr>
          <p:nvPr/>
        </p:nvPicPr>
        <p:blipFill>
          <a:blip r:embed="rId3"/>
          <a:stretch>
            <a:fillRect/>
          </a:stretch>
        </p:blipFill>
        <p:spPr>
          <a:xfrm>
            <a:off x="6825342" y="265891"/>
            <a:ext cx="2536371" cy="2436905"/>
          </a:xfrm>
          <a:prstGeom prst="rect">
            <a:avLst/>
          </a:prstGeom>
        </p:spPr>
      </p:pic>
    </p:spTree>
    <p:extLst>
      <p:ext uri="{BB962C8B-B14F-4D97-AF65-F5344CB8AC3E}">
        <p14:creationId xmlns:p14="http://schemas.microsoft.com/office/powerpoint/2010/main" val="386254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7BA10-70E5-75EE-7C5A-01B406A1D6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A3B4B38-065C-5418-C5D6-83C8F8D37DC9}"/>
              </a:ext>
            </a:extLst>
          </p:cNvPr>
          <p:cNvSpPr>
            <a:spLocks noGrp="1"/>
          </p:cNvSpPr>
          <p:nvPr>
            <p:ph type="title"/>
          </p:nvPr>
        </p:nvSpPr>
        <p:spPr>
          <a:xfrm>
            <a:off x="269823" y="360001"/>
            <a:ext cx="6071983" cy="720000"/>
          </a:xfrm>
        </p:spPr>
        <p:txBody>
          <a:bodyPr>
            <a:normAutofit fontScale="90000"/>
          </a:bodyPr>
          <a:lstStyle/>
          <a:p>
            <a:r>
              <a:rPr lang="sv-SE"/>
              <a:t>Så utgår vi från invånares behov och perspektiv  </a:t>
            </a:r>
          </a:p>
        </p:txBody>
      </p:sp>
      <p:sp>
        <p:nvSpPr>
          <p:cNvPr id="3" name="Rectangle 1">
            <a:extLst>
              <a:ext uri="{FF2B5EF4-FFF2-40B4-BE49-F238E27FC236}">
                <a16:creationId xmlns:a16="http://schemas.microsoft.com/office/drawing/2014/main" id="{A21BCD32-878F-7A7D-B274-4C9FEBBE79A2}"/>
              </a:ext>
            </a:extLst>
          </p:cNvPr>
          <p:cNvSpPr>
            <a:spLocks noGrp="1" noChangeArrowheads="1"/>
          </p:cNvSpPr>
          <p:nvPr>
            <p:ph sz="quarter" idx="13"/>
          </p:nvPr>
        </p:nvSpPr>
        <p:spPr bwMode="auto">
          <a:xfrm>
            <a:off x="238457" y="2595397"/>
            <a:ext cx="1143538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Individanpassning och flexibilitet</a:t>
            </a:r>
            <a:r>
              <a:rPr kumimoji="0" lang="sv-SE" altLang="sv-SE" sz="1800" b="0" i="0" u="none" strike="noStrike" cap="none" normalizeH="0" baseline="0">
                <a:ln>
                  <a:noFill/>
                </a:ln>
                <a:solidFill>
                  <a:schemeClr val="tx1"/>
                </a:solidFill>
                <a:effectLst/>
                <a:latin typeface="Arial" panose="020B0604020202020204" pitchFamily="34" charset="0"/>
              </a:rPr>
              <a:t>: anpassa insatser, mötesplats och mötestid etc. efter individers behov. Bättre behovsanalys och uppföljning.</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Delaktighet och inflytande</a:t>
            </a:r>
            <a:r>
              <a:rPr kumimoji="0" lang="sv-SE" altLang="sv-SE" sz="1800" b="0" i="0" u="none" strike="noStrike" cap="none" normalizeH="0" baseline="0">
                <a:ln>
                  <a:noFill/>
                </a:ln>
                <a:solidFill>
                  <a:schemeClr val="tx1"/>
                </a:solidFill>
                <a:effectLst/>
                <a:latin typeface="Arial" panose="020B0604020202020204" pitchFamily="34" charset="0"/>
              </a:rPr>
              <a:t>: ökat inflytande via brukarråd, dialoger och brukarundersökningar samt fler kanaler för synpunkter. Alla invånare i fokus – ej enbart de som söker stöd.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Samverkan och helhetsperspektiv</a:t>
            </a:r>
            <a:r>
              <a:rPr kumimoji="0" lang="sv-SE" altLang="sv-SE" sz="1800" b="0" i="0" u="none" strike="noStrike" cap="none" normalizeH="0" baseline="0">
                <a:ln>
                  <a:noFill/>
                </a:ln>
                <a:solidFill>
                  <a:schemeClr val="tx1"/>
                </a:solidFill>
                <a:effectLst/>
                <a:latin typeface="Arial" panose="020B0604020202020204" pitchFamily="34" charset="0"/>
              </a:rPr>
              <a:t>: ökad samverkan mellan enheter och med externa aktörer, gemensamma möten med brukare, mer nätverksbaserat samt samordnade insatser för samsjukliga. </a:t>
            </a:r>
          </a:p>
          <a:p>
            <a:pPr eaLnBrk="0" fontAlgn="base" hangingPunct="0">
              <a:spcBef>
                <a:spcPts val="1200"/>
              </a:spcBef>
              <a:spcAft>
                <a:spcPct val="0"/>
              </a:spcAft>
              <a:buSzTx/>
            </a:pPr>
            <a:r>
              <a:rPr lang="sv-SE" altLang="sv-SE" sz="1800" b="1">
                <a:latin typeface="Arial" panose="020B0604020202020204" pitchFamily="34" charset="0"/>
              </a:rPr>
              <a:t>Kompetens och metodutveckling</a:t>
            </a:r>
            <a:r>
              <a:rPr lang="sv-SE" altLang="sv-SE" sz="1800">
                <a:latin typeface="Arial" panose="020B0604020202020204" pitchFamily="34" charset="0"/>
              </a:rPr>
              <a:t>: fortbildning inom relevanta områden, mer metodtid för reflektion, omvärldsbevakning och kunskapsdelning. </a:t>
            </a:r>
          </a:p>
          <a:p>
            <a:pPr eaLnBrk="0" fontAlgn="base" hangingPunct="0">
              <a:spcBef>
                <a:spcPts val="1200"/>
              </a:spcBef>
              <a:spcAft>
                <a:spcPct val="0"/>
              </a:spcAft>
              <a:buSzTx/>
            </a:pPr>
            <a:r>
              <a:rPr lang="sv-SE" altLang="sv-SE" sz="1800" b="1">
                <a:latin typeface="Arial" panose="020B0604020202020204" pitchFamily="34" charset="0"/>
              </a:rPr>
              <a:t>Kommunikation och tillgänglighet</a:t>
            </a:r>
            <a:r>
              <a:rPr lang="sv-SE" altLang="sv-SE" sz="1800">
                <a:latin typeface="Arial" panose="020B0604020202020204" pitchFamily="34" charset="0"/>
              </a:rPr>
              <a:t>: översättningar och möta upp språkbehov, digitala verktyg för kontakt och synpunkter samt informera om samhällsorganisationer och kompletterande stöd.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5" name="Bildobjekt 4">
            <a:extLst>
              <a:ext uri="{FF2B5EF4-FFF2-40B4-BE49-F238E27FC236}">
                <a16:creationId xmlns:a16="http://schemas.microsoft.com/office/drawing/2014/main" id="{4353EFD1-BB50-1945-0AC4-24BF3C89798E}"/>
              </a:ext>
            </a:extLst>
          </p:cNvPr>
          <p:cNvPicPr>
            <a:picLocks noChangeAspect="1"/>
          </p:cNvPicPr>
          <p:nvPr/>
        </p:nvPicPr>
        <p:blipFill>
          <a:blip r:embed="rId3"/>
          <a:stretch>
            <a:fillRect/>
          </a:stretch>
        </p:blipFill>
        <p:spPr>
          <a:xfrm>
            <a:off x="6178598" y="163355"/>
            <a:ext cx="2473789" cy="2360312"/>
          </a:xfrm>
          <a:prstGeom prst="rect">
            <a:avLst/>
          </a:prstGeom>
        </p:spPr>
      </p:pic>
    </p:spTree>
    <p:extLst>
      <p:ext uri="{BB962C8B-B14F-4D97-AF65-F5344CB8AC3E}">
        <p14:creationId xmlns:p14="http://schemas.microsoft.com/office/powerpoint/2010/main" val="66372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E216-B7B3-1ECC-984B-F850A4084E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7AD47B2-3F74-7C4A-E784-8D7B9E8E5331}"/>
              </a:ext>
            </a:extLst>
          </p:cNvPr>
          <p:cNvSpPr>
            <a:spLocks noGrp="1"/>
          </p:cNvSpPr>
          <p:nvPr>
            <p:ph type="title"/>
          </p:nvPr>
        </p:nvSpPr>
        <p:spPr>
          <a:xfrm>
            <a:off x="269823" y="360001"/>
            <a:ext cx="6239834" cy="720000"/>
          </a:xfrm>
        </p:spPr>
        <p:txBody>
          <a:bodyPr>
            <a:normAutofit fontScale="90000"/>
          </a:bodyPr>
          <a:lstStyle/>
          <a:p>
            <a:r>
              <a:rPr lang="sv-SE"/>
              <a:t>Så främjar vi jämlikhet och jämställdhet   </a:t>
            </a:r>
          </a:p>
        </p:txBody>
      </p:sp>
      <p:sp>
        <p:nvSpPr>
          <p:cNvPr id="4" name="Rectangle 1">
            <a:extLst>
              <a:ext uri="{FF2B5EF4-FFF2-40B4-BE49-F238E27FC236}">
                <a16:creationId xmlns:a16="http://schemas.microsoft.com/office/drawing/2014/main" id="{3A67AFBC-2BF1-63DE-518C-48D135294F3A}"/>
              </a:ext>
            </a:extLst>
          </p:cNvPr>
          <p:cNvSpPr>
            <a:spLocks noGrp="1" noChangeArrowheads="1"/>
          </p:cNvSpPr>
          <p:nvPr>
            <p:ph sz="quarter" idx="13"/>
          </p:nvPr>
        </p:nvSpPr>
        <p:spPr bwMode="auto">
          <a:xfrm>
            <a:off x="269875" y="2267050"/>
            <a:ext cx="1171529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Individanpassning och likvärdighet</a:t>
            </a:r>
            <a:r>
              <a:rPr kumimoji="0" lang="sv-SE" altLang="sv-SE" sz="1800" b="0" i="0" u="none" strike="noStrike" cap="none" normalizeH="0" baseline="0">
                <a:ln>
                  <a:noFill/>
                </a:ln>
                <a:effectLst/>
                <a:latin typeface="Arial"/>
                <a:cs typeface="Arial"/>
              </a:rPr>
              <a:t>: anpassa insatser efter individuella behov.</a:t>
            </a:r>
            <a:r>
              <a:rPr lang="sv-SE" altLang="sv-SE" sz="1800">
                <a:latin typeface="Arial"/>
                <a:cs typeface="Arial"/>
              </a:rPr>
              <a:t> Säkerställ jämlik och jämställd riskbedömning och att upphandlingar och insatsutbud passar alla. Motverka omotiverade skillnader.</a:t>
            </a:r>
            <a:r>
              <a:rPr kumimoji="0" lang="sv-SE" altLang="sv-SE" sz="1800" b="0" i="0" u="none" strike="noStrike" cap="none" normalizeH="0" baseline="0">
                <a:ln>
                  <a:noFill/>
                </a:ln>
                <a:effectLst/>
                <a:latin typeface="Arial"/>
                <a:cs typeface="Arial"/>
              </a:rPr>
              <a:t> </a:t>
            </a:r>
          </a:p>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Könsneutralitet</a:t>
            </a:r>
            <a:r>
              <a:rPr kumimoji="0" lang="sv-SE" altLang="sv-SE" sz="1800" b="0" i="0" u="none" strike="noStrike" cap="none" normalizeH="0" baseline="0">
                <a:ln>
                  <a:noFill/>
                </a:ln>
                <a:effectLst/>
                <a:latin typeface="Arial"/>
                <a:cs typeface="Arial"/>
              </a:rPr>
              <a:t>: könsneutrala ärendedragningar, använd könsneutrala frågor, utmana könsroller och involvera pappor mer. </a:t>
            </a:r>
            <a:endParaRPr lang="sv-SE" altLang="sv-SE" sz="1800" b="0" i="0" u="none" strike="noStrike" cap="none" normalizeH="0" baseline="0">
              <a:ln>
                <a:noFill/>
              </a:ln>
              <a:effectLst/>
              <a:latin typeface="Arial"/>
              <a:cs typeface="Arial"/>
            </a:endParaRPr>
          </a:p>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Kommunikation och kulturkompetens</a:t>
            </a:r>
            <a:r>
              <a:rPr kumimoji="0" lang="sv-SE" altLang="sv-SE" sz="1800" b="0" i="0" u="none" strike="noStrike" cap="none" normalizeH="0" baseline="0">
                <a:ln>
                  <a:noFill/>
                </a:ln>
                <a:effectLst/>
                <a:latin typeface="Arial"/>
                <a:cs typeface="Arial"/>
              </a:rPr>
              <a:t>: ökad kulturkompetens, information och stöd på flera språk samt </a:t>
            </a:r>
            <a:r>
              <a:rPr lang="sv-SE" altLang="sv-SE" sz="1800">
                <a:latin typeface="Arial"/>
                <a:cs typeface="Arial"/>
              </a:rPr>
              <a:t>b</a:t>
            </a:r>
            <a:r>
              <a:rPr kumimoji="0" lang="sv-SE" altLang="sv-SE" sz="1800" b="0" i="0" u="none" strike="noStrike" cap="none" normalizeH="0" baseline="0">
                <a:ln>
                  <a:noFill/>
                </a:ln>
                <a:effectLst/>
                <a:latin typeface="Arial"/>
                <a:cs typeface="Arial"/>
              </a:rPr>
              <a:t>rukardialoger och medborgadialoger med frågor om jämlikhet/jämställdhet. </a:t>
            </a:r>
            <a:endParaRPr lang="sv-SE" altLang="sv-SE" sz="1800" b="0" i="0" u="none" strike="noStrike" cap="none" normalizeH="0" baseline="0">
              <a:ln>
                <a:noFill/>
              </a:ln>
              <a:effectLst/>
              <a:latin typeface="Arial"/>
              <a:cs typeface="Arial"/>
            </a:endParaRPr>
          </a:p>
          <a:p>
            <a:pPr eaLnBrk="0" fontAlgn="base" hangingPunct="0">
              <a:spcBef>
                <a:spcPts val="1200"/>
              </a:spcBef>
              <a:spcAft>
                <a:spcPct val="0"/>
              </a:spcAft>
              <a:buSzTx/>
            </a:pPr>
            <a:r>
              <a:rPr kumimoji="0" lang="sv-SE" altLang="sv-SE" sz="1800" b="1" i="0" u="none" strike="noStrike" cap="none" normalizeH="0" baseline="0">
                <a:ln>
                  <a:noFill/>
                </a:ln>
                <a:effectLst/>
                <a:latin typeface="Arial"/>
                <a:cs typeface="Arial"/>
              </a:rPr>
              <a:t>Kompetensutveckling</a:t>
            </a:r>
            <a:r>
              <a:rPr kumimoji="0" lang="sv-SE" altLang="sv-SE" sz="1800" b="0" i="0" u="none" strike="noStrike" cap="none" normalizeH="0" baseline="0">
                <a:ln>
                  <a:noFill/>
                </a:ln>
                <a:effectLst/>
                <a:latin typeface="Arial"/>
                <a:cs typeface="Arial"/>
              </a:rPr>
              <a:t>: utbildning i jämställdhet, normkritik och intersektionalitet. Reflektion kring egna värderingar och fördomar. </a:t>
            </a:r>
            <a:endParaRPr lang="sv-SE" altLang="sv-SE" sz="1800" b="0" i="0" u="none" strike="noStrike" cap="none" normalizeH="0" baseline="0">
              <a:ln>
                <a:noFill/>
              </a:ln>
              <a:effectLst/>
              <a:latin typeface="Arial"/>
              <a:cs typeface="Arial"/>
            </a:endParaRPr>
          </a:p>
        </p:txBody>
      </p:sp>
      <p:pic>
        <p:nvPicPr>
          <p:cNvPr id="5" name="Bildobjekt 4">
            <a:extLst>
              <a:ext uri="{FF2B5EF4-FFF2-40B4-BE49-F238E27FC236}">
                <a16:creationId xmlns:a16="http://schemas.microsoft.com/office/drawing/2014/main" id="{0D75E48C-9758-7321-02E9-5B3D3185F9D5}"/>
              </a:ext>
            </a:extLst>
          </p:cNvPr>
          <p:cNvPicPr>
            <a:picLocks noChangeAspect="1"/>
          </p:cNvPicPr>
          <p:nvPr/>
        </p:nvPicPr>
        <p:blipFill>
          <a:blip r:embed="rId3"/>
          <a:stretch>
            <a:fillRect/>
          </a:stretch>
        </p:blipFill>
        <p:spPr>
          <a:xfrm>
            <a:off x="6347074" y="151184"/>
            <a:ext cx="3302346" cy="1623187"/>
          </a:xfrm>
          <a:prstGeom prst="rect">
            <a:avLst/>
          </a:prstGeom>
        </p:spPr>
      </p:pic>
    </p:spTree>
    <p:extLst>
      <p:ext uri="{BB962C8B-B14F-4D97-AF65-F5344CB8AC3E}">
        <p14:creationId xmlns:p14="http://schemas.microsoft.com/office/powerpoint/2010/main" val="366987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D8E99-1C72-9C95-843D-BA66AB33B0E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E2F033B-D1A8-E046-F58E-068CF0B60DA5}"/>
              </a:ext>
            </a:extLst>
          </p:cNvPr>
          <p:cNvSpPr>
            <a:spLocks noGrp="1"/>
          </p:cNvSpPr>
          <p:nvPr>
            <p:ph type="title"/>
          </p:nvPr>
        </p:nvSpPr>
        <p:spPr/>
        <p:txBody>
          <a:bodyPr>
            <a:normAutofit/>
          </a:bodyPr>
          <a:lstStyle/>
          <a:p>
            <a:r>
              <a:rPr lang="sv-SE"/>
              <a:t>Så förbättrar vi samarbetet    </a:t>
            </a:r>
          </a:p>
        </p:txBody>
      </p:sp>
      <p:sp>
        <p:nvSpPr>
          <p:cNvPr id="3" name="Rectangle 1">
            <a:extLst>
              <a:ext uri="{FF2B5EF4-FFF2-40B4-BE49-F238E27FC236}">
                <a16:creationId xmlns:a16="http://schemas.microsoft.com/office/drawing/2014/main" id="{360A6106-72B9-B7A6-4D6E-3E89EDF41158}"/>
              </a:ext>
            </a:extLst>
          </p:cNvPr>
          <p:cNvSpPr>
            <a:spLocks noGrp="1" noChangeArrowheads="1"/>
          </p:cNvSpPr>
          <p:nvPr>
            <p:ph sz="quarter" idx="13"/>
          </p:nvPr>
        </p:nvSpPr>
        <p:spPr bwMode="auto">
          <a:xfrm>
            <a:off x="269875" y="1559166"/>
            <a:ext cx="1107884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Kommunikation och dokumentation</a:t>
            </a:r>
            <a:r>
              <a:rPr kumimoji="0" lang="sv-SE" altLang="sv-SE" sz="1800" b="0" i="0" u="none" strike="noStrike" cap="none" normalizeH="0" baseline="0">
                <a:ln>
                  <a:noFill/>
                </a:ln>
                <a:solidFill>
                  <a:schemeClr val="tx1"/>
                </a:solidFill>
                <a:effectLst/>
                <a:latin typeface="Arial" panose="020B0604020202020204" pitchFamily="34" charset="0"/>
              </a:rPr>
              <a:t>: tydliga samverkansrutiner, </a:t>
            </a:r>
            <a:r>
              <a:rPr lang="sv-SE" altLang="sv-SE" sz="1800">
                <a:latin typeface="Arial" panose="020B0604020202020204" pitchFamily="34" charset="0"/>
              </a:rPr>
              <a:t>kontaktpersoner i andra verksamheter, forum för dialog och erfarenhetsutbyte, brukar- och medarbetarundersökningar om upplevt samarbete</a:t>
            </a:r>
            <a:r>
              <a:rPr kumimoji="0" lang="sv-SE" altLang="sv-SE" sz="1800" b="0" i="0" u="none" strike="noStrike" cap="none" normalizeH="0" baseline="0">
                <a:ln>
                  <a:noFill/>
                </a:ln>
                <a:solidFill>
                  <a:schemeClr val="tx1"/>
                </a:solidFill>
                <a:effectLst/>
                <a:latin typeface="Arial" panose="020B0604020202020204" pitchFamily="34" charset="0"/>
              </a:rPr>
              <a:t>. </a:t>
            </a:r>
          </a:p>
          <a:p>
            <a:pPr eaLnBrk="0" fontAlgn="base" hangingPunct="0">
              <a:spcBef>
                <a:spcPts val="1200"/>
              </a:spcBef>
              <a:spcAft>
                <a:spcPct val="0"/>
              </a:spcAft>
              <a:buSzTx/>
            </a:pPr>
            <a:r>
              <a:rPr lang="sv-SE" altLang="sv-SE" sz="1800" b="1">
                <a:latin typeface="Arial" panose="020B0604020202020204" pitchFamily="34" charset="0"/>
              </a:rPr>
              <a:t>G</a:t>
            </a:r>
            <a:r>
              <a:rPr kumimoji="0" lang="sv-SE" altLang="sv-SE" sz="1800" b="1" i="0" u="none" strike="noStrike" cap="none" normalizeH="0" baseline="0">
                <a:ln>
                  <a:noFill/>
                </a:ln>
                <a:solidFill>
                  <a:schemeClr val="tx1"/>
                </a:solidFill>
                <a:effectLst/>
                <a:latin typeface="Arial" panose="020B0604020202020204" pitchFamily="34" charset="0"/>
              </a:rPr>
              <a:t>emensamma möten</a:t>
            </a:r>
            <a:r>
              <a:rPr kumimoji="0" lang="sv-SE" altLang="sv-SE" sz="1800" b="0" i="0" u="none" strike="noStrike" cap="none" normalizeH="0" baseline="0">
                <a:ln>
                  <a:noFill/>
                </a:ln>
                <a:solidFill>
                  <a:schemeClr val="tx1"/>
                </a:solidFill>
                <a:effectLst/>
                <a:latin typeface="Arial" panose="020B0604020202020204" pitchFamily="34" charset="0"/>
              </a:rPr>
              <a:t>: bryta stuprörstänk – arbeta teambaserat, fler SIP- och nätverksmöten, regelbundna tjänstemannamöten.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Ökad kunskap om varandras verksamheter</a:t>
            </a:r>
            <a:r>
              <a:rPr kumimoji="0" lang="sv-SE" altLang="sv-SE" sz="1800" b="0" i="0" u="none" strike="noStrike" cap="none" normalizeH="0" baseline="0">
                <a:ln>
                  <a:noFill/>
                </a:ln>
                <a:solidFill>
                  <a:schemeClr val="tx1"/>
                </a:solidFill>
                <a:effectLst/>
                <a:latin typeface="Arial" panose="020B0604020202020204" pitchFamily="34" charset="0"/>
              </a:rPr>
              <a:t>: träffar och samverkansforum, gemensamma case-övningar för samsyn samt intropaket för nyanställda.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Struktur och ansvar</a:t>
            </a:r>
            <a:r>
              <a:rPr kumimoji="0" lang="sv-SE" altLang="sv-SE" sz="1800" b="0" i="0" u="none" strike="noStrike" cap="none" normalizeH="0" baseline="0">
                <a:ln>
                  <a:noFill/>
                </a:ln>
                <a:solidFill>
                  <a:schemeClr val="tx1"/>
                </a:solidFill>
                <a:effectLst/>
                <a:latin typeface="Arial" panose="020B0604020202020204" pitchFamily="34" charset="0"/>
              </a:rPr>
              <a:t>: tydliggöra roller, ansvar och gemensamma mål, samverkansöverenskommelser som följs upp, processkartläggning kring förbättringsområden gällande samarbete.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Flexibilitet</a:t>
            </a:r>
            <a:r>
              <a:rPr kumimoji="0" lang="sv-SE" altLang="sv-SE" sz="1800" b="0" i="0" u="none" strike="noStrike" cap="none" normalizeH="0" baseline="0">
                <a:ln>
                  <a:noFill/>
                </a:ln>
                <a:solidFill>
                  <a:schemeClr val="tx1"/>
                </a:solidFill>
                <a:effectLst/>
                <a:latin typeface="Arial" panose="020B0604020202020204" pitchFamily="34" charset="0"/>
              </a:rPr>
              <a:t>: </a:t>
            </a:r>
            <a:r>
              <a:rPr lang="sv-SE" altLang="sv-SE" sz="1800">
                <a:latin typeface="Arial" panose="020B0604020202020204" pitchFamily="34" charset="0"/>
              </a:rPr>
              <a:t>k</a:t>
            </a:r>
            <a:r>
              <a:rPr kumimoji="0" lang="sv-SE" altLang="sv-SE" sz="1800" b="0" i="0" u="none" strike="noStrike" cap="none" normalizeH="0" baseline="0">
                <a:ln>
                  <a:noFill/>
                </a:ln>
                <a:solidFill>
                  <a:schemeClr val="tx1"/>
                </a:solidFill>
                <a:effectLst/>
                <a:latin typeface="Arial" panose="020B0604020202020204" pitchFamily="34" charset="0"/>
              </a:rPr>
              <a:t>ultur och miljö som främjar flexibilitet och helhetsperspektiv/samarbete. </a:t>
            </a:r>
          </a:p>
          <a:p>
            <a:pPr eaLnBrk="0" fontAlgn="base" hangingPunct="0">
              <a:spcBef>
                <a:spcPts val="1200"/>
              </a:spcBef>
              <a:spcAft>
                <a:spcPct val="0"/>
              </a:spcAft>
              <a:buSzTx/>
            </a:pPr>
            <a:r>
              <a:rPr kumimoji="0" lang="sv-SE" altLang="sv-SE" sz="1800" b="1" i="0" u="none" strike="noStrike" cap="none" normalizeH="0" baseline="0">
                <a:ln>
                  <a:noFill/>
                </a:ln>
                <a:solidFill>
                  <a:schemeClr val="tx1"/>
                </a:solidFill>
                <a:effectLst/>
                <a:latin typeface="Arial" panose="020B0604020202020204" pitchFamily="34" charset="0"/>
              </a:rPr>
              <a:t>Samverkan med externa aktörer</a:t>
            </a:r>
            <a:r>
              <a:rPr kumimoji="0" lang="sv-SE" altLang="sv-SE" sz="1800" b="0" i="0" u="none" strike="noStrike" cap="none" normalizeH="0" baseline="0">
                <a:ln>
                  <a:noFill/>
                </a:ln>
                <a:solidFill>
                  <a:schemeClr val="tx1"/>
                </a:solidFill>
                <a:effectLst/>
                <a:latin typeface="Arial" panose="020B0604020202020204" pitchFamily="34" charset="0"/>
              </a:rPr>
              <a:t>: stärka samarbetet med externa aktörer, upprätta samverkansavtal vid överlappande ansvar</a:t>
            </a:r>
            <a:r>
              <a:rPr lang="sv-SE" altLang="sv-SE" sz="1800">
                <a:latin typeface="Arial" panose="020B0604020202020204" pitchFamily="34" charset="0"/>
              </a:rPr>
              <a:t>, gemensamma case-övningar för samsyn</a:t>
            </a:r>
            <a:r>
              <a:rPr kumimoji="0" lang="sv-SE" altLang="sv-SE" sz="1800" b="0" i="0" u="none" strike="noStrike" cap="none" normalizeH="0" baseline="0">
                <a:ln>
                  <a:noFill/>
                </a:ln>
                <a:solidFill>
                  <a:schemeClr val="tx1"/>
                </a:solidFill>
                <a:effectLst/>
                <a:latin typeface="Arial" panose="020B0604020202020204" pitchFamily="34" charset="0"/>
              </a:rPr>
              <a:t>. </a:t>
            </a:r>
          </a:p>
        </p:txBody>
      </p:sp>
      <p:pic>
        <p:nvPicPr>
          <p:cNvPr id="5" name="Bildobjekt 4">
            <a:extLst>
              <a:ext uri="{FF2B5EF4-FFF2-40B4-BE49-F238E27FC236}">
                <a16:creationId xmlns:a16="http://schemas.microsoft.com/office/drawing/2014/main" id="{455485AD-34A7-EDEB-A421-4049BD8D8070}"/>
              </a:ext>
            </a:extLst>
          </p:cNvPr>
          <p:cNvPicPr>
            <a:picLocks noChangeAspect="1"/>
          </p:cNvPicPr>
          <p:nvPr/>
        </p:nvPicPr>
        <p:blipFill>
          <a:blip r:embed="rId3"/>
          <a:stretch>
            <a:fillRect/>
          </a:stretch>
        </p:blipFill>
        <p:spPr>
          <a:xfrm>
            <a:off x="7722912" y="110121"/>
            <a:ext cx="3030336" cy="1468307"/>
          </a:xfrm>
          <a:prstGeom prst="rect">
            <a:avLst/>
          </a:prstGeom>
        </p:spPr>
      </p:pic>
    </p:spTree>
    <p:extLst>
      <p:ext uri="{BB962C8B-B14F-4D97-AF65-F5344CB8AC3E}">
        <p14:creationId xmlns:p14="http://schemas.microsoft.com/office/powerpoint/2010/main" val="4165157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1_Rubrikbild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Arial blac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mall med SKR och RSS" id="{A8134904-7407-4E04-80EF-6763EF7C07A8}" vid="{4AB826C0-DB1C-4C16-AA87-C82208EB1A6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3111</Words>
  <Application>Microsoft Office PowerPoint</Application>
  <PresentationFormat>Bredbild</PresentationFormat>
  <Paragraphs>189</Paragraphs>
  <Slides>20</Slides>
  <Notes>19</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20</vt:i4>
      </vt:variant>
    </vt:vector>
  </HeadingPairs>
  <TitlesOfParts>
    <vt:vector size="28" baseType="lpstr">
      <vt:lpstr>Aptos</vt:lpstr>
      <vt:lpstr>Arial</vt:lpstr>
      <vt:lpstr>Arial Black</vt:lpstr>
      <vt:lpstr>AvenirNext LT Pro Bold</vt:lpstr>
      <vt:lpstr>Calibri</vt:lpstr>
      <vt:lpstr>Corbel</vt:lpstr>
      <vt:lpstr>Haninge kommun</vt:lpstr>
      <vt:lpstr>1_Rubrikbilder</vt:lpstr>
      <vt:lpstr>Kort sammanfattning av resultaten från samtliga workshops om framtidens socialtjänst</vt:lpstr>
      <vt:lpstr>Svar från medarbetare på frågor om vilka förflyttningar som behövs för att uppnå nya socialtjänstlagens intentioner  Bra representation av svar från både  Individ- och familjeomsorgen och Funktionshinderomsorgen  </vt:lpstr>
      <vt:lpstr>Så stärker vi det förebyggande arbetet </vt:lpstr>
      <vt:lpstr>Så ökar vi tillgängligheten </vt:lpstr>
      <vt:lpstr>Så blir vi mer kunskapsbaserade </vt:lpstr>
      <vt:lpstr>Så når vi invånarna i tid </vt:lpstr>
      <vt:lpstr>Så utgår vi från invånares behov och perspektiv  </vt:lpstr>
      <vt:lpstr>Så främjar vi jämlikhet och jämställdhet   </vt:lpstr>
      <vt:lpstr>Så förbättrar vi samarbetet    </vt:lpstr>
      <vt:lpstr>Vad sluta med för att ge utrymme till nytt?    </vt:lpstr>
      <vt:lpstr>Vilka strategiska aktiviteter har detta resulterat i? </vt:lpstr>
      <vt:lpstr>Reflektioner från workshops  </vt:lpstr>
      <vt:lpstr>Citat kring genomförandet </vt:lpstr>
      <vt:lpstr>Dialog fortsatt arbete omställning</vt:lpstr>
      <vt:lpstr> Förslag till omställningsplan för nya SoL 2025-2028</vt:lpstr>
      <vt:lpstr>Stöd att förändra läget! </vt:lpstr>
      <vt:lpstr>Syftet </vt:lpstr>
      <vt:lpstr>Hit ska vi</vt:lpstr>
      <vt:lpstr>Pågår      2026-2028 </vt:lpstr>
      <vt:lpstr>Ny socialtjänstlag 1 juli 2025 – vad har hänt sedan dess och vad planeras?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Marie Nyström</dc:creator>
  <cp:lastModifiedBy>Elisabet Werner</cp:lastModifiedBy>
  <cp:revision>2</cp:revision>
  <cp:lastPrinted>2026-01-13T13:08:57Z</cp:lastPrinted>
  <dcterms:created xsi:type="dcterms:W3CDTF">2020-01-15T11:02:53Z</dcterms:created>
  <dcterms:modified xsi:type="dcterms:W3CDTF">2026-01-13T15:23:50Z</dcterms:modified>
</cp:coreProperties>
</file>