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sv-SE"/>
    </a:defPPr>
    <a:lvl1pPr algn="l" rtl="0" fontAlgn="base">
      <a:spcBef>
        <a:spcPct val="20000"/>
      </a:spcBef>
      <a:spcAft>
        <a:spcPct val="0"/>
      </a:spcAft>
      <a:buChar char="•"/>
      <a:defRPr sz="3400"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har char="•"/>
      <a:defRPr sz="3400"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har char="•"/>
      <a:defRPr sz="3400"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har char="•"/>
      <a:defRPr sz="3400"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har char="•"/>
      <a:defRPr sz="3400"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400"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400"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400"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400" kern="1200">
        <a:solidFill>
          <a:schemeClr val="tx2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2" autoAdjust="0"/>
    <p:restoredTop sz="89586" autoAdjust="0"/>
  </p:normalViewPr>
  <p:slideViewPr>
    <p:cSldViewPr>
      <p:cViewPr varScale="1">
        <p:scale>
          <a:sx n="97" d="100"/>
          <a:sy n="97" d="100"/>
        </p:scale>
        <p:origin x="-130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 noProof="0" smtClean="0"/>
              <a:t>Klicka här för att ändra format på bakgrundstexten</a:t>
            </a:r>
          </a:p>
          <a:p>
            <a:pPr lvl="1"/>
            <a:r>
              <a:rPr lang="sv-SE" altLang="sv-SE" noProof="0" smtClean="0"/>
              <a:t>Nivå två</a:t>
            </a:r>
          </a:p>
          <a:p>
            <a:pPr lvl="2"/>
            <a:r>
              <a:rPr lang="sv-SE" altLang="sv-SE" noProof="0" smtClean="0"/>
              <a:t>Nivå tre</a:t>
            </a:r>
          </a:p>
          <a:p>
            <a:pPr lvl="3"/>
            <a:r>
              <a:rPr lang="sv-SE" altLang="sv-SE" noProof="0" smtClean="0"/>
              <a:t>Nivå fyra</a:t>
            </a:r>
          </a:p>
          <a:p>
            <a:pPr lvl="4"/>
            <a:r>
              <a:rPr lang="sv-SE" altLang="sv-SE" noProof="0" smtClean="0"/>
              <a:t>Nivå fem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fld id="{F48996F9-5F9A-440E-BE14-62843247AFEF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3222023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tillganglighetsmiljonen@haninge.se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tillganglighetsmiljonen@haninge.se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sz="1200" kern="1200" dirty="0" smtClean="0">
                <a:solidFill>
                  <a:schemeClr val="tx1"/>
                </a:solidFill>
                <a:effectLst/>
                <a:latin typeface="Times" pitchFamily="-16" charset="0"/>
                <a:ea typeface="+mn-ea"/>
                <a:cs typeface="+mn-cs"/>
              </a:rPr>
              <a:t>Syftet med Haninge kommuns tillgänglighetsmiljon är att </a:t>
            </a:r>
            <a:r>
              <a:rPr lang="sv-SE" sz="1200" kern="1200" dirty="0" smtClean="0">
                <a:solidFill>
                  <a:schemeClr val="accent3"/>
                </a:solidFill>
                <a:effectLst/>
                <a:latin typeface="Times" pitchFamily="-16" charset="0"/>
                <a:ea typeface="+mn-ea"/>
                <a:cs typeface="+mn-cs"/>
              </a:rPr>
              <a:t>stärka jämlikheten 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Times" pitchFamily="-16" charset="0"/>
                <a:ea typeface="+mn-ea"/>
                <a:cs typeface="+mn-cs"/>
              </a:rPr>
              <a:t>och underlätta för människor med funktionsnedsättning.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sz="1200" kern="1200" dirty="0" smtClean="0">
                <a:solidFill>
                  <a:schemeClr val="tx1"/>
                </a:solidFill>
                <a:effectLst/>
                <a:latin typeface="Times" pitchFamily="-16" charset="0"/>
                <a:ea typeface="+mn-ea"/>
                <a:cs typeface="+mn-cs"/>
              </a:rPr>
              <a:t>Samt att uppmuntra projekt inom till exempel fysisk tillgänglighet, tillgänglig fritid, utbildningsinsatser, tillgänglig information och delaktighet. 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8996F9-5F9A-440E-BE14-62843247AFEF}" type="slidenum">
              <a:rPr lang="sv-SE" altLang="sv-SE" smtClean="0"/>
              <a:pPr>
                <a:defRPr/>
              </a:pPr>
              <a:t>2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845794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sz="1200" kern="1200" dirty="0" smtClean="0">
                <a:solidFill>
                  <a:schemeClr val="tx1"/>
                </a:solidFill>
                <a:effectLst/>
                <a:latin typeface="Times" pitchFamily="-16" charset="0"/>
                <a:ea typeface="+mn-ea"/>
                <a:cs typeface="+mn-cs"/>
              </a:rPr>
              <a:t>Ska främja ett tillgängligt samhälle och en tillgänglig livsstil. Genomförande av projekten ska bidra till att FN:s konvention om rättigheter för personer med funktionsnedsättning och kommunens tillgänglighetsvägledning Lätt och Rätt för Alla följs. 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8996F9-5F9A-440E-BE14-62843247AFEF}" type="slidenum">
              <a:rPr lang="sv-SE" altLang="sv-SE" smtClean="0"/>
              <a:pPr>
                <a:defRPr/>
              </a:pPr>
              <a:t>3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8031907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sz="1200" kern="1200" dirty="0" smtClean="0">
                <a:solidFill>
                  <a:schemeClr val="tx1"/>
                </a:solidFill>
                <a:effectLst/>
                <a:latin typeface="Times" pitchFamily="-16" charset="0"/>
                <a:ea typeface="+mn-ea"/>
                <a:cs typeface="+mn-cs"/>
              </a:rPr>
              <a:t>Haninge kommuns samtliga förvaltningar och bolag som planerar att utföra insatser för att öka tillgängligheten kan ansöka om medel. 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8996F9-5F9A-440E-BE14-62843247AFEF}" type="slidenum">
              <a:rPr lang="sv-SE" altLang="sv-SE" smtClean="0"/>
              <a:pPr>
                <a:defRPr/>
              </a:pPr>
              <a:t>4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4959719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sv-SE" sz="1200" kern="1200" dirty="0" smtClean="0">
                <a:solidFill>
                  <a:schemeClr val="tx1"/>
                </a:solidFill>
                <a:effectLst/>
                <a:latin typeface="Times" pitchFamily="-16" charset="0"/>
                <a:ea typeface="+mn-ea"/>
                <a:cs typeface="+mn-cs"/>
              </a:rPr>
              <a:t>Projektet ska leda till en förbättrad tillgänglighet och delaktighet för invånare i Haninge kommun.</a:t>
            </a:r>
          </a:p>
          <a:p>
            <a:pPr lvl="0"/>
            <a:r>
              <a:rPr lang="sv-SE" sz="1200" kern="1200" dirty="0" smtClean="0">
                <a:solidFill>
                  <a:schemeClr val="tx1"/>
                </a:solidFill>
                <a:effectLst/>
                <a:latin typeface="Times" pitchFamily="-16" charset="0"/>
                <a:ea typeface="+mn-ea"/>
                <a:cs typeface="+mn-cs"/>
              </a:rPr>
              <a:t>Projektet ska beröra många personer.</a:t>
            </a:r>
          </a:p>
          <a:p>
            <a:pPr lvl="0"/>
            <a:r>
              <a:rPr lang="sv-SE" sz="1200" kern="1200" dirty="0" smtClean="0">
                <a:solidFill>
                  <a:schemeClr val="tx1"/>
                </a:solidFill>
                <a:effectLst/>
                <a:latin typeface="Times" pitchFamily="-16" charset="0"/>
                <a:ea typeface="+mn-ea"/>
                <a:cs typeface="+mn-cs"/>
              </a:rPr>
              <a:t>Projektet ska ha stor effekt för varje enskild person.</a:t>
            </a:r>
          </a:p>
          <a:p>
            <a:pPr lvl="0"/>
            <a:r>
              <a:rPr lang="sv-SE" sz="1200" kern="1200" dirty="0" smtClean="0">
                <a:solidFill>
                  <a:schemeClr val="tx1"/>
                </a:solidFill>
                <a:effectLst/>
                <a:latin typeface="Times" pitchFamily="-16" charset="0"/>
                <a:ea typeface="+mn-ea"/>
                <a:cs typeface="+mn-cs"/>
              </a:rPr>
              <a:t>Projektet kan vara både en punktinsats och/eller en långsiktig insats.</a:t>
            </a:r>
          </a:p>
          <a:p>
            <a:r>
              <a:rPr lang="sv-SE" sz="1200" kern="1200" dirty="0" smtClean="0">
                <a:solidFill>
                  <a:schemeClr val="tx1"/>
                </a:solidFill>
                <a:effectLst/>
                <a:latin typeface="Times" pitchFamily="-16" charset="0"/>
                <a:ea typeface="+mn-ea"/>
                <a:cs typeface="+mn-cs"/>
              </a:rPr>
              <a:t> </a:t>
            </a:r>
          </a:p>
          <a:p>
            <a:r>
              <a:rPr lang="sv-SE" sz="1200" kern="1200" dirty="0" smtClean="0">
                <a:solidFill>
                  <a:schemeClr val="tx1"/>
                </a:solidFill>
                <a:effectLst/>
                <a:latin typeface="Times" pitchFamily="-16" charset="0"/>
                <a:ea typeface="+mn-ea"/>
                <a:cs typeface="+mn-cs"/>
              </a:rPr>
              <a:t>Projektet kan också:</a:t>
            </a:r>
          </a:p>
          <a:p>
            <a:pPr lvl="0"/>
            <a:r>
              <a:rPr lang="sv-SE" sz="1200" kern="1200" dirty="0" smtClean="0">
                <a:solidFill>
                  <a:schemeClr val="tx1"/>
                </a:solidFill>
                <a:effectLst/>
                <a:latin typeface="Times" pitchFamily="-16" charset="0"/>
                <a:ea typeface="+mn-ea"/>
                <a:cs typeface="+mn-cs"/>
              </a:rPr>
              <a:t>Leda till ökad kunskap om tillgänglighet för anställda i kommunens verksamheter och/eller invånare i kommunen.</a:t>
            </a:r>
          </a:p>
          <a:p>
            <a:pPr lvl="0"/>
            <a:r>
              <a:rPr lang="sv-SE" sz="1200" kern="1200" dirty="0" smtClean="0">
                <a:solidFill>
                  <a:schemeClr val="tx1"/>
                </a:solidFill>
                <a:effectLst/>
                <a:latin typeface="Times" pitchFamily="-16" charset="0"/>
                <a:ea typeface="+mn-ea"/>
                <a:cs typeface="+mn-cs"/>
              </a:rPr>
              <a:t>Vara nyskapande och kreativt.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8996F9-5F9A-440E-BE14-62843247AFEF}" type="slidenum">
              <a:rPr lang="sv-SE" altLang="sv-SE" smtClean="0"/>
              <a:pPr>
                <a:defRPr/>
              </a:pPr>
              <a:t>5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2285124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kern="1200" dirty="0" smtClean="0">
                <a:solidFill>
                  <a:schemeClr val="tx1"/>
                </a:solidFill>
                <a:effectLst/>
                <a:latin typeface="Times" pitchFamily="-16" charset="0"/>
                <a:ea typeface="+mn-ea"/>
                <a:cs typeface="+mn-cs"/>
              </a:rPr>
              <a:t>Inbjudan med bifogat ansökanformulär skickas till samtliga förvaltningschefer i Haninge kommun och VD för Tornberget och Haninge Bostäder. Inbjudan publiceras på intranätet och sprids i passande kanaler som exempelvis personaltidningar/nyhetsbrev för att nå ut till kommunens verksamheter.</a:t>
            </a:r>
          </a:p>
          <a:p>
            <a:r>
              <a:rPr lang="sv-SE" sz="1200" kern="1200" dirty="0" smtClean="0">
                <a:solidFill>
                  <a:schemeClr val="tx1"/>
                </a:solidFill>
                <a:effectLst/>
                <a:latin typeface="Times" pitchFamily="-16" charset="0"/>
                <a:ea typeface="+mn-ea"/>
                <a:cs typeface="+mn-cs"/>
              </a:rPr>
              <a:t> </a:t>
            </a:r>
          </a:p>
          <a:p>
            <a:r>
              <a:rPr lang="sv-SE" sz="1200" kern="1200" dirty="0" smtClean="0">
                <a:solidFill>
                  <a:schemeClr val="tx1"/>
                </a:solidFill>
                <a:effectLst/>
                <a:latin typeface="Times" pitchFamily="-16" charset="0"/>
                <a:ea typeface="+mn-ea"/>
                <a:cs typeface="+mn-cs"/>
              </a:rPr>
              <a:t>Verksamheten fyller i ansökansformuläret. Alla fält behöver vara ifyllda. Ansökan ska vara förankrad hos och undertecknad av ansvarig förvaltningschef.</a:t>
            </a:r>
          </a:p>
          <a:p>
            <a:r>
              <a:rPr lang="sv-SE" sz="1200" kern="1200" dirty="0" smtClean="0">
                <a:solidFill>
                  <a:schemeClr val="tx1"/>
                </a:solidFill>
                <a:effectLst/>
                <a:latin typeface="Times" pitchFamily="-16" charset="0"/>
                <a:ea typeface="+mn-ea"/>
                <a:cs typeface="+mn-cs"/>
              </a:rPr>
              <a:t> </a:t>
            </a:r>
          </a:p>
          <a:p>
            <a:r>
              <a:rPr lang="sv-SE" sz="1200" kern="1200" dirty="0" smtClean="0">
                <a:solidFill>
                  <a:schemeClr val="tx1"/>
                </a:solidFill>
                <a:effectLst/>
                <a:latin typeface="Times" pitchFamily="-16" charset="0"/>
                <a:ea typeface="+mn-ea"/>
                <a:cs typeface="+mn-cs"/>
              </a:rPr>
              <a:t>Ansökan skickas till </a:t>
            </a:r>
            <a:r>
              <a:rPr lang="sv-SE" sz="1200" u="sng" kern="1200" dirty="0" smtClean="0">
                <a:solidFill>
                  <a:schemeClr val="tx1"/>
                </a:solidFill>
                <a:effectLst/>
                <a:latin typeface="Times" pitchFamily="-16" charset="0"/>
                <a:ea typeface="+mn-ea"/>
                <a:cs typeface="+mn-cs"/>
                <a:hlinkClick r:id="rId3"/>
              </a:rPr>
              <a:t>tillganglighetsmiljonen@haninge.se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Times" pitchFamily="-16" charset="0"/>
                <a:ea typeface="+mn-ea"/>
                <a:cs typeface="+mn-cs"/>
              </a:rPr>
              <a:t> senast den 20 september varje år. 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8996F9-5F9A-440E-BE14-62843247AFEF}" type="slidenum">
              <a:rPr lang="sv-SE" altLang="sv-SE" smtClean="0"/>
              <a:pPr>
                <a:defRPr/>
              </a:pPr>
              <a:t>6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1605503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sz="1200" kern="1200" dirty="0" smtClean="0">
                <a:solidFill>
                  <a:schemeClr val="tx1"/>
                </a:solidFill>
                <a:effectLst/>
                <a:latin typeface="Times" pitchFamily="-16" charset="0"/>
                <a:ea typeface="+mn-ea"/>
                <a:cs typeface="+mn-cs"/>
              </a:rPr>
              <a:t>Efter genomfört projekt ska verksamheten lämna in en skriftlig redovisning till </a:t>
            </a:r>
            <a:br>
              <a:rPr lang="sv-SE" sz="1200" kern="1200" dirty="0" smtClean="0">
                <a:solidFill>
                  <a:schemeClr val="tx1"/>
                </a:solidFill>
                <a:effectLst/>
                <a:latin typeface="Times" pitchFamily="-16" charset="0"/>
                <a:ea typeface="+mn-ea"/>
                <a:cs typeface="+mn-cs"/>
              </a:rPr>
            </a:br>
            <a:r>
              <a:rPr lang="sv-SE" sz="1200" u="sng" kern="1200" dirty="0" smtClean="0">
                <a:solidFill>
                  <a:schemeClr val="tx1"/>
                </a:solidFill>
                <a:effectLst/>
                <a:latin typeface="Times" pitchFamily="-16" charset="0"/>
                <a:ea typeface="+mn-ea"/>
                <a:cs typeface="+mn-cs"/>
                <a:hlinkClick r:id="rId3"/>
              </a:rPr>
              <a:t>tillganglighetsmiljonen@haninge.se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Times" pitchFamily="-16" charset="0"/>
                <a:ea typeface="+mn-ea"/>
                <a:cs typeface="+mn-cs"/>
              </a:rPr>
              <a:t> senast den 31 december samma år som åtgärden utförts.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8996F9-5F9A-440E-BE14-62843247AFEF}" type="slidenum">
              <a:rPr lang="sv-SE" altLang="sv-SE" smtClean="0"/>
              <a:pPr>
                <a:defRPr/>
              </a:pPr>
              <a:t>7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7092407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sz="1200" kern="1200" dirty="0" smtClean="0">
                <a:solidFill>
                  <a:schemeClr val="tx1"/>
                </a:solidFill>
                <a:effectLst/>
                <a:latin typeface="Times" pitchFamily="-16" charset="0"/>
                <a:ea typeface="+mn-ea"/>
                <a:cs typeface="+mn-cs"/>
              </a:rPr>
              <a:t>Exempel på hur tidplanen ser ut för 2017. Datumen styrs av 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Times" pitchFamily="-16" charset="0"/>
                <a:ea typeface="+mn-ea"/>
                <a:cs typeface="+mn-cs"/>
              </a:rPr>
              <a:t>när kommunstyrelsen</a:t>
            </a:r>
            <a:r>
              <a:rPr lang="sv-SE" sz="1200" kern="1200" baseline="0" dirty="0" smtClean="0">
                <a:solidFill>
                  <a:schemeClr val="tx1"/>
                </a:solidFill>
                <a:effectLst/>
                <a:latin typeface="Times" pitchFamily="-16" charset="0"/>
                <a:ea typeface="+mn-ea"/>
                <a:cs typeface="+mn-cs"/>
              </a:rPr>
              <a:t> sammanträder.</a:t>
            </a:r>
            <a:endParaRPr lang="sv-SE" sz="1200" kern="1200" dirty="0" smtClean="0">
              <a:solidFill>
                <a:schemeClr val="tx1"/>
              </a:solidFill>
              <a:effectLst/>
              <a:latin typeface="Times" pitchFamily="-16" charset="0"/>
              <a:ea typeface="+mn-ea"/>
              <a:cs typeface="+mn-cs"/>
            </a:endParaRP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8996F9-5F9A-440E-BE14-62843247AFEF}" type="slidenum">
              <a:rPr lang="sv-SE" altLang="sv-SE" smtClean="0"/>
              <a:pPr>
                <a:defRPr/>
              </a:pPr>
              <a:t>8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56676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4097140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1870583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2694495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3546217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707861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3181650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3923612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962685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3138295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1566644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 smtClean="0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3728592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3" y="6096000"/>
            <a:ext cx="6640512" cy="22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946775"/>
            <a:ext cx="121920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 smtClean="0"/>
              <a:t>Klicka här för att ändra format på bakgrundsrubriken</a:t>
            </a:r>
          </a:p>
        </p:txBody>
      </p:sp>
      <p:sp>
        <p:nvSpPr>
          <p:cNvPr id="1029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 smtClean="0"/>
              <a:t>Klicka här för att ändra format på bakgrundstexten</a:t>
            </a:r>
          </a:p>
          <a:p>
            <a:pPr lvl="1"/>
            <a:r>
              <a:rPr lang="sv-SE" altLang="sv-SE" smtClean="0"/>
              <a:t>Nivå två</a:t>
            </a:r>
          </a:p>
          <a:p>
            <a:pPr lvl="2"/>
            <a:r>
              <a:rPr lang="sv-SE" altLang="sv-SE" smtClean="0"/>
              <a:t>Nivå tre</a:t>
            </a:r>
          </a:p>
          <a:p>
            <a:pPr lvl="3"/>
            <a:r>
              <a:rPr lang="sv-SE" altLang="sv-SE" smtClean="0"/>
              <a:t>Nivå fyra</a:t>
            </a:r>
          </a:p>
          <a:p>
            <a:pPr lvl="4"/>
            <a:r>
              <a:rPr lang="sv-SE" altLang="sv-SE" smtClean="0"/>
              <a:t>Nivå fem</a:t>
            </a:r>
          </a:p>
        </p:txBody>
      </p:sp>
      <p:sp>
        <p:nvSpPr>
          <p:cNvPr id="1045" name="Rectangle 2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3400" y="6510338"/>
            <a:ext cx="42672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900">
                <a:solidFill>
                  <a:schemeClr val="tx1"/>
                </a:solidFill>
                <a:latin typeface="AGaramond" pitchFamily="18" charset="0"/>
              </a:defRPr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tillganglighetsmiljonen@haninge.se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9"/>
          <p:cNvSpPr>
            <a:spLocks noChangeArrowheads="1"/>
          </p:cNvSpPr>
          <p:nvPr/>
        </p:nvSpPr>
        <p:spPr bwMode="auto">
          <a:xfrm>
            <a:off x="838200" y="8382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1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buChar char="–"/>
              <a:defRPr sz="1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defRPr sz="1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defRPr sz="1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sv-SE" altLang="sv-SE" sz="3600" dirty="0">
                <a:solidFill>
                  <a:schemeClr val="tx2"/>
                </a:solidFill>
              </a:rPr>
              <a:t>Kommunstyrelsen har </a:t>
            </a:r>
            <a:r>
              <a:rPr lang="sv-SE" altLang="sv-SE" sz="3600" dirty="0" smtClean="0">
                <a:solidFill>
                  <a:schemeClr val="tx2"/>
                </a:solidFill>
              </a:rPr>
              <a:t>beslutat</a:t>
            </a:r>
            <a:endParaRPr lang="sv-SE" altLang="sv-SE" sz="3600" dirty="0">
              <a:solidFill>
                <a:schemeClr val="tx2"/>
              </a:solidFill>
            </a:endParaRPr>
          </a:p>
        </p:txBody>
      </p:sp>
      <p:sp>
        <p:nvSpPr>
          <p:cNvPr id="2051" name="Rectangle 10"/>
          <p:cNvSpPr>
            <a:spLocks noChangeArrowheads="1"/>
          </p:cNvSpPr>
          <p:nvPr/>
        </p:nvSpPr>
        <p:spPr bwMode="auto">
          <a:xfrm>
            <a:off x="838200" y="1600200"/>
            <a:ext cx="6400800" cy="4133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buChar char="–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buChar char="–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buChar char="»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84175" algn="l"/>
              </a:tabLst>
              <a:defRPr sz="1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None/>
            </a:pPr>
            <a:r>
              <a:rPr lang="sv-SE" altLang="sv-SE" sz="2000" dirty="0" smtClean="0"/>
              <a:t>”Bristande </a:t>
            </a:r>
            <a:r>
              <a:rPr lang="sv-SE" altLang="sv-SE" sz="2000" dirty="0"/>
              <a:t>tillgänglighet för personer med funktionsnedsättning är en form av diskriminering som ska motverkas. För att stärka jämlikheten i Haninge skapas Tillgänglighetsmiljonen. </a:t>
            </a:r>
            <a:endParaRPr lang="sv-SE" altLang="sv-SE" sz="2000" dirty="0" smtClean="0"/>
          </a:p>
          <a:p>
            <a:pPr eaLnBrk="1" hangingPunct="1">
              <a:buNone/>
            </a:pPr>
            <a:endParaRPr lang="sv-SE" altLang="sv-SE" sz="2000" dirty="0"/>
          </a:p>
          <a:p>
            <a:pPr eaLnBrk="1" hangingPunct="1">
              <a:buNone/>
            </a:pPr>
            <a:r>
              <a:rPr lang="sv-SE" altLang="sv-SE" sz="2000" dirty="0" smtClean="0"/>
              <a:t>Kommunala </a:t>
            </a:r>
            <a:r>
              <a:rPr lang="sv-SE" altLang="sv-SE" sz="2000" dirty="0"/>
              <a:t>verksamheter ska kunna söka pengar till projekt som underlättar för människor med funktionsnedsättningar. </a:t>
            </a:r>
          </a:p>
          <a:p>
            <a:pPr eaLnBrk="1" hangingPunct="1">
              <a:buNone/>
            </a:pPr>
            <a:endParaRPr lang="sv-SE" altLang="sv-SE" sz="2000" dirty="0" smtClean="0"/>
          </a:p>
          <a:p>
            <a:pPr eaLnBrk="1" hangingPunct="1">
              <a:buNone/>
            </a:pPr>
            <a:r>
              <a:rPr lang="sv-SE" altLang="sv-SE" sz="2000" dirty="0" smtClean="0"/>
              <a:t>Ska </a:t>
            </a:r>
            <a:r>
              <a:rPr lang="sv-SE" altLang="sv-SE" sz="2000" dirty="0"/>
              <a:t>beredas av kommunala handikappsrådet till kommunstyrelsen</a:t>
            </a:r>
            <a:r>
              <a:rPr lang="sv-SE" altLang="sv-SE" sz="2000" dirty="0" smtClean="0"/>
              <a:t>.”</a:t>
            </a:r>
            <a:endParaRPr lang="sv-SE" altLang="sv-SE" sz="2000" dirty="0"/>
          </a:p>
          <a:p>
            <a:pPr eaLnBrk="1" hangingPunct="1">
              <a:buNone/>
            </a:pPr>
            <a:endParaRPr lang="sv-SE" altLang="sv-SE" sz="2000" dirty="0"/>
          </a:p>
          <a:p>
            <a:pPr eaLnBrk="1" hangingPunct="1">
              <a:buNone/>
            </a:pPr>
            <a:endParaRPr lang="sv-SE" altLang="sv-SE" sz="2000" dirty="0"/>
          </a:p>
        </p:txBody>
      </p:sp>
      <p:sp>
        <p:nvSpPr>
          <p:cNvPr id="2" name="textruta 1"/>
          <p:cNvSpPr txBox="1"/>
          <p:nvPr/>
        </p:nvSpPr>
        <p:spPr>
          <a:xfrm>
            <a:off x="4303753" y="5425479"/>
            <a:ext cx="31935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sv-SE" sz="1600" dirty="0" smtClean="0">
                <a:solidFill>
                  <a:schemeClr val="tx1"/>
                </a:solidFill>
              </a:rPr>
              <a:t>Källa: </a:t>
            </a:r>
            <a:r>
              <a:rPr lang="sv-SE" sz="1600" i="1" dirty="0" smtClean="0">
                <a:solidFill>
                  <a:schemeClr val="tx1"/>
                </a:solidFill>
              </a:rPr>
              <a:t>Mål och budget 2017-2018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dirty="0" smtClean="0"/>
              <a:t>Syfte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2341240"/>
            <a:ext cx="2880320" cy="2599928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sv-SE" altLang="sv-SE" sz="4000" dirty="0" smtClean="0"/>
              <a:t>Stärka</a:t>
            </a:r>
          </a:p>
          <a:p>
            <a:pPr marL="0" indent="0" eaLnBrk="1" hangingPunct="1">
              <a:buNone/>
            </a:pPr>
            <a:r>
              <a:rPr lang="sv-SE" altLang="sv-SE" sz="4000" dirty="0" smtClean="0"/>
              <a:t>Underlätta</a:t>
            </a:r>
          </a:p>
          <a:p>
            <a:pPr marL="0" indent="0" eaLnBrk="1" hangingPunct="1">
              <a:buNone/>
            </a:pPr>
            <a:r>
              <a:rPr lang="sv-SE" altLang="sv-SE" sz="4000" dirty="0" smtClean="0"/>
              <a:t>Uppmuntra</a:t>
            </a:r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844824"/>
            <a:ext cx="2944018" cy="35318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dirty="0" smtClean="0"/>
              <a:t>Mål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sv-SE" altLang="sv-SE" sz="3600" dirty="0" smtClean="0"/>
              <a:t>Samhälle</a:t>
            </a:r>
          </a:p>
          <a:p>
            <a:pPr marL="0" indent="0" eaLnBrk="1" hangingPunct="1">
              <a:buNone/>
            </a:pPr>
            <a:r>
              <a:rPr lang="sv-SE" altLang="sv-SE" sz="3600" dirty="0" smtClean="0"/>
              <a:t>Livsstil</a:t>
            </a:r>
          </a:p>
          <a:p>
            <a:pPr marL="0" indent="0" eaLnBrk="1" hangingPunct="1">
              <a:buNone/>
            </a:pPr>
            <a:r>
              <a:rPr lang="sv-SE" altLang="sv-SE" sz="3600" dirty="0" smtClean="0"/>
              <a:t>FN:s konvention</a:t>
            </a:r>
          </a:p>
          <a:p>
            <a:pPr marL="0" indent="0" eaLnBrk="1" hangingPunct="1">
              <a:buNone/>
            </a:pPr>
            <a:r>
              <a:rPr lang="sv-SE" altLang="sv-SE" sz="3600" dirty="0" smtClean="0"/>
              <a:t>Lätt och Rätt för Alla</a:t>
            </a:r>
          </a:p>
          <a:p>
            <a:pPr marL="0" indent="0" eaLnBrk="1" hangingPunct="1">
              <a:buNone/>
            </a:pPr>
            <a:endParaRPr lang="sv-SE" altLang="sv-SE" sz="3600" dirty="0" smtClean="0"/>
          </a:p>
          <a:p>
            <a:pPr marL="0" indent="0" eaLnBrk="1" hangingPunct="1">
              <a:buNone/>
            </a:pPr>
            <a:endParaRPr lang="sv-SE" altLang="sv-SE" sz="3600" dirty="0" smtClean="0"/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48" t="2306" r="26344" b="5938"/>
          <a:stretch/>
        </p:blipFill>
        <p:spPr>
          <a:xfrm rot="6183497">
            <a:off x="5098438" y="2397370"/>
            <a:ext cx="2244061" cy="1926922"/>
          </a:xfrm>
          <a:prstGeom prst="rect">
            <a:avLst/>
          </a:prstGeom>
        </p:spPr>
      </p:pic>
      <p:pic>
        <p:nvPicPr>
          <p:cNvPr id="2" name="Bildobjekt 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r="10357"/>
          <a:stretch/>
        </p:blipFill>
        <p:spPr>
          <a:xfrm rot="6685747">
            <a:off x="6212055" y="3031591"/>
            <a:ext cx="2760846" cy="18642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Vilka kan ansöka?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85800" y="2773288"/>
            <a:ext cx="7772400" cy="727720"/>
          </a:xfrm>
        </p:spPr>
        <p:txBody>
          <a:bodyPr/>
          <a:lstStyle/>
          <a:p>
            <a:pPr marL="0" indent="0">
              <a:buNone/>
            </a:pPr>
            <a:r>
              <a:rPr lang="sv-SE" sz="3600" dirty="0" smtClean="0"/>
              <a:t>Haninge kommuns samtliga </a:t>
            </a:r>
            <a:r>
              <a:rPr lang="sv-SE" sz="3600" b="1" dirty="0" smtClean="0"/>
              <a:t>förvaltningar</a:t>
            </a:r>
            <a:r>
              <a:rPr lang="sv-SE" sz="3600" dirty="0" smtClean="0"/>
              <a:t> och </a:t>
            </a:r>
            <a:r>
              <a:rPr lang="sv-SE" sz="3600" b="1" dirty="0" smtClean="0"/>
              <a:t>bolag</a:t>
            </a:r>
            <a:endParaRPr lang="sv-SE" sz="3600" b="1" dirty="0"/>
          </a:p>
        </p:txBody>
      </p:sp>
    </p:spTree>
    <p:extLst>
      <p:ext uri="{BB962C8B-B14F-4D97-AF65-F5344CB8AC3E}">
        <p14:creationId xmlns:p14="http://schemas.microsoft.com/office/powerpoint/2010/main" val="45597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Krav att uppfylla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600" dirty="0" smtClean="0"/>
              <a:t>Förbättrad </a:t>
            </a:r>
            <a:r>
              <a:rPr lang="sv-SE" sz="2600" b="1" dirty="0" smtClean="0"/>
              <a:t>tillgänglighet </a:t>
            </a:r>
            <a:r>
              <a:rPr lang="sv-SE" sz="2600" dirty="0" smtClean="0"/>
              <a:t>och </a:t>
            </a:r>
            <a:r>
              <a:rPr lang="sv-SE" sz="2600" b="1" dirty="0" smtClean="0"/>
              <a:t>delaktighet</a:t>
            </a:r>
          </a:p>
          <a:p>
            <a:r>
              <a:rPr lang="sv-SE" sz="2600" dirty="0" smtClean="0"/>
              <a:t>Beröra </a:t>
            </a:r>
            <a:r>
              <a:rPr lang="sv-SE" sz="2600" b="1" dirty="0" smtClean="0"/>
              <a:t>många</a:t>
            </a:r>
            <a:r>
              <a:rPr lang="sv-SE" sz="2600" dirty="0" smtClean="0"/>
              <a:t> personer</a:t>
            </a:r>
          </a:p>
          <a:p>
            <a:r>
              <a:rPr lang="sv-SE" sz="2600" b="1" dirty="0" smtClean="0"/>
              <a:t>Stor effekt </a:t>
            </a:r>
            <a:r>
              <a:rPr lang="sv-SE" sz="2600" dirty="0" smtClean="0"/>
              <a:t>för varje enskild person</a:t>
            </a:r>
          </a:p>
          <a:p>
            <a:r>
              <a:rPr lang="sv-SE" sz="2600" b="1" dirty="0" smtClean="0"/>
              <a:t>Punktinsats</a:t>
            </a:r>
            <a:r>
              <a:rPr lang="sv-SE" sz="2600" dirty="0" smtClean="0"/>
              <a:t> och/eller </a:t>
            </a:r>
            <a:r>
              <a:rPr lang="sv-SE" sz="2600" b="1" dirty="0" smtClean="0"/>
              <a:t>långsiktig</a:t>
            </a:r>
            <a:r>
              <a:rPr lang="sv-SE" sz="2600" dirty="0" smtClean="0"/>
              <a:t> insats</a:t>
            </a:r>
          </a:p>
          <a:p>
            <a:endParaRPr lang="sv-SE" sz="2600" dirty="0"/>
          </a:p>
          <a:p>
            <a:r>
              <a:rPr lang="sv-SE" sz="2600" dirty="0" smtClean="0"/>
              <a:t>Ökad kunskap</a:t>
            </a:r>
          </a:p>
          <a:p>
            <a:r>
              <a:rPr lang="sv-SE" sz="2600" dirty="0" smtClean="0"/>
              <a:t>Nyskapande och kreativt</a:t>
            </a:r>
          </a:p>
        </p:txBody>
      </p:sp>
    </p:spTree>
    <p:extLst>
      <p:ext uri="{BB962C8B-B14F-4D97-AF65-F5344CB8AC3E}">
        <p14:creationId xmlns:p14="http://schemas.microsoft.com/office/powerpoint/2010/main" val="1720568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327958"/>
            <a:ext cx="2978464" cy="4621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Så här ansöker du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23528" y="2557264"/>
            <a:ext cx="5472608" cy="1879848"/>
          </a:xfrm>
        </p:spPr>
        <p:txBody>
          <a:bodyPr/>
          <a:lstStyle/>
          <a:p>
            <a:r>
              <a:rPr lang="sv-SE" sz="2400" dirty="0" smtClean="0"/>
              <a:t>Ansökansformulär</a:t>
            </a:r>
          </a:p>
          <a:p>
            <a:r>
              <a:rPr lang="sv-SE" sz="2400" dirty="0" smtClean="0"/>
              <a:t>Förankrad hos förvaltningschef</a:t>
            </a:r>
          </a:p>
          <a:p>
            <a:r>
              <a:rPr lang="sv-SE" sz="2400" dirty="0" smtClean="0">
                <a:hlinkClick r:id="rId4"/>
              </a:rPr>
              <a:t>tillganglighetsmiljonen@haninge.se</a:t>
            </a:r>
            <a:r>
              <a:rPr lang="sv-SE" sz="2400" dirty="0" smtClean="0"/>
              <a:t> </a:t>
            </a:r>
          </a:p>
          <a:p>
            <a:r>
              <a:rPr lang="sv-SE" sz="2400" dirty="0" smtClean="0"/>
              <a:t>20 september</a:t>
            </a: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219483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Redovisning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85800" y="2917304"/>
            <a:ext cx="7772400" cy="1159768"/>
          </a:xfrm>
        </p:spPr>
        <p:txBody>
          <a:bodyPr/>
          <a:lstStyle/>
          <a:p>
            <a:pPr marL="0" indent="0" algn="ctr">
              <a:buNone/>
            </a:pPr>
            <a:r>
              <a:rPr lang="sv-SE" sz="3600" dirty="0" smtClean="0"/>
              <a:t>31 december</a:t>
            </a:r>
            <a:endParaRPr lang="sv-SE" sz="3600" dirty="0"/>
          </a:p>
        </p:txBody>
      </p:sp>
    </p:spTree>
    <p:extLst>
      <p:ext uri="{BB962C8B-B14F-4D97-AF65-F5344CB8AC3E}">
        <p14:creationId xmlns:p14="http://schemas.microsoft.com/office/powerpoint/2010/main" val="80720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Tidplan 2017</a:t>
            </a:r>
            <a:endParaRPr lang="sv-SE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3944874"/>
              </p:ext>
            </p:extLst>
          </p:nvPr>
        </p:nvGraphicFramePr>
        <p:xfrm>
          <a:off x="611560" y="2060848"/>
          <a:ext cx="8064896" cy="28921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0320"/>
                <a:gridCol w="5184576"/>
              </a:tblGrid>
              <a:tr h="3615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Mars/april 2017</a:t>
                      </a:r>
                      <a:endParaRPr lang="sv-SE" sz="16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</a:rPr>
                        <a:t>Utskick inbjudan</a:t>
                      </a:r>
                      <a:endParaRPr lang="sv-SE" sz="16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30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20 september 2017</a:t>
                      </a:r>
                      <a:endParaRPr lang="sv-SE" sz="16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Sista dag för inlämning av ansökan</a:t>
                      </a:r>
                      <a:endParaRPr lang="sv-SE" sz="16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15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</a:rPr>
                        <a:t>Oktober 2017</a:t>
                      </a:r>
                      <a:endParaRPr lang="sv-SE" sz="16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Handikapprådet bereder</a:t>
                      </a:r>
                      <a:endParaRPr lang="sv-SE" sz="16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15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</a:rPr>
                        <a:t>November 2017</a:t>
                      </a:r>
                      <a:endParaRPr lang="sv-SE" sz="16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Beslut av KS</a:t>
                      </a:r>
                      <a:endParaRPr lang="sv-SE" sz="16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15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 smtClean="0">
                          <a:effectLst/>
                        </a:rPr>
                        <a:t>Januari 2018</a:t>
                      </a:r>
                      <a:endParaRPr lang="sv-SE" sz="16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Utbetalning av medel</a:t>
                      </a:r>
                      <a:endParaRPr lang="sv-SE" sz="16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30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</a:rPr>
                        <a:t>31 december 2018</a:t>
                      </a:r>
                      <a:endParaRPr lang="sv-SE" sz="16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Redovisning av genomfört projekt</a:t>
                      </a:r>
                      <a:endParaRPr lang="sv-SE" sz="16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191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aninge_liggande">
  <a:themeElements>
    <a:clrScheme name="Anpassat 2">
      <a:dk1>
        <a:sysClr val="windowText" lastClr="000000"/>
      </a:dk1>
      <a:lt1>
        <a:sysClr val="window" lastClr="FFFFFF"/>
      </a:lt1>
      <a:dk2>
        <a:srgbClr val="0000FF"/>
      </a:dk2>
      <a:lt2>
        <a:srgbClr val="EEECE1"/>
      </a:lt2>
      <a:accent1>
        <a:srgbClr val="0081C5"/>
      </a:accent1>
      <a:accent2>
        <a:srgbClr val="E28F27"/>
      </a:accent2>
      <a:accent3>
        <a:srgbClr val="DC4228"/>
      </a:accent3>
      <a:accent4>
        <a:srgbClr val="8FB63F"/>
      </a:accent4>
      <a:accent5>
        <a:srgbClr val="582C83"/>
      </a:accent5>
      <a:accent6>
        <a:srgbClr val="A77550"/>
      </a:accent6>
      <a:hlink>
        <a:srgbClr val="0000FF"/>
      </a:hlink>
      <a:folHlink>
        <a:srgbClr val="800080"/>
      </a:folHlink>
    </a:clrScheme>
    <a:fontScheme name="Haninge_liggan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sv-SE" altLang="sv-SE" sz="3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sv-SE" altLang="sv-SE" sz="3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Haninge_liggan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inge_liggan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inge_liggan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inge_liggan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inge_liggan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inge_liggan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ninge_liggan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ninge_liggan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ninge_liggan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ninge_liggan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ninge_liggan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ninge_liggan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Haninge_liggande</Template>
  <TotalTime>71</TotalTime>
  <Words>362</Words>
  <Application>Microsoft Office PowerPoint</Application>
  <PresentationFormat>Bildspel på skärmen (4:3)</PresentationFormat>
  <Paragraphs>72</Paragraphs>
  <Slides>8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9" baseType="lpstr">
      <vt:lpstr>Haninge_liggande</vt:lpstr>
      <vt:lpstr>PowerPoint-presentation</vt:lpstr>
      <vt:lpstr>Syfte</vt:lpstr>
      <vt:lpstr>Mål</vt:lpstr>
      <vt:lpstr>Vilka kan ansöka?</vt:lpstr>
      <vt:lpstr>Krav att uppfylla</vt:lpstr>
      <vt:lpstr>Så här ansöker du</vt:lpstr>
      <vt:lpstr>Redovisning</vt:lpstr>
      <vt:lpstr>Tidplan 2017</vt:lpstr>
    </vt:vector>
  </TitlesOfParts>
  <Company>Haninge kommun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Maria Swalander</dc:creator>
  <cp:lastModifiedBy>Maria Swalander</cp:lastModifiedBy>
  <cp:revision>11</cp:revision>
  <cp:lastPrinted>2004-06-08T06:01:32Z</cp:lastPrinted>
  <dcterms:created xsi:type="dcterms:W3CDTF">2017-05-30T08:04:48Z</dcterms:created>
  <dcterms:modified xsi:type="dcterms:W3CDTF">2017-08-16T09:34:11Z</dcterms:modified>
</cp:coreProperties>
</file>